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6"/>
    <p:sldMasterId id="2147484229" r:id="rId7"/>
  </p:sldMasterIdLst>
  <p:notesMasterIdLst>
    <p:notesMasterId r:id="rId25"/>
  </p:notesMasterIdLst>
  <p:handoutMasterIdLst>
    <p:handoutMasterId r:id="rId26"/>
  </p:handoutMasterIdLst>
  <p:sldIdLst>
    <p:sldId id="1378" r:id="rId8"/>
    <p:sldId id="1567" r:id="rId9"/>
    <p:sldId id="1573" r:id="rId10"/>
    <p:sldId id="1548" r:id="rId11"/>
    <p:sldId id="1561" r:id="rId12"/>
    <p:sldId id="1549" r:id="rId13"/>
    <p:sldId id="1504" r:id="rId14"/>
    <p:sldId id="1550" r:id="rId15"/>
    <p:sldId id="1547" r:id="rId16"/>
    <p:sldId id="1551" r:id="rId17"/>
    <p:sldId id="1554" r:id="rId18"/>
    <p:sldId id="1556" r:id="rId19"/>
    <p:sldId id="1508" r:id="rId20"/>
    <p:sldId id="1506" r:id="rId21"/>
    <p:sldId id="1558" r:id="rId22"/>
    <p:sldId id="1509" r:id="rId23"/>
    <p:sldId id="1563" r:id="rId24"/>
  </p:sldIdLst>
  <p:sldSz cx="12436475" cy="6994525"/>
  <p:notesSz cx="7315200" cy="9601200"/>
  <p:defaultTextStyle>
    <a:defPPr>
      <a:defRPr lang="en-US"/>
    </a:defPPr>
    <a:lvl1pPr marL="0" algn="l" defTabSz="932544" rtl="0" eaLnBrk="1" latinLnBrk="0" hangingPunct="1">
      <a:defRPr sz="1798" kern="1200">
        <a:solidFill>
          <a:schemeClr val="tx1"/>
        </a:solidFill>
        <a:latin typeface="+mn-lt"/>
        <a:ea typeface="+mn-ea"/>
        <a:cs typeface="+mn-cs"/>
      </a:defRPr>
    </a:lvl1pPr>
    <a:lvl2pPr marL="466272" algn="l" defTabSz="932544" rtl="0" eaLnBrk="1" latinLnBrk="0" hangingPunct="1">
      <a:defRPr sz="1798" kern="1200">
        <a:solidFill>
          <a:schemeClr val="tx1"/>
        </a:solidFill>
        <a:latin typeface="+mn-lt"/>
        <a:ea typeface="+mn-ea"/>
        <a:cs typeface="+mn-cs"/>
      </a:defRPr>
    </a:lvl2pPr>
    <a:lvl3pPr marL="932544" algn="l" defTabSz="932544" rtl="0" eaLnBrk="1" latinLnBrk="0" hangingPunct="1">
      <a:defRPr sz="1798" kern="1200">
        <a:solidFill>
          <a:schemeClr val="tx1"/>
        </a:solidFill>
        <a:latin typeface="+mn-lt"/>
        <a:ea typeface="+mn-ea"/>
        <a:cs typeface="+mn-cs"/>
      </a:defRPr>
    </a:lvl3pPr>
    <a:lvl4pPr marL="1398817" algn="l" defTabSz="932544" rtl="0" eaLnBrk="1" latinLnBrk="0" hangingPunct="1">
      <a:defRPr sz="1798" kern="1200">
        <a:solidFill>
          <a:schemeClr val="tx1"/>
        </a:solidFill>
        <a:latin typeface="+mn-lt"/>
        <a:ea typeface="+mn-ea"/>
        <a:cs typeface="+mn-cs"/>
      </a:defRPr>
    </a:lvl4pPr>
    <a:lvl5pPr marL="1865088" algn="l" defTabSz="932544" rtl="0" eaLnBrk="1" latinLnBrk="0" hangingPunct="1">
      <a:defRPr sz="1798" kern="1200">
        <a:solidFill>
          <a:schemeClr val="tx1"/>
        </a:solidFill>
        <a:latin typeface="+mn-lt"/>
        <a:ea typeface="+mn-ea"/>
        <a:cs typeface="+mn-cs"/>
      </a:defRPr>
    </a:lvl5pPr>
    <a:lvl6pPr marL="2331360" algn="l" defTabSz="932544" rtl="0" eaLnBrk="1" latinLnBrk="0" hangingPunct="1">
      <a:defRPr sz="1798" kern="1200">
        <a:solidFill>
          <a:schemeClr val="tx1"/>
        </a:solidFill>
        <a:latin typeface="+mn-lt"/>
        <a:ea typeface="+mn-ea"/>
        <a:cs typeface="+mn-cs"/>
      </a:defRPr>
    </a:lvl6pPr>
    <a:lvl7pPr marL="2797631" algn="l" defTabSz="932544" rtl="0" eaLnBrk="1" latinLnBrk="0" hangingPunct="1">
      <a:defRPr sz="1798" kern="1200">
        <a:solidFill>
          <a:schemeClr val="tx1"/>
        </a:solidFill>
        <a:latin typeface="+mn-lt"/>
        <a:ea typeface="+mn-ea"/>
        <a:cs typeface="+mn-cs"/>
      </a:defRPr>
    </a:lvl7pPr>
    <a:lvl8pPr marL="3263903" algn="l" defTabSz="932544" rtl="0" eaLnBrk="1" latinLnBrk="0" hangingPunct="1">
      <a:defRPr sz="1798" kern="1200">
        <a:solidFill>
          <a:schemeClr val="tx1"/>
        </a:solidFill>
        <a:latin typeface="+mn-lt"/>
        <a:ea typeface="+mn-ea"/>
        <a:cs typeface="+mn-cs"/>
      </a:defRPr>
    </a:lvl8pPr>
    <a:lvl9pPr marL="3730175" algn="l" defTabSz="932544" rtl="0" eaLnBrk="1" latinLnBrk="0" hangingPunct="1">
      <a:defRPr sz="1798"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5C1D12C-1ECA-4829-A421-EBDBD6223228}">
          <p14:sldIdLst>
            <p14:sldId id="1378"/>
            <p14:sldId id="1567"/>
            <p14:sldId id="1573"/>
            <p14:sldId id="1548"/>
            <p14:sldId id="1561"/>
            <p14:sldId id="1549"/>
            <p14:sldId id="1504"/>
            <p14:sldId id="1550"/>
            <p14:sldId id="1547"/>
            <p14:sldId id="1551"/>
            <p14:sldId id="1554"/>
            <p14:sldId id="1556"/>
            <p14:sldId id="1508"/>
            <p14:sldId id="1506"/>
            <p14:sldId id="1558"/>
            <p14:sldId id="1509"/>
            <p14:sldId id="156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64"/>
    <a:srgbClr val="FCB713"/>
    <a:srgbClr val="00BCF2"/>
    <a:srgbClr val="FFCC00"/>
    <a:srgbClr val="002050"/>
    <a:srgbClr val="005AA1"/>
    <a:srgbClr val="0078D7"/>
    <a:srgbClr val="0D7595"/>
    <a:srgbClr val="5ACBF0"/>
    <a:srgbClr val="003C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11" autoAdjust="0"/>
    <p:restoredTop sz="84412" autoAdjust="0"/>
  </p:normalViewPr>
  <p:slideViewPr>
    <p:cSldViewPr snapToGrid="0">
      <p:cViewPr varScale="1">
        <p:scale>
          <a:sx n="90" d="100"/>
          <a:sy n="90" d="100"/>
        </p:scale>
        <p:origin x="414" y="84"/>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3" d="100"/>
          <a:sy n="83" d="100"/>
        </p:scale>
        <p:origin x="3036" y="9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2.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customXml" Target="../customXml/item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2153"/>
            <a:ext cx="3169920" cy="480060"/>
          </a:xfrm>
          <a:prstGeom prst="rect">
            <a:avLst/>
          </a:prstGeom>
        </p:spPr>
        <p:txBody>
          <a:bodyPr vert="horz" lIns="96653" tIns="48327" rIns="96653" bIns="48327"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4143587" y="0"/>
            <a:ext cx="3169920" cy="480060"/>
          </a:xfrm>
          <a:prstGeom prst="rect">
            <a:avLst/>
          </a:prstGeom>
        </p:spPr>
        <p:txBody>
          <a:bodyPr vert="horz" lIns="96653" tIns="48327" rIns="96653" bIns="48327" rtlCol="0"/>
          <a:lstStyle>
            <a:lvl1pPr algn="r">
              <a:defRPr sz="1200"/>
            </a:lvl1pPr>
          </a:lstStyle>
          <a:p>
            <a:fld id="{8C8D045D-9A66-44E7-900A-FC6D0BD4E54A}" type="datetime8">
              <a:rPr lang="en-US" smtClean="0">
                <a:latin typeface="Segoe UI" pitchFamily="34" charset="0"/>
              </a:rPr>
              <a:t>3/9/2017 2:12 PM</a:t>
            </a:fld>
            <a:endParaRPr lang="en-US" dirty="0">
              <a:latin typeface="Segoe UI" pitchFamily="34" charset="0"/>
            </a:endParaRPr>
          </a:p>
        </p:txBody>
      </p:sp>
      <p:sp>
        <p:nvSpPr>
          <p:cNvPr id="8" name="Footer Placeholder 7"/>
          <p:cNvSpPr>
            <a:spLocks noGrp="1"/>
          </p:cNvSpPr>
          <p:nvPr>
            <p:ph type="ftr" sz="quarter" idx="2"/>
          </p:nvPr>
        </p:nvSpPr>
        <p:spPr>
          <a:xfrm>
            <a:off x="0" y="9119474"/>
            <a:ext cx="6181344" cy="349056"/>
          </a:xfrm>
          <a:prstGeom prst="rect">
            <a:avLst/>
          </a:prstGeom>
        </p:spPr>
        <p:txBody>
          <a:bodyPr vert="horz" lIns="96653" tIns="48327" rIns="96653" bIns="48327" rtlCol="0" anchor="b"/>
          <a:lstStyle>
            <a:lvl1pPr algn="l">
              <a:defRPr sz="1200"/>
            </a:lvl1pPr>
          </a:lstStyle>
          <a:p>
            <a:pPr marL="421179" defTabSz="966211"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6169151" y="9119474"/>
            <a:ext cx="1144355" cy="480060"/>
          </a:xfrm>
          <a:prstGeom prst="rect">
            <a:avLst/>
          </a:prstGeom>
        </p:spPr>
        <p:txBody>
          <a:bodyPr vert="horz" lIns="96653" tIns="48327" rIns="96653" bIns="48327"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3169920" cy="480060"/>
          </a:xfrm>
          <a:prstGeom prst="rect">
            <a:avLst/>
          </a:prstGeom>
        </p:spPr>
        <p:txBody>
          <a:bodyPr vert="horz" lIns="96653" tIns="48327" rIns="96653" bIns="48327"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457200" y="719138"/>
            <a:ext cx="6400800" cy="3600450"/>
          </a:xfrm>
          <a:prstGeom prst="rect">
            <a:avLst/>
          </a:prstGeom>
          <a:noFill/>
          <a:ln w="12700">
            <a:solidFill>
              <a:prstClr val="black"/>
            </a:solidFill>
          </a:ln>
        </p:spPr>
        <p:txBody>
          <a:bodyPr vert="horz" lIns="96653" tIns="48327" rIns="96653" bIns="48327" rtlCol="0" anchor="ctr"/>
          <a:lstStyle/>
          <a:p>
            <a:endParaRPr lang="en-US" dirty="0"/>
          </a:p>
        </p:txBody>
      </p:sp>
      <p:sp>
        <p:nvSpPr>
          <p:cNvPr id="10" name="Footer Placeholder 9"/>
          <p:cNvSpPr>
            <a:spLocks noGrp="1"/>
          </p:cNvSpPr>
          <p:nvPr>
            <p:ph type="ftr" sz="quarter" idx="4"/>
          </p:nvPr>
        </p:nvSpPr>
        <p:spPr>
          <a:xfrm>
            <a:off x="0" y="9121141"/>
            <a:ext cx="6315456" cy="373762"/>
          </a:xfrm>
          <a:prstGeom prst="rect">
            <a:avLst/>
          </a:prstGeom>
        </p:spPr>
        <p:txBody>
          <a:bodyPr vert="horz" lIns="96653" tIns="48327" rIns="96653" bIns="48327" rtlCol="0" anchor="b"/>
          <a:lstStyle>
            <a:lvl1pPr marL="604081" indent="0" algn="l">
              <a:defRPr sz="1200"/>
            </a:lvl1p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4143587" y="0"/>
            <a:ext cx="3169920" cy="480060"/>
          </a:xfrm>
          <a:prstGeom prst="rect">
            <a:avLst/>
          </a:prstGeom>
        </p:spPr>
        <p:txBody>
          <a:bodyPr vert="horz" lIns="96653" tIns="48327" rIns="96653" bIns="48327" rtlCol="0"/>
          <a:lstStyle>
            <a:lvl1pPr algn="r">
              <a:defRPr sz="1200">
                <a:latin typeface="Segoe UI" pitchFamily="34" charset="0"/>
              </a:defRPr>
            </a:lvl1pPr>
          </a:lstStyle>
          <a:p>
            <a:fld id="{38EEC551-8CDA-4EB6-89BB-2A86C9F091C8}" type="datetime8">
              <a:rPr lang="en-US" smtClean="0"/>
              <a:t>3/9/2017 2:12 PM</a:t>
            </a:fld>
            <a:endParaRPr lang="en-US" dirty="0"/>
          </a:p>
        </p:txBody>
      </p:sp>
      <p:sp>
        <p:nvSpPr>
          <p:cNvPr id="12" name="Notes Placeholder 11"/>
          <p:cNvSpPr>
            <a:spLocks noGrp="1"/>
          </p:cNvSpPr>
          <p:nvPr>
            <p:ph type="body" sz="quarter" idx="3"/>
          </p:nvPr>
        </p:nvSpPr>
        <p:spPr>
          <a:xfrm>
            <a:off x="731520" y="4560570"/>
            <a:ext cx="5852160" cy="4320540"/>
          </a:xfrm>
          <a:prstGeom prst="rect">
            <a:avLst/>
          </a:prstGeom>
        </p:spPr>
        <p:txBody>
          <a:bodyPr vert="horz" lIns="96653" tIns="48327" rIns="96653" bIns="48327"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6303263" y="9119474"/>
            <a:ext cx="1010243" cy="480060"/>
          </a:xfrm>
          <a:prstGeom prst="rect">
            <a:avLst/>
          </a:prstGeom>
        </p:spPr>
        <p:txBody>
          <a:bodyPr vert="horz" lIns="96653" tIns="48327" rIns="96653" bIns="48327"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544"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16" indent="-107934" algn="l" defTabSz="932544"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593" indent="-117378" algn="l" defTabSz="932544"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447" indent="-149757" algn="l" defTabSz="932544"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363" indent="-117378" algn="l" defTabSz="932544"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360" algn="l" defTabSz="932544" rtl="0" eaLnBrk="1" latinLnBrk="0" hangingPunct="1">
      <a:defRPr sz="1200" kern="1200">
        <a:solidFill>
          <a:schemeClr val="tx1"/>
        </a:solidFill>
        <a:latin typeface="+mn-lt"/>
        <a:ea typeface="+mn-ea"/>
        <a:cs typeface="+mn-cs"/>
      </a:defRPr>
    </a:lvl6pPr>
    <a:lvl7pPr marL="2797631" algn="l" defTabSz="932544" rtl="0" eaLnBrk="1" latinLnBrk="0" hangingPunct="1">
      <a:defRPr sz="1200" kern="1200">
        <a:solidFill>
          <a:schemeClr val="tx1"/>
        </a:solidFill>
        <a:latin typeface="+mn-lt"/>
        <a:ea typeface="+mn-ea"/>
        <a:cs typeface="+mn-cs"/>
      </a:defRPr>
    </a:lvl7pPr>
    <a:lvl8pPr marL="3263903" algn="l" defTabSz="932544" rtl="0" eaLnBrk="1" latinLnBrk="0" hangingPunct="1">
      <a:defRPr sz="1200" kern="1200">
        <a:solidFill>
          <a:schemeClr val="tx1"/>
        </a:solidFill>
        <a:latin typeface="+mn-lt"/>
        <a:ea typeface="+mn-ea"/>
        <a:cs typeface="+mn-cs"/>
      </a:defRPr>
    </a:lvl8pPr>
    <a:lvl9pPr marL="3730175" algn="l" defTabSz="93254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maths.lancs.ac.uk/~rowlings/R/TaskView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46BACC3-97CA-4E5F-AED5-61699BDB7212}" type="datetime8">
              <a:rPr lang="en-US" smtClean="0"/>
              <a:t>3/9/2017 2:12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330511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sz="1200" b="1" kern="0" dirty="0">
                <a:solidFill>
                  <a:srgbClr val="505050"/>
                </a:solidFill>
                <a:latin typeface="Segoe UI Light"/>
              </a:rPr>
              <a:t>Microsoft R Server is a broadly deployable enterprise-class analytics platform based on R that is supported, scalable and secure. Supporting a variety of big data statistics, predictive modeling and machine learning capabilities, R Server supports the full range of analytics – exploration, analysis, visualization and modeling</a:t>
            </a:r>
            <a:endParaRPr lang="en-US" sz="1100" b="1" kern="0" dirty="0">
              <a:solidFill>
                <a:sysClr val="windowText" lastClr="000000"/>
              </a:solidFill>
            </a:endParaRPr>
          </a:p>
          <a:p>
            <a:pPr defTabSz="982240" eaLnBrk="0" fontAlgn="base" hangingPunct="0">
              <a:lnSpc>
                <a:spcPct val="100000"/>
              </a:lnSpc>
              <a:spcBef>
                <a:spcPct val="30000"/>
              </a:spcBef>
              <a:spcAft>
                <a:spcPts val="358"/>
              </a:spcAft>
              <a:defRPr/>
            </a:pPr>
            <a:endParaRPr lang="en-US" sz="1200" dirty="0">
              <a:solidFill>
                <a:srgbClr val="FFFFFF"/>
              </a:solidFill>
              <a:latin typeface="Segoe UI Light"/>
              <a:ea typeface="Segoe UI" pitchFamily="34" charset="0"/>
              <a:cs typeface="Segoe UI" pitchFamily="34" charset="0"/>
            </a:endParaRPr>
          </a:p>
          <a:p>
            <a:pPr defTabSz="982240" eaLnBrk="0" fontAlgn="base" hangingPunct="0">
              <a:lnSpc>
                <a:spcPct val="100000"/>
              </a:lnSpc>
              <a:spcBef>
                <a:spcPct val="30000"/>
              </a:spcBef>
              <a:spcAft>
                <a:spcPts val="358"/>
              </a:spcAft>
              <a:defRPr/>
            </a:pPr>
            <a:r>
              <a:rPr lang="en-US" sz="1200"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sz="1200" dirty="0"/>
              <a:t> Introduce the high –level value of R Server and R Services over other instantiations of the R language.</a:t>
            </a:r>
          </a:p>
          <a:p>
            <a:pPr defTabSz="982240">
              <a:spcAft>
                <a:spcPts val="358"/>
              </a:spcAft>
              <a:defRPr/>
            </a:pPr>
            <a:endParaRPr lang="en-US" sz="1200" i="1" dirty="0"/>
          </a:p>
          <a:p>
            <a:pPr defTabSz="982240">
              <a:spcAft>
                <a:spcPts val="358"/>
              </a:spcAft>
              <a:defRPr/>
            </a:pPr>
            <a:r>
              <a:rPr lang="en-US" sz="1200" b="1" dirty="0"/>
              <a:t>Talking points</a:t>
            </a:r>
          </a:p>
          <a:p>
            <a:pPr marL="177845" indent="-177845" defTabSz="982240">
              <a:spcAft>
                <a:spcPts val="358"/>
              </a:spcAft>
              <a:buFont typeface="Arial" panose="020B0604020202020204" pitchFamily="34" charset="0"/>
              <a:buChar char="•"/>
              <a:defRPr/>
            </a:pPr>
            <a:r>
              <a:rPr lang="en-US" sz="1200" dirty="0"/>
              <a:t>R Server products provide an enhanced experience for the R User without loss of compatibility</a:t>
            </a:r>
          </a:p>
          <a:p>
            <a:pPr marL="403211" lvl="1" indent="-177845" defTabSz="982240">
              <a:spcAft>
                <a:spcPts val="358"/>
              </a:spcAft>
              <a:defRPr/>
            </a:pPr>
            <a:r>
              <a:rPr lang="en-US" sz="1200" dirty="0"/>
              <a:t>R Server products are “open core” – the utilize the open source R product entirely and build new capabilities around that core without impacting compatibility.  </a:t>
            </a:r>
          </a:p>
          <a:p>
            <a:pPr marL="403211" lvl="1" indent="-177845" defTabSz="982240">
              <a:spcAft>
                <a:spcPts val="358"/>
              </a:spcAft>
              <a:defRPr/>
            </a:pPr>
            <a:r>
              <a:rPr lang="en-US" sz="1200" dirty="0"/>
              <a:t>Users of R Server products enjoy full compatibility with open source compatible with the entire (and vast) collection of algorithms, connectors, visualization tools shared openly via CRAN, Bioconductor and other shared resources like GitHub.</a:t>
            </a:r>
          </a:p>
          <a:p>
            <a:pPr marL="177845" indent="-177845" defTabSz="982240">
              <a:spcAft>
                <a:spcPts val="358"/>
              </a:spcAft>
              <a:buFont typeface="Arial" panose="020B0604020202020204" pitchFamily="34" charset="0"/>
              <a:buChar char="•"/>
              <a:defRPr/>
            </a:pPr>
            <a:r>
              <a:rPr lang="en-US" sz="1200" dirty="0"/>
              <a:t>Key extensions enable R to tackle big data challenges that exceed the capacity of open source R.</a:t>
            </a:r>
          </a:p>
          <a:p>
            <a:pPr marL="177845" indent="-177845" defTabSz="982240">
              <a:spcAft>
                <a:spcPts val="358"/>
              </a:spcAft>
              <a:buFont typeface="Arial" panose="020B0604020202020204" pitchFamily="34" charset="0"/>
              <a:buChar char="•"/>
              <a:defRPr/>
            </a:pPr>
            <a:r>
              <a:rPr lang="en-US" sz="1200" dirty="0"/>
              <a:t>R Scripts built for one platform using R Server can be easily run on another platform running R Server</a:t>
            </a:r>
          </a:p>
          <a:p>
            <a:pPr marL="403211" lvl="1" indent="-177845" defTabSz="982240">
              <a:spcAft>
                <a:spcPts val="358"/>
              </a:spcAft>
              <a:defRPr/>
            </a:pPr>
            <a:r>
              <a:rPr lang="en-US" sz="1200" dirty="0"/>
              <a:t>We call it WODA – write once, deploy anywhere.</a:t>
            </a:r>
          </a:p>
          <a:p>
            <a:pPr marL="403211" lvl="1" indent="-177845" defTabSz="982240">
              <a:spcAft>
                <a:spcPts val="358"/>
              </a:spcAft>
              <a:defRPr/>
            </a:pPr>
            <a:r>
              <a:rPr lang="en-US" sz="1200" dirty="0"/>
              <a:t>Two key contributions:</a:t>
            </a:r>
          </a:p>
          <a:p>
            <a:pPr marL="524992" lvl="2" indent="-177845" defTabSz="982240">
              <a:spcAft>
                <a:spcPts val="358"/>
              </a:spcAft>
              <a:defRPr/>
            </a:pPr>
            <a:r>
              <a:rPr lang="en-US" sz="1200" dirty="0"/>
              <a:t>Build on any version of the product and deploy using other versions</a:t>
            </a:r>
          </a:p>
          <a:p>
            <a:pPr marL="524992" lvl="2" indent="-177845" defTabSz="982240">
              <a:spcAft>
                <a:spcPts val="358"/>
              </a:spcAft>
              <a:defRPr/>
            </a:pPr>
            <a:r>
              <a:rPr lang="en-US" sz="1200" dirty="0"/>
              <a:t>Investment protection as platform choices change</a:t>
            </a:r>
          </a:p>
          <a:p>
            <a:pPr marL="524992" lvl="2" indent="-177845" defTabSz="982240">
              <a:spcAft>
                <a:spcPts val="358"/>
              </a:spcAft>
              <a:defRPr/>
            </a:pPr>
            <a:r>
              <a:rPr lang="en-US" sz="1200" dirty="0"/>
              <a:t>Develop on the desktop and immediately deploy to RDBMS – SQL Server, EDW (SQL Server &amp; </a:t>
            </a:r>
            <a:r>
              <a:rPr lang="en-US" sz="1200" dirty="0" err="1"/>
              <a:t>Teradsata</a:t>
            </a:r>
            <a:r>
              <a:rPr lang="en-US" sz="1200" dirty="0"/>
              <a:t>) or Hadoop (Microsoft, Cloudera, Hortonworks and MapR)</a:t>
            </a:r>
          </a:p>
          <a:p>
            <a:pPr marL="177845" indent="-177845" defTabSz="982240">
              <a:spcAft>
                <a:spcPts val="358"/>
              </a:spcAft>
              <a:buFont typeface="Arial" panose="020B0604020202020204" pitchFamily="34" charset="0"/>
              <a:buChar char="•"/>
              <a:defRPr/>
            </a:pPr>
            <a:endParaRPr lang="en-US" sz="1200" dirty="0"/>
          </a:p>
          <a:p>
            <a:endParaRPr lang="en-US" sz="1200" dirty="0"/>
          </a:p>
          <a:p>
            <a:r>
              <a:rPr lang="en-US" sz="1200" b="1" dirty="0"/>
              <a:t>Notes</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defTabSz="982240" eaLnBrk="0" fontAlgn="base" hangingPunct="0">
              <a:lnSpc>
                <a:spcPct val="100000"/>
              </a:lnSpc>
              <a:spcBef>
                <a:spcPct val="30000"/>
              </a:spcBef>
              <a:spcAft>
                <a:spcPts val="358"/>
              </a:spcAft>
              <a:defRPr/>
            </a:pPr>
            <a:endParaRPr lang="en-US" sz="1200" dirty="0">
              <a:solidFill>
                <a:srgbClr val="FFFFFF"/>
              </a:solidFill>
              <a:latin typeface="Segoe UI Light"/>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EC797392-A70C-4ACB-A74C-E4867CE270BC}"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42131772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p:cNvSpPr>
          <p:nvPr>
            <p:ph type="sldImg"/>
          </p:nvPr>
        </p:nvSpPr>
        <p:spPr bwMode="auto">
          <a:xfrm>
            <a:off x="457200" y="719138"/>
            <a:ext cx="6400800" cy="360045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041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r>
              <a:rPr lang="en-US" dirty="0">
                <a:latin typeface="Calibri" charset="0"/>
              </a:rPr>
              <a:t> …. In the multi-platform world of on-premises…</a:t>
            </a:r>
          </a:p>
          <a:p>
            <a:pPr defTabSz="982240" eaLnBrk="0" fontAlgn="base" hangingPunct="0">
              <a:lnSpc>
                <a:spcPct val="100000"/>
              </a:lnSpc>
              <a:spcBef>
                <a:spcPct val="30000"/>
              </a:spcBef>
              <a:spcAft>
                <a:spcPts val="358"/>
              </a:spcAft>
              <a:defRPr/>
            </a:pPr>
            <a:r>
              <a:rPr lang="en-US"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dirty="0"/>
              <a:t> Differentiate R Server from other R offerings such as vendor-specific offers from Oracle, HP, SAP and Teradata</a:t>
            </a:r>
          </a:p>
          <a:p>
            <a:pPr marL="177845" indent="-177845" defTabSz="982240">
              <a:spcAft>
                <a:spcPts val="358"/>
              </a:spcAft>
              <a:buFont typeface="Arial" panose="020B0604020202020204" pitchFamily="34" charset="0"/>
              <a:buChar char="•"/>
              <a:defRPr/>
            </a:pPr>
            <a:r>
              <a:rPr lang="en-US" dirty="0"/>
              <a:t> Clearly communicate two benefits – develop on multiple machines, and protect investments from platform change disruptions later.</a:t>
            </a:r>
          </a:p>
          <a:p>
            <a:pPr marL="177845" indent="-177845" defTabSz="982240">
              <a:spcAft>
                <a:spcPts val="358"/>
              </a:spcAft>
              <a:buFont typeface="Arial" panose="020B0604020202020204" pitchFamily="34" charset="0"/>
              <a:buChar char="•"/>
              <a:defRPr/>
            </a:pPr>
            <a:r>
              <a:rPr lang="en-US" dirty="0"/>
              <a:t> .</a:t>
            </a:r>
          </a:p>
          <a:p>
            <a:pPr defTabSz="982240">
              <a:spcAft>
                <a:spcPts val="358"/>
              </a:spcAft>
              <a:defRPr/>
            </a:pPr>
            <a:endParaRPr lang="en-US" i="1" dirty="0"/>
          </a:p>
          <a:p>
            <a:pPr defTabSz="982240">
              <a:spcAft>
                <a:spcPts val="358"/>
              </a:spcAft>
              <a:defRPr/>
            </a:pPr>
            <a:r>
              <a:rPr lang="en-US" b="1" dirty="0"/>
              <a:t>Talking points</a:t>
            </a:r>
          </a:p>
          <a:p>
            <a:pPr marL="177845" indent="-177845" defTabSz="982240">
              <a:spcAft>
                <a:spcPts val="358"/>
              </a:spcAft>
              <a:buFont typeface="Arial" panose="020B0604020202020204" pitchFamily="34" charset="0"/>
              <a:buChar char="•"/>
              <a:defRPr/>
            </a:pPr>
            <a:r>
              <a:rPr lang="en-US" dirty="0"/>
              <a:t>R Server makes your data scientists’ jobs easier.  By running identically on multiple platforms, users can build on one platform, the move the scripts to another.  This has several advantages:</a:t>
            </a:r>
          </a:p>
          <a:p>
            <a:pPr marL="403211" lvl="1" indent="-177845" defTabSz="982240">
              <a:spcAft>
                <a:spcPts val="358"/>
              </a:spcAft>
              <a:defRPr/>
            </a:pPr>
            <a:r>
              <a:rPr lang="en-US" dirty="0"/>
              <a:t>Run modeling </a:t>
            </a:r>
            <a:r>
              <a:rPr lang="en-US" dirty="0" err="1"/>
              <a:t>algortihms</a:t>
            </a:r>
            <a:r>
              <a:rPr lang="en-US" dirty="0"/>
              <a:t> on systems here larger compute or data storage is available.</a:t>
            </a:r>
          </a:p>
          <a:p>
            <a:pPr marL="403211" lvl="1" indent="-177845" defTabSz="982240">
              <a:spcAft>
                <a:spcPts val="358"/>
              </a:spcAft>
              <a:defRPr/>
            </a:pPr>
            <a:r>
              <a:rPr lang="en-US" dirty="0"/>
              <a:t>It also permits </a:t>
            </a:r>
            <a:r>
              <a:rPr lang="en-US" dirty="0" err="1"/>
              <a:t>modesl</a:t>
            </a:r>
            <a:r>
              <a:rPr lang="en-US" dirty="0"/>
              <a:t> to be built on one platform, but model scoring or operationalization to take place elsewhere.  </a:t>
            </a:r>
          </a:p>
          <a:p>
            <a:pPr marL="403211" lvl="1" indent="-177845" defTabSz="982240">
              <a:spcAft>
                <a:spcPts val="358"/>
              </a:spcAft>
              <a:defRPr/>
            </a:pPr>
            <a:r>
              <a:rPr lang="en-US" dirty="0"/>
              <a:t>Finally, with the availability of very low storage and compute costs in the cloud, users can load, transform, visualize, study and model data in the cloud, but actually run the model computations on on-premises systems.</a:t>
            </a:r>
          </a:p>
          <a:p>
            <a:pPr marL="177845" indent="-177845" defTabSz="982240">
              <a:spcAft>
                <a:spcPts val="358"/>
              </a:spcAft>
              <a:buFont typeface="Arial" panose="020B0604020202020204" pitchFamily="34" charset="0"/>
              <a:buChar char="•"/>
              <a:defRPr/>
            </a:pPr>
            <a:r>
              <a:rPr lang="en-US" dirty="0"/>
              <a:t>Perhaps more importantly, however, portability across systems protects organizations investments in R-based data science.</a:t>
            </a:r>
          </a:p>
          <a:p>
            <a:pPr marL="403211" lvl="1" indent="-177845" defTabSz="982240">
              <a:spcAft>
                <a:spcPts val="358"/>
              </a:spcAft>
              <a:defRPr/>
            </a:pPr>
            <a:r>
              <a:rPr lang="en-US" dirty="0"/>
              <a:t>The best </a:t>
            </a:r>
            <a:r>
              <a:rPr lang="en-US" dirty="0" err="1"/>
              <a:t>best</a:t>
            </a:r>
            <a:r>
              <a:rPr lang="en-US" dirty="0"/>
              <a:t> big data storage and compute platform for today may not be the best choice tomorrow.  </a:t>
            </a:r>
          </a:p>
          <a:p>
            <a:pPr marL="403211" lvl="1" indent="-177845" defTabSz="982240">
              <a:spcAft>
                <a:spcPts val="358"/>
              </a:spcAft>
              <a:defRPr/>
            </a:pPr>
            <a:r>
              <a:rPr lang="en-US" dirty="0"/>
              <a:t>Compatibility across systems brings the possibility to avoid disruptive recoding efforts when such changes occur.</a:t>
            </a:r>
          </a:p>
          <a:p>
            <a:endParaRPr lang="en-US" dirty="0"/>
          </a:p>
          <a:p>
            <a:r>
              <a:rPr lang="en-US" b="1" dirty="0"/>
              <a:t>Notes</a:t>
            </a:r>
          </a:p>
          <a:p>
            <a:pPr marL="177845" indent="-177845">
              <a:buFont typeface="Arial" panose="020B0604020202020204" pitchFamily="34" charset="0"/>
              <a:buChar char="•"/>
            </a:pPr>
            <a:r>
              <a:rPr lang="en-US" dirty="0"/>
              <a:t>Two ways to underscore this point are to describe the range of compatibility available with other vendor’s R versions.  Oracle R, because it works only with algorithms running on Oracle Database, is not portable.  The same is true for R implementations from Teradata, HP Vertica, SAP and others.  They are in essence platform specific.</a:t>
            </a:r>
          </a:p>
          <a:p>
            <a:pPr marL="177845" indent="-177845">
              <a:buFont typeface="Arial" panose="020B0604020202020204" pitchFamily="34" charset="0"/>
              <a:buChar char="•"/>
            </a:pPr>
            <a:r>
              <a:rPr lang="en-US" dirty="0"/>
              <a:t>Another way to describe the problem is with a fictitious story:  Imagine a CIO who has to tell his data science team “we’re changing </a:t>
            </a:r>
            <a:r>
              <a:rPr lang="en-US" dirty="0" err="1"/>
              <a:t>platfomrs</a:t>
            </a:r>
            <a:r>
              <a:rPr lang="en-US" dirty="0"/>
              <a:t>, and therefore, you need to change all your programs and scripts to work with the </a:t>
            </a:r>
            <a:r>
              <a:rPr lang="en-US"/>
              <a:t>new platform”.</a:t>
            </a:r>
            <a:endParaRPr lang="en-US" dirty="0"/>
          </a:p>
          <a:p>
            <a:pPr marL="177845" indent="-177845">
              <a:buFont typeface="Arial" panose="020B0604020202020204" pitchFamily="34" charset="0"/>
              <a:buChar char="•"/>
            </a:pPr>
            <a:r>
              <a:rPr lang="en-US" b="1" dirty="0"/>
              <a:t> </a:t>
            </a:r>
          </a:p>
          <a:p>
            <a:pPr marL="177845" indent="-177845">
              <a:buFont typeface="Arial" panose="020B0604020202020204" pitchFamily="34" charset="0"/>
              <a:buChar char="•"/>
            </a:pPr>
            <a:r>
              <a:rPr lang="en-US" b="1" dirty="0"/>
              <a:t> </a:t>
            </a:r>
          </a:p>
          <a:p>
            <a:pPr eaLnBrk="1" hangingPunct="1">
              <a:spcBef>
                <a:spcPct val="0"/>
              </a:spcBef>
            </a:pPr>
            <a:endParaRPr lang="en-US" dirty="0">
              <a:latin typeface="Calibri" charset="0"/>
            </a:endParaRPr>
          </a:p>
        </p:txBody>
      </p:sp>
      <p:sp>
        <p:nvSpPr>
          <p:cNvPr id="60419"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500">
                <a:solidFill>
                  <a:schemeClr val="tx1"/>
                </a:solidFill>
                <a:latin typeface="Arial" charset="0"/>
                <a:ea typeface="ＭＳ Ｐゴシック" charset="0"/>
                <a:cs typeface="ＭＳ Ｐゴシック" charset="0"/>
              </a:defRPr>
            </a:lvl1pPr>
            <a:lvl2pPr marL="770662" indent="-296408" eaLnBrk="0" hangingPunct="0">
              <a:defRPr sz="2500">
                <a:solidFill>
                  <a:schemeClr val="tx1"/>
                </a:solidFill>
                <a:latin typeface="Arial" charset="0"/>
                <a:ea typeface="ＭＳ Ｐゴシック" charset="0"/>
              </a:defRPr>
            </a:lvl2pPr>
            <a:lvl3pPr marL="1185634" indent="-237127" eaLnBrk="0" hangingPunct="0">
              <a:defRPr sz="2500">
                <a:solidFill>
                  <a:schemeClr val="tx1"/>
                </a:solidFill>
                <a:latin typeface="Arial" charset="0"/>
                <a:ea typeface="ＭＳ Ｐゴシック" charset="0"/>
              </a:defRPr>
            </a:lvl3pPr>
            <a:lvl4pPr marL="1659887" indent="-237127" eaLnBrk="0" hangingPunct="0">
              <a:defRPr sz="2500">
                <a:solidFill>
                  <a:schemeClr val="tx1"/>
                </a:solidFill>
                <a:latin typeface="Arial" charset="0"/>
                <a:ea typeface="ＭＳ Ｐゴシック" charset="0"/>
              </a:defRPr>
            </a:lvl4pPr>
            <a:lvl5pPr marL="2134141" indent="-237127" eaLnBrk="0" hangingPunct="0">
              <a:defRPr sz="2500">
                <a:solidFill>
                  <a:schemeClr val="tx1"/>
                </a:solidFill>
                <a:latin typeface="Arial" charset="0"/>
                <a:ea typeface="ＭＳ Ｐゴシック" charset="0"/>
              </a:defRPr>
            </a:lvl5pPr>
            <a:lvl6pPr marL="2608395" indent="-237127" eaLnBrk="0" fontAlgn="base" hangingPunct="0">
              <a:spcBef>
                <a:spcPct val="0"/>
              </a:spcBef>
              <a:spcAft>
                <a:spcPct val="0"/>
              </a:spcAft>
              <a:defRPr sz="2500">
                <a:solidFill>
                  <a:schemeClr val="tx1"/>
                </a:solidFill>
                <a:latin typeface="Arial" charset="0"/>
                <a:ea typeface="ＭＳ Ｐゴシック" charset="0"/>
              </a:defRPr>
            </a:lvl6pPr>
            <a:lvl7pPr marL="3082648" indent="-237127" eaLnBrk="0" fontAlgn="base" hangingPunct="0">
              <a:spcBef>
                <a:spcPct val="0"/>
              </a:spcBef>
              <a:spcAft>
                <a:spcPct val="0"/>
              </a:spcAft>
              <a:defRPr sz="2500">
                <a:solidFill>
                  <a:schemeClr val="tx1"/>
                </a:solidFill>
                <a:latin typeface="Arial" charset="0"/>
                <a:ea typeface="ＭＳ Ｐゴシック" charset="0"/>
              </a:defRPr>
            </a:lvl7pPr>
            <a:lvl8pPr marL="3556902" indent="-237127" eaLnBrk="0" fontAlgn="base" hangingPunct="0">
              <a:spcBef>
                <a:spcPct val="0"/>
              </a:spcBef>
              <a:spcAft>
                <a:spcPct val="0"/>
              </a:spcAft>
              <a:defRPr sz="2500">
                <a:solidFill>
                  <a:schemeClr val="tx1"/>
                </a:solidFill>
                <a:latin typeface="Arial" charset="0"/>
                <a:ea typeface="ＭＳ Ｐゴシック" charset="0"/>
              </a:defRPr>
            </a:lvl8pPr>
            <a:lvl9pPr marL="4031155" indent="-237127" eaLnBrk="0" fontAlgn="base" hangingPunct="0">
              <a:spcBef>
                <a:spcPct val="0"/>
              </a:spcBef>
              <a:spcAft>
                <a:spcPct val="0"/>
              </a:spcAft>
              <a:defRPr sz="2500">
                <a:solidFill>
                  <a:schemeClr val="tx1"/>
                </a:solidFill>
                <a:latin typeface="Arial" charset="0"/>
                <a:ea typeface="ＭＳ Ｐゴシック" charset="0"/>
              </a:defRPr>
            </a:lvl9pPr>
          </a:lstStyle>
          <a:p>
            <a:pPr eaLnBrk="1" fontAlgn="base" hangingPunct="1">
              <a:spcBef>
                <a:spcPct val="0"/>
              </a:spcBef>
              <a:spcAft>
                <a:spcPct val="0"/>
              </a:spcAft>
            </a:pPr>
            <a:fld id="{B0957747-978F-4142-991A-1219862459BD}" type="slidenum">
              <a:rPr lang="en-US" sz="1200">
                <a:latin typeface="Calibri" charset="0"/>
              </a:rPr>
              <a:pPr eaLnBrk="1" fontAlgn="base" hangingPunct="1">
                <a:spcBef>
                  <a:spcPct val="0"/>
                </a:spcBef>
                <a:spcAft>
                  <a:spcPct val="0"/>
                </a:spcAft>
              </a:pPr>
              <a:t>12</a:t>
            </a:fld>
            <a:endParaRPr lang="en-US" sz="1200">
              <a:latin typeface="Calibri" charset="0"/>
            </a:endParaRPr>
          </a:p>
        </p:txBody>
      </p:sp>
    </p:spTree>
    <p:extLst>
      <p:ext uri="{BB962C8B-B14F-4D97-AF65-F5344CB8AC3E}">
        <p14:creationId xmlns:p14="http://schemas.microsoft.com/office/powerpoint/2010/main" val="19095595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3/9/2017 2:12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504200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3/9/2017 2:12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628045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1475" y="720725"/>
            <a:ext cx="6413500" cy="3608388"/>
          </a:xfrm>
        </p:spPr>
      </p:sp>
      <p:sp>
        <p:nvSpPr>
          <p:cNvPr id="3" name="Notes Placeholder 2"/>
          <p:cNvSpPr>
            <a:spLocks noGrp="1"/>
          </p:cNvSpPr>
          <p:nvPr>
            <p:ph type="body" idx="1"/>
          </p:nvPr>
        </p:nvSpPr>
        <p:spPr/>
        <p:txBody>
          <a:bodyPr/>
          <a:lstStyle/>
          <a:p>
            <a:r>
              <a:rPr lang="en-GB" dirty="0" smtClean="0"/>
              <a:t>https://msdn.microsoft.com/en-us/microsoft-r/scaler/scaler </a:t>
            </a:r>
            <a:endParaRPr lang="en-GB" dirty="0"/>
          </a:p>
        </p:txBody>
      </p:sp>
      <p:sp>
        <p:nvSpPr>
          <p:cNvPr id="4" name="Slide Number Placeholder 3"/>
          <p:cNvSpPr>
            <a:spLocks noGrp="1"/>
          </p:cNvSpPr>
          <p:nvPr>
            <p:ph type="sldNum" sz="quarter" idx="10"/>
          </p:nvPr>
        </p:nvSpPr>
        <p:spPr/>
        <p:txBody>
          <a:bodyPr/>
          <a:lstStyle/>
          <a:p>
            <a:fld id="{790D750A-CBC3-4706-9C62-B6AC1EBEF41C}" type="slidenum">
              <a:rPr lang="en-US" smtClean="0"/>
              <a:pPr/>
              <a:t>15</a:t>
            </a:fld>
            <a:endParaRPr lang="en-US" dirty="0"/>
          </a:p>
        </p:txBody>
      </p:sp>
    </p:spTree>
    <p:extLst>
      <p:ext uri="{BB962C8B-B14F-4D97-AF65-F5344CB8AC3E}">
        <p14:creationId xmlns:p14="http://schemas.microsoft.com/office/powerpoint/2010/main" val="2490253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3/9/2017 2:12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3583295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3/9/2017 2:12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574220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this</a:t>
            </a:r>
            <a:r>
              <a:rPr lang="en-US" baseline="0" dirty="0" smtClean="0"/>
              <a:t> place holder to take the temperature of the class</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3/9/2017 2:12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952247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sz="1200"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sz="1200" b="1" dirty="0"/>
              <a:t> </a:t>
            </a:r>
            <a:r>
              <a:rPr lang="en-US" sz="1200" dirty="0"/>
              <a:t>Establish that R is a language is as important for the community that uses it an the capabilities written to extend it than the language itself.</a:t>
            </a:r>
          </a:p>
          <a:p>
            <a:pPr marL="177845" indent="-177845" defTabSz="982240">
              <a:spcAft>
                <a:spcPts val="358"/>
              </a:spcAft>
              <a:buFont typeface="Arial" panose="020B0604020202020204" pitchFamily="34" charset="0"/>
              <a:buChar char="•"/>
              <a:defRPr/>
            </a:pPr>
            <a:endParaRPr lang="en-US" sz="1200" dirty="0"/>
          </a:p>
          <a:p>
            <a:pPr defTabSz="982240">
              <a:spcAft>
                <a:spcPts val="358"/>
              </a:spcAft>
              <a:defRPr/>
            </a:pPr>
            <a:r>
              <a:rPr lang="en-US" sz="1200" b="1" dirty="0"/>
              <a:t>Talking points</a:t>
            </a:r>
          </a:p>
          <a:p>
            <a:pPr marL="177845" indent="-177845" defTabSz="982240">
              <a:spcAft>
                <a:spcPts val="358"/>
              </a:spcAft>
              <a:buFont typeface="Arial" panose="020B0604020202020204" pitchFamily="34" charset="0"/>
              <a:buChar char="•"/>
              <a:defRPr/>
            </a:pPr>
            <a:r>
              <a:rPr lang="en-US" sz="1200" dirty="0"/>
              <a:t>Part 1 of the R World is The R language, developed specifically for data analysis – particularly among statisticians and mathematicians.</a:t>
            </a:r>
          </a:p>
          <a:p>
            <a:pPr marL="177845" indent="-177845" defTabSz="982240">
              <a:spcAft>
                <a:spcPts val="358"/>
              </a:spcAft>
              <a:buFont typeface="Arial" panose="020B0604020202020204" pitchFamily="34" charset="0"/>
              <a:buChar char="•"/>
              <a:defRPr/>
            </a:pPr>
            <a:r>
              <a:rPr lang="en-US" sz="1200" dirty="0"/>
              <a:t>[optional points]:</a:t>
            </a:r>
          </a:p>
          <a:p>
            <a:pPr marL="403211" lvl="1" indent="-177845" defTabSz="982240">
              <a:spcAft>
                <a:spcPts val="358"/>
              </a:spcAft>
              <a:defRPr/>
            </a:pPr>
            <a:r>
              <a:rPr lang="en-US" sz="1200" dirty="0"/>
              <a:t>Developed in New Zealand, release in roughly 2000.  </a:t>
            </a:r>
          </a:p>
          <a:p>
            <a:pPr marL="403211" lvl="1" indent="-177845" defTabSz="982240">
              <a:spcAft>
                <a:spcPts val="358"/>
              </a:spcAft>
              <a:defRPr/>
            </a:pPr>
            <a:r>
              <a:rPr lang="en-US" sz="1200" dirty="0"/>
              <a:t>Maintained by the R Foundation which releases new editions of R every few weeks.</a:t>
            </a:r>
          </a:p>
          <a:p>
            <a:pPr marL="403211" lvl="1" indent="-177845" defTabSz="982240">
              <a:spcAft>
                <a:spcPts val="358"/>
              </a:spcAft>
              <a:defRPr/>
            </a:pPr>
            <a:r>
              <a:rPr lang="en-US" sz="1200" dirty="0"/>
              <a:t>Licensed under GPL open source license.</a:t>
            </a:r>
          </a:p>
          <a:p>
            <a:pPr marL="177845" indent="-177845" defTabSz="982240">
              <a:spcAft>
                <a:spcPts val="358"/>
              </a:spcAft>
              <a:buFont typeface="Arial" panose="020B0604020202020204" pitchFamily="34" charset="0"/>
              <a:buChar char="•"/>
              <a:defRPr/>
            </a:pPr>
            <a:r>
              <a:rPr lang="en-US" sz="1200" dirty="0"/>
              <a:t>R directly supports complex data manipulation operations making them extremely simple for users, particularly those with greater depth in statistics and mathematics than in computer science.</a:t>
            </a:r>
          </a:p>
          <a:p>
            <a:pPr marL="177845" indent="-177845" defTabSz="982240">
              <a:spcAft>
                <a:spcPts val="358"/>
              </a:spcAft>
              <a:buFont typeface="Arial" panose="020B0604020202020204" pitchFamily="34" charset="0"/>
              <a:buChar char="•"/>
              <a:defRPr/>
            </a:pPr>
            <a:r>
              <a:rPr lang="en-US" sz="1200" dirty="0"/>
              <a:t>Huge community of users across industry, government and academia use R daily.</a:t>
            </a:r>
          </a:p>
          <a:p>
            <a:pPr marL="177845" indent="-177845" defTabSz="982240">
              <a:spcAft>
                <a:spcPts val="358"/>
              </a:spcAft>
              <a:buFont typeface="Arial" panose="020B0604020202020204" pitchFamily="34" charset="0"/>
              <a:buChar char="•"/>
              <a:defRPr/>
            </a:pPr>
            <a:r>
              <a:rPr lang="en-US" sz="1200" dirty="0"/>
              <a:t>There are R user groups in most major cities.  Some of them very active and very large.  Suggest that users look at </a:t>
            </a:r>
            <a:r>
              <a:rPr lang="en-US" sz="1200" dirty="0" err="1"/>
              <a:t>MeetUp</a:t>
            </a:r>
            <a:r>
              <a:rPr lang="en-US" sz="1200" dirty="0"/>
              <a:t> for local groups that meet regularly.  </a:t>
            </a:r>
          </a:p>
          <a:p>
            <a:pPr marL="177845" indent="-177845" defTabSz="982240">
              <a:spcAft>
                <a:spcPts val="358"/>
              </a:spcAft>
              <a:buFont typeface="Arial" panose="020B0604020202020204" pitchFamily="34" charset="0"/>
              <a:buChar char="•"/>
              <a:defRPr/>
            </a:pPr>
            <a:r>
              <a:rPr lang="en-US" sz="1200" dirty="0"/>
              <a:t>Most important to the value of R is the huge repository of freely exchanged, algorithms, techniques, scripts, adapters, techniques, training available.</a:t>
            </a:r>
          </a:p>
          <a:p>
            <a:pPr marL="177845" indent="-177845" defTabSz="982240">
              <a:spcAft>
                <a:spcPts val="358"/>
              </a:spcAft>
              <a:buFont typeface="Arial" panose="020B0604020202020204" pitchFamily="34" charset="0"/>
              <a:buChar char="•"/>
              <a:defRPr/>
            </a:pPr>
            <a:r>
              <a:rPr lang="en-US" sz="1200" dirty="0"/>
              <a:t>Introduce CRAN:  “The Comprehensive R Archive Network”.</a:t>
            </a:r>
          </a:p>
          <a:p>
            <a:pPr marL="403211" lvl="1" indent="-177845" defTabSz="982240">
              <a:spcAft>
                <a:spcPts val="358"/>
              </a:spcAft>
              <a:defRPr/>
            </a:pPr>
            <a:r>
              <a:rPr lang="en-US" sz="1200" dirty="0"/>
              <a:t>Data access &amp; integration</a:t>
            </a:r>
          </a:p>
          <a:p>
            <a:pPr marL="403211" lvl="1" indent="-177845" defTabSz="982240">
              <a:spcAft>
                <a:spcPts val="358"/>
              </a:spcAft>
              <a:defRPr/>
            </a:pPr>
            <a:r>
              <a:rPr lang="en-US" sz="1200" dirty="0"/>
              <a:t>Data transformation</a:t>
            </a:r>
          </a:p>
          <a:p>
            <a:pPr marL="403211" lvl="1" indent="-177845" defTabSz="982240">
              <a:spcAft>
                <a:spcPts val="358"/>
              </a:spcAft>
              <a:defRPr/>
            </a:pPr>
            <a:r>
              <a:rPr lang="en-US" sz="1200" dirty="0"/>
              <a:t>Data profiling</a:t>
            </a:r>
          </a:p>
          <a:p>
            <a:pPr marL="403211" lvl="1" indent="-177845" defTabSz="982240">
              <a:spcAft>
                <a:spcPts val="358"/>
              </a:spcAft>
              <a:defRPr/>
            </a:pPr>
            <a:r>
              <a:rPr lang="en-US" sz="1200" dirty="0"/>
              <a:t>Data visualization</a:t>
            </a:r>
          </a:p>
          <a:p>
            <a:pPr marL="403211" lvl="1" indent="-177845" defTabSz="982240">
              <a:spcAft>
                <a:spcPts val="358"/>
              </a:spcAft>
              <a:defRPr/>
            </a:pPr>
            <a:r>
              <a:rPr lang="en-US" sz="1200" dirty="0"/>
              <a:t>Predictive analytics</a:t>
            </a:r>
          </a:p>
          <a:p>
            <a:pPr marL="403211" lvl="1" indent="-177845" defTabSz="982240">
              <a:spcAft>
                <a:spcPts val="358"/>
              </a:spcAft>
              <a:defRPr/>
            </a:pPr>
            <a:r>
              <a:rPr lang="en-US" sz="1200" dirty="0"/>
              <a:t>Machine Learning</a:t>
            </a:r>
          </a:p>
          <a:p>
            <a:pPr marL="177845" indent="-177845" defTabSz="982240">
              <a:spcAft>
                <a:spcPts val="358"/>
              </a:spcAft>
              <a:buFont typeface="Arial" panose="020B0604020202020204" pitchFamily="34" charset="0"/>
              <a:buChar char="•"/>
              <a:defRPr/>
            </a:pPr>
            <a:r>
              <a:rPr lang="en-US" sz="1200" dirty="0"/>
              <a:t>CRAN contains over 7000 (and growing) contributed packages.  Many algorithms, test data, comments on usage, etc.  One package contains hundreds of algorithms packaged as a library.</a:t>
            </a:r>
          </a:p>
          <a:p>
            <a:pPr marL="177845" indent="-177845" defTabSz="982240">
              <a:spcAft>
                <a:spcPts val="358"/>
              </a:spcAft>
              <a:buFont typeface="Arial" panose="020B0604020202020204" pitchFamily="34" charset="0"/>
              <a:buChar char="•"/>
              <a:defRPr/>
            </a:pPr>
            <a:r>
              <a:rPr lang="en-US" sz="1200" dirty="0"/>
              <a:t>All are designed to run with the R language.</a:t>
            </a:r>
          </a:p>
          <a:p>
            <a:pPr marL="177845" indent="-177845" defTabSz="982240">
              <a:spcAft>
                <a:spcPts val="358"/>
              </a:spcAft>
              <a:buFont typeface="Arial" panose="020B0604020202020204" pitchFamily="34" charset="0"/>
              <a:buChar char="•"/>
              <a:defRPr/>
            </a:pPr>
            <a:r>
              <a:rPr lang="en-US" sz="1200" dirty="0"/>
              <a:t>CRAN is the largest but not the only.  Thousands of additional algorithms, visualizations and tools are available from </a:t>
            </a:r>
            <a:r>
              <a:rPr lang="en-US" sz="1200" dirty="0" err="1"/>
              <a:t>BioConductor</a:t>
            </a:r>
            <a:r>
              <a:rPr lang="en-US" sz="1200" dirty="0"/>
              <a:t>, GitHub and other repositories.</a:t>
            </a:r>
            <a:endParaRPr lang="en-US" sz="1200" b="1" dirty="0"/>
          </a:p>
          <a:p>
            <a:endParaRPr lang="en-US" sz="1200" dirty="0"/>
          </a:p>
          <a:p>
            <a:r>
              <a:rPr lang="en-US" sz="1200" b="1" dirty="0"/>
              <a:t>Notes</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defTabSz="982240" eaLnBrk="0" fontAlgn="base" hangingPunct="0">
              <a:lnSpc>
                <a:spcPct val="100000"/>
              </a:lnSpc>
              <a:spcBef>
                <a:spcPct val="30000"/>
              </a:spcBef>
              <a:spcAft>
                <a:spcPts val="358"/>
              </a:spcAft>
              <a:defRPr/>
            </a:pPr>
            <a:endParaRPr lang="en-US" sz="1200" dirty="0">
              <a:solidFill>
                <a:srgbClr val="FFFFFF"/>
              </a:solidFill>
              <a:latin typeface="Segoe UI Light"/>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EC797392-A70C-4ACB-A74C-E4867CE270BC}"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2218366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67533">
              <a:spcAft>
                <a:spcPts val="353"/>
              </a:spcAft>
            </a:pPr>
            <a:r>
              <a:rPr lang="en-US" dirty="0">
                <a:solidFill>
                  <a:srgbClr val="505050">
                    <a:lumMod val="60000"/>
                    <a:lumOff val="40000"/>
                  </a:srgbClr>
                </a:solidFill>
                <a:latin typeface="Segoe UI"/>
              </a:rPr>
              <a:t>CRAN Task View by Barry </a:t>
            </a:r>
            <a:r>
              <a:rPr lang="en-US" dirty="0" err="1">
                <a:solidFill>
                  <a:srgbClr val="505050">
                    <a:lumMod val="60000"/>
                    <a:lumOff val="40000"/>
                  </a:srgbClr>
                </a:solidFill>
                <a:latin typeface="Segoe UI"/>
              </a:rPr>
              <a:t>Rowlingson</a:t>
            </a:r>
            <a:r>
              <a:rPr lang="en-US" dirty="0">
                <a:solidFill>
                  <a:srgbClr val="505050">
                    <a:lumMod val="60000"/>
                    <a:lumOff val="40000"/>
                  </a:srgbClr>
                </a:solidFill>
                <a:latin typeface="Segoe UI"/>
              </a:rPr>
              <a:t>: </a:t>
            </a:r>
            <a:r>
              <a:rPr lang="en-US" dirty="0">
                <a:solidFill>
                  <a:srgbClr val="505050">
                    <a:lumMod val="60000"/>
                    <a:lumOff val="40000"/>
                  </a:srgbClr>
                </a:solidFill>
                <a:latin typeface="Segoe UI"/>
                <a:hlinkClick r:id="rId3"/>
              </a:rPr>
              <a:t>http://www.maths.lancs.ac.uk/~rowlings/R/TaskViews/</a:t>
            </a:r>
          </a:p>
          <a:p>
            <a:endParaRPr lang="en-US" dirty="0"/>
          </a:p>
        </p:txBody>
      </p:sp>
      <p:sp>
        <p:nvSpPr>
          <p:cNvPr id="4" name="Slide Number Placeholder 3"/>
          <p:cNvSpPr>
            <a:spLocks noGrp="1"/>
          </p:cNvSpPr>
          <p:nvPr>
            <p:ph type="sldNum" sz="quarter" idx="10"/>
          </p:nvPr>
        </p:nvSpPr>
        <p:spPr/>
        <p:txBody>
          <a:bodyPr/>
          <a:lstStyle/>
          <a:p>
            <a:fld id="{F90B58A7-4721-4E96-841F-E2F566DBA112}" type="slidenum">
              <a:rPr lang="en-US" smtClean="0"/>
              <a:t>5</a:t>
            </a:fld>
            <a:endParaRPr lang="en-US" dirty="0"/>
          </a:p>
        </p:txBody>
      </p:sp>
    </p:spTree>
    <p:extLst>
      <p:ext uri="{BB962C8B-B14F-4D97-AF65-F5344CB8AC3E}">
        <p14:creationId xmlns:p14="http://schemas.microsoft.com/office/powerpoint/2010/main" val="783868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sz="1200" b="1" dirty="0">
                <a:latin typeface="+mn-lt"/>
                <a:ea typeface="MS PGothic" panose="020B0600070205080204" pitchFamily="34" charset="-128"/>
                <a:cs typeface="ＭＳ Ｐゴシック" charset="0"/>
              </a:rPr>
              <a:t>Slide objective</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sz="1200" dirty="0">
                <a:latin typeface="+mn-lt"/>
                <a:ea typeface="MS PGothic" panose="020B0600070205080204" pitchFamily="34" charset="-128"/>
                <a:cs typeface="ＭＳ Ｐゴシック" charset="0"/>
              </a:rPr>
              <a:t>Introduce how the use of open source R for machine learning and advanced analytics has been limited to a narrow user base of data scientists. Related to this, also discuss how many challenges and complexities remain for advanced analytics in the marketplace.</a:t>
            </a:r>
          </a:p>
          <a:p>
            <a:pPr defTabSz="982240">
              <a:spcAft>
                <a:spcPts val="358"/>
              </a:spcAft>
              <a:defRPr/>
            </a:pPr>
            <a:endParaRPr lang="en-US" i="1" dirty="0"/>
          </a:p>
          <a:p>
            <a:pPr defTabSz="982240">
              <a:spcAft>
                <a:spcPts val="358"/>
              </a:spcAft>
              <a:defRPr/>
            </a:pPr>
            <a:r>
              <a:rPr lang="en-US" b="1" i="0" dirty="0"/>
              <a:t>Talking</a:t>
            </a:r>
            <a:r>
              <a:rPr lang="en-US" b="1" i="0" baseline="0" dirty="0"/>
              <a:t> points</a:t>
            </a:r>
          </a:p>
          <a:p>
            <a:pPr marL="177845" indent="-177845" defTabSz="982240">
              <a:spcAft>
                <a:spcPts val="358"/>
              </a:spcAft>
              <a:buFont typeface="Arial" panose="020B0604020202020204" pitchFamily="34" charset="0"/>
              <a:buChar char="•"/>
              <a:defRPr/>
            </a:pPr>
            <a:r>
              <a:rPr lang="en-US" i="0" dirty="0"/>
              <a:t>Today,</a:t>
            </a:r>
            <a:r>
              <a:rPr lang="en-US" i="0" baseline="0" dirty="0"/>
              <a:t> advanced analytics using open source R are being performed only by highly trained and specialized data scientists, mathematicians, and analysts who can create and nurture these models. This means that many challenges and complexities remain in the marketplace.</a:t>
            </a:r>
          </a:p>
          <a:p>
            <a:pPr defTabSz="982240">
              <a:spcAft>
                <a:spcPts val="358"/>
              </a:spcAft>
              <a:defRPr/>
            </a:pPr>
            <a:endParaRPr lang="en-US" i="0" baseline="0" dirty="0"/>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i="0" baseline="0" dirty="0"/>
              <a:t>First, many companies cannot negotiate </a:t>
            </a:r>
            <a:r>
              <a:rPr lang="en-US" sz="1200" dirty="0">
                <a:solidFill>
                  <a:srgbClr val="FFFFFF"/>
                </a:solidFill>
                <a:latin typeface="Segoe UI Light"/>
                <a:ea typeface="Segoe UI" pitchFamily="34" charset="0"/>
                <a:cs typeface="Segoe UI" pitchFamily="34" charset="0"/>
              </a:rPr>
              <a:t>the increasing costs of specialized talent, infrastructure, and machine learning tools that make total cost of ownership (TCO) and return on investment (ROI) uncertain.</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endParaRPr lang="en-US" sz="1200" dirty="0">
              <a:solidFill>
                <a:srgbClr val="FFFFFF"/>
              </a:solidFill>
              <a:latin typeface="Segoe UI Light"/>
              <a:ea typeface="Segoe UI" pitchFamily="34" charset="0"/>
              <a:cs typeface="Segoe UI" pitchFamily="34" charset="0"/>
            </a:endParaRP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i="0" baseline="0" dirty="0"/>
              <a:t>Second, </a:t>
            </a:r>
            <a:r>
              <a:rPr lang="en-US" sz="1200" dirty="0">
                <a:latin typeface="+mn-lt"/>
                <a:cs typeface="Segoe UI" pitchFamily="34" charset="0"/>
              </a:rPr>
              <a:t>s</a:t>
            </a:r>
            <a:r>
              <a:rPr lang="en-US" sz="1200" dirty="0">
                <a:latin typeface="+mn-lt"/>
                <a:ea typeface="Segoe UI" pitchFamily="34" charset="0"/>
                <a:cs typeface="Segoe UI" pitchFamily="34" charset="0"/>
              </a:rPr>
              <a:t>iloed and cumbersome data management restricts access to data and poses limitations on what data can be included in models.</a:t>
            </a: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endParaRPr lang="en-US" sz="1200" dirty="0">
              <a:latin typeface="+mn-lt"/>
              <a:ea typeface="Segoe UI" pitchFamily="34" charset="0"/>
              <a:cs typeface="Segoe UI" pitchFamily="34" charset="0"/>
            </a:endParaRP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r>
              <a:rPr lang="en-US" i="0" baseline="0" dirty="0"/>
              <a:t>Third, trying to collaborate across </a:t>
            </a:r>
            <a:r>
              <a:rPr lang="en-US" sz="1200" dirty="0">
                <a:latin typeface="+mn-lt"/>
                <a:cs typeface="Segoe UI" pitchFamily="34" charset="0"/>
              </a:rPr>
              <a:t>c</a:t>
            </a:r>
            <a:r>
              <a:rPr lang="en-US" sz="1200" dirty="0">
                <a:latin typeface="+mn-lt"/>
                <a:ea typeface="Segoe UI" pitchFamily="34" charset="0"/>
                <a:cs typeface="Segoe UI" pitchFamily="34" charset="0"/>
              </a:rPr>
              <a:t>omplex and fragmented technologies tends to limit agility and reduce participation in exploring data and building models. </a:t>
            </a:r>
            <a:r>
              <a:rPr lang="en-US" sz="1200" dirty="0">
                <a:solidFill>
                  <a:schemeClr val="bg1"/>
                </a:solidFill>
                <a:latin typeface="+mn-lt"/>
                <a:ea typeface="Segoe UI" pitchFamily="34" charset="0"/>
                <a:cs typeface="Segoe UI" pitchFamily="34" charset="0"/>
              </a:rPr>
              <a:t>P</a:t>
            </a:r>
            <a:r>
              <a:rPr lang="en-US" i="0" dirty="0">
                <a:solidFill>
                  <a:schemeClr val="bg1"/>
                </a:solidFill>
                <a:ea typeface="Segoe UI" pitchFamily="34" charset="0"/>
                <a:cs typeface="Segoe UI" pitchFamily="34" charset="0"/>
              </a:rPr>
              <a:t>eople end up struggling with the technology instead of focusing on the business problem at hand.</a:t>
            </a:r>
            <a:endParaRPr lang="en-US" sz="1200" dirty="0">
              <a:solidFill>
                <a:schemeClr val="bg1"/>
              </a:solidFill>
              <a:latin typeface="+mn-lt"/>
              <a:ea typeface="Segoe UI" pitchFamily="34" charset="0"/>
              <a:cs typeface="Segoe UI" pitchFamily="34" charset="0"/>
            </a:endParaRPr>
          </a:p>
          <a:p>
            <a:pPr marL="177845" indent="-177845" defTabSz="982240" eaLnBrk="0" fontAlgn="base" hangingPunct="0">
              <a:lnSpc>
                <a:spcPct val="100000"/>
              </a:lnSpc>
              <a:spcBef>
                <a:spcPct val="30000"/>
              </a:spcBef>
              <a:spcAft>
                <a:spcPts val="358"/>
              </a:spcAft>
              <a:buFont typeface="Arial" panose="020B0604020202020204" pitchFamily="34" charset="0"/>
              <a:buChar char="•"/>
              <a:defRPr/>
            </a:pPr>
            <a:endParaRPr lang="en-US" sz="1200" dirty="0">
              <a:solidFill>
                <a:schemeClr val="bg1"/>
              </a:solidFill>
              <a:latin typeface="+mn-lt"/>
              <a:ea typeface="Segoe UI" pitchFamily="34" charset="0"/>
              <a:cs typeface="Segoe UI" pitchFamily="34" charset="0"/>
            </a:endParaRPr>
          </a:p>
          <a:p>
            <a:pPr marL="177845" indent="-177845" defTabSz="982240">
              <a:spcAft>
                <a:spcPts val="358"/>
              </a:spcAft>
              <a:buFont typeface="Arial" panose="020B0604020202020204" pitchFamily="34" charset="0"/>
              <a:buChar char="•"/>
              <a:defRPr/>
            </a:pPr>
            <a:r>
              <a:rPr lang="en-US" i="0" baseline="0" dirty="0"/>
              <a:t>Finally, many models never achieve business value because it’s so difficult to deploy them to stable production environments. If you can imagine spending hundreds of thousands of dollars on a solution and having it never go into production, you can see why machine learning has been so niche up to this point.</a:t>
            </a:r>
          </a:p>
          <a:p>
            <a:pPr marL="177845" indent="-177845" defTabSz="982240">
              <a:spcAft>
                <a:spcPts val="358"/>
              </a:spcAft>
              <a:buFont typeface="Arial" panose="020B0604020202020204" pitchFamily="34" charset="0"/>
              <a:buChar char="•"/>
              <a:defRPr/>
            </a:pPr>
            <a:endParaRPr lang="en-US" sz="1200" dirty="0">
              <a:solidFill>
                <a:srgbClr val="FFFFFF"/>
              </a:solidFill>
              <a:latin typeface="Segoe UI Light"/>
              <a:ea typeface="Segoe UI" pitchFamily="34" charset="0"/>
              <a:cs typeface="Segoe UI" pitchFamily="34" charset="0"/>
            </a:endParaRPr>
          </a:p>
          <a:p>
            <a:r>
              <a:rPr lang="en-US" sz="1200" b="1" dirty="0"/>
              <a:t>Notes</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a:buFont typeface="Arial" panose="020B0604020202020204" pitchFamily="34" charset="0"/>
              <a:buChar char="•"/>
            </a:pPr>
            <a:r>
              <a:rPr lang="en-US" sz="1200" b="1" dirty="0"/>
              <a:t> </a:t>
            </a:r>
          </a:p>
          <a:p>
            <a:pPr marL="177845" indent="-177845" defTabSz="982240">
              <a:spcAft>
                <a:spcPts val="358"/>
              </a:spcAft>
              <a:buFont typeface="Arial" panose="020B0604020202020204" pitchFamily="34" charset="0"/>
              <a:buChar char="•"/>
              <a:defRPr/>
            </a:pPr>
            <a:endParaRPr lang="en-US" sz="1200" dirty="0">
              <a:solidFill>
                <a:srgbClr val="FFFFFF"/>
              </a:solidFill>
              <a:latin typeface="Segoe UI Light"/>
              <a:ea typeface="Segoe UI" pitchFamily="34" charset="0"/>
              <a:cs typeface="Segoe UI" pitchFamily="34" charset="0"/>
            </a:endParaRPr>
          </a:p>
        </p:txBody>
      </p:sp>
      <p:sp>
        <p:nvSpPr>
          <p:cNvPr id="4" name="Slide Number Placeholder 3"/>
          <p:cNvSpPr>
            <a:spLocks noGrp="1"/>
          </p:cNvSpPr>
          <p:nvPr>
            <p:ph type="sldNum" sz="quarter" idx="10"/>
          </p:nvPr>
        </p:nvSpPr>
        <p:spPr/>
        <p:txBody>
          <a:bodyPr/>
          <a:lstStyle/>
          <a:p>
            <a:fld id="{EC797392-A70C-4ACB-A74C-E4867CE270BC}"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4014925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66211"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3/9/2017 2:12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40668917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66621" eaLnBrk="0" fontAlgn="base" hangingPunct="0">
              <a:lnSpc>
                <a:spcPct val="100000"/>
              </a:lnSpc>
              <a:spcBef>
                <a:spcPct val="30000"/>
              </a:spcBef>
              <a:spcAft>
                <a:spcPct val="0"/>
              </a:spcAft>
              <a:defRPr/>
            </a:pPr>
            <a:r>
              <a:rPr lang="en-US" sz="1200" b="1" dirty="0">
                <a:latin typeface="+mn-lt"/>
                <a:ea typeface="MS PGothic" panose="020B0600070205080204" pitchFamily="34" charset="-128"/>
                <a:cs typeface="ＭＳ Ｐゴシック" charset="0"/>
              </a:rPr>
              <a:t>Slide objective</a:t>
            </a:r>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r>
              <a:rPr lang="en-US" sz="1200" dirty="0">
                <a:latin typeface="+mn-lt"/>
                <a:ea typeface="MS PGothic" panose="020B0600070205080204" pitchFamily="34" charset="-128"/>
                <a:cs typeface="ＭＳ Ｐゴシック" charset="0"/>
              </a:rPr>
              <a:t>At a high level, describe the evolution of predictive analytics technology and its current state in the marketplace. Also, introduce the related value proposition of combining the R programming language with the Microsoft data platform.</a:t>
            </a:r>
          </a:p>
          <a:p>
            <a:pPr defTabSz="966621" eaLnBrk="0" fontAlgn="base" hangingPunct="0">
              <a:lnSpc>
                <a:spcPct val="100000"/>
              </a:lnSpc>
              <a:spcBef>
                <a:spcPct val="30000"/>
              </a:spcBef>
              <a:spcAft>
                <a:spcPct val="0"/>
              </a:spcAft>
              <a:defRPr/>
            </a:pPr>
            <a:endParaRPr lang="en-US" sz="1200" i="1" dirty="0">
              <a:latin typeface="+mn-lt"/>
              <a:ea typeface="MS PGothic" panose="020B0600070205080204" pitchFamily="34" charset="-128"/>
              <a:cs typeface="ＭＳ Ｐゴシック" charset="0"/>
            </a:endParaRPr>
          </a:p>
          <a:p>
            <a:pPr defTabSz="966621" eaLnBrk="0" fontAlgn="base" hangingPunct="0">
              <a:lnSpc>
                <a:spcPct val="100000"/>
              </a:lnSpc>
              <a:spcBef>
                <a:spcPct val="30000"/>
              </a:spcBef>
              <a:spcAft>
                <a:spcPct val="0"/>
              </a:spcAft>
              <a:defRPr/>
            </a:pPr>
            <a:r>
              <a:rPr lang="en-US" sz="1200" b="1" dirty="0">
                <a:latin typeface="+mn-lt"/>
                <a:ea typeface="MS PGothic" panose="020B0600070205080204" pitchFamily="34" charset="-128"/>
                <a:cs typeface="ＭＳ Ｐゴシック" charset="0"/>
              </a:rPr>
              <a:t>Talking points</a:t>
            </a:r>
            <a:endParaRPr lang="en-US" sz="1200" dirty="0">
              <a:latin typeface="+mn-lt"/>
              <a:ea typeface="MS PGothic" panose="020B0600070205080204" pitchFamily="34" charset="-128"/>
              <a:cs typeface="ＭＳ Ｐゴシック" charset="0"/>
            </a:endParaRPr>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r>
              <a:rPr lang="en-US" sz="1200" dirty="0">
                <a:latin typeface="+mn-lt"/>
                <a:ea typeface="MS PGothic" panose="020B0600070205080204" pitchFamily="34" charset="-128"/>
                <a:cs typeface="ＭＳ Ｐゴシック" charset="0"/>
              </a:rPr>
              <a:t>Data is the currency of modern business; from the cloud to on-premises and everything in between, access to data anytime, anywhere from varied sources has become a requirement for successful planning and operation. Today, the R open source programming language enables organizations to move beyond reacting to data after the fact, and begin predicting results and gathering proactive insights to help plan ahead. </a:t>
            </a:r>
          </a:p>
          <a:p>
            <a:pPr marL="177845" indent="-177845">
              <a:buFont typeface="Arial" panose="020B0604020202020204" pitchFamily="34" charset="0"/>
              <a:buChar char="•"/>
            </a:pPr>
            <a:endParaRPr lang="en-US" sz="1200" dirty="0"/>
          </a:p>
          <a:p>
            <a:pPr marL="177845" indent="-177845">
              <a:buFont typeface="Arial" panose="020B0604020202020204" pitchFamily="34" charset="0"/>
              <a:buChar char="•"/>
            </a:pPr>
            <a:r>
              <a:rPr lang="en-US" sz="1200" dirty="0"/>
              <a:t>Basically, an evolution is taking place.</a:t>
            </a:r>
          </a:p>
          <a:p>
            <a:pPr marL="177845" indent="-177845">
              <a:buFont typeface="Arial" panose="020B0604020202020204" pitchFamily="34" charset="0"/>
              <a:buChar char="•"/>
            </a:pPr>
            <a:endParaRPr lang="en-US" sz="1200" dirty="0"/>
          </a:p>
          <a:p>
            <a:pPr marL="177845" indent="-177845">
              <a:buFont typeface="Arial" panose="020B0604020202020204" pitchFamily="34" charset="0"/>
              <a:buChar char="•"/>
            </a:pPr>
            <a:r>
              <a:rPr lang="en-US" sz="1200" dirty="0"/>
              <a:t>The rise of machine learning and advanced analytics gives us the ability not only to look at historical data to understand what happened and why, but also to harness predictive analytics to peer into the future. With predictive analytics, we can better understand what is likely to happen and identify what actions should be taken so businesses can automate outcomes.</a:t>
            </a:r>
          </a:p>
          <a:p>
            <a:pPr marL="177845" indent="-177845">
              <a:buFont typeface="Arial" panose="020B0604020202020204" pitchFamily="34" charset="0"/>
              <a:buChar char="•"/>
            </a:pPr>
            <a:endParaRPr lang="en-US" sz="1200" dirty="0"/>
          </a:p>
          <a:p>
            <a:pPr marL="177845" indent="-177845">
              <a:buFont typeface="Arial" panose="020B0604020202020204" pitchFamily="34" charset="0"/>
              <a:buChar char="•"/>
            </a:pPr>
            <a:r>
              <a:rPr lang="en-US" sz="1200" dirty="0"/>
              <a:t>Again, to date, R has been available only as open source. But now that’s changed, and Microsoft is introducing a new value proposition.</a:t>
            </a:r>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endParaRPr lang="en-US" dirty="0"/>
          </a:p>
          <a:p>
            <a:pPr marL="177845" indent="-177845" defTabSz="966621" eaLnBrk="0" fontAlgn="base" hangingPunct="0">
              <a:lnSpc>
                <a:spcPct val="100000"/>
              </a:lnSpc>
              <a:spcBef>
                <a:spcPct val="30000"/>
              </a:spcBef>
              <a:spcAft>
                <a:spcPct val="0"/>
              </a:spcAft>
              <a:buFont typeface="Arial" panose="020B0604020202020204" pitchFamily="34" charset="0"/>
              <a:buChar char="•"/>
              <a:defRPr/>
            </a:pPr>
            <a:r>
              <a:rPr lang="en-US" dirty="0"/>
              <a:t>With R from</a:t>
            </a:r>
            <a:r>
              <a:rPr lang="en-US" baseline="0" dirty="0"/>
              <a:t> Microsoft, you get:</a:t>
            </a:r>
          </a:p>
          <a:p>
            <a:pPr marL="403211" lvl="1" indent="-177845" defTabSz="966621" eaLnBrk="0" fontAlgn="base" hangingPunct="0">
              <a:lnSpc>
                <a:spcPct val="100000"/>
              </a:lnSpc>
              <a:spcBef>
                <a:spcPct val="30000"/>
              </a:spcBef>
              <a:spcAft>
                <a:spcPct val="0"/>
              </a:spcAft>
              <a:defRPr/>
            </a:pPr>
            <a:r>
              <a:rPr lang="en-US" baseline="0" dirty="0"/>
              <a:t>peace of mind,</a:t>
            </a:r>
          </a:p>
          <a:p>
            <a:pPr marL="403211" lvl="1" indent="-177845" defTabSz="966621" eaLnBrk="0" fontAlgn="base" hangingPunct="0">
              <a:lnSpc>
                <a:spcPct val="100000"/>
              </a:lnSpc>
              <a:spcBef>
                <a:spcPct val="30000"/>
              </a:spcBef>
              <a:spcAft>
                <a:spcPct val="0"/>
              </a:spcAft>
              <a:defRPr/>
            </a:pPr>
            <a:r>
              <a:rPr lang="en-US" baseline="0" dirty="0"/>
              <a:t>Efficiency,</a:t>
            </a:r>
          </a:p>
          <a:p>
            <a:pPr marL="403211" lvl="1" indent="-177845" defTabSz="966621" eaLnBrk="0" fontAlgn="base" hangingPunct="0">
              <a:lnSpc>
                <a:spcPct val="100000"/>
              </a:lnSpc>
              <a:spcBef>
                <a:spcPct val="30000"/>
              </a:spcBef>
              <a:spcAft>
                <a:spcPct val="0"/>
              </a:spcAft>
              <a:defRPr/>
            </a:pPr>
            <a:r>
              <a:rPr lang="en-US" baseline="0" dirty="0"/>
              <a:t>Speed and scalability,</a:t>
            </a:r>
          </a:p>
          <a:p>
            <a:pPr marL="403211" lvl="1" indent="-177845" defTabSz="966621" eaLnBrk="0" fontAlgn="base" hangingPunct="0">
              <a:lnSpc>
                <a:spcPct val="100000"/>
              </a:lnSpc>
              <a:spcBef>
                <a:spcPct val="30000"/>
              </a:spcBef>
              <a:spcAft>
                <a:spcPct val="0"/>
              </a:spcAft>
              <a:defRPr/>
            </a:pPr>
            <a:r>
              <a:rPr lang="en-US" baseline="0" dirty="0"/>
              <a:t>And flexibility and agility.</a:t>
            </a:r>
          </a:p>
          <a:p>
            <a:pPr marL="403211" lvl="1" indent="-177845" defTabSz="966621" eaLnBrk="0" fontAlgn="base" hangingPunct="0">
              <a:lnSpc>
                <a:spcPct val="100000"/>
              </a:lnSpc>
              <a:spcBef>
                <a:spcPct val="30000"/>
              </a:spcBef>
              <a:spcAft>
                <a:spcPct val="0"/>
              </a:spcAft>
              <a:defRPr/>
            </a:pPr>
            <a:endParaRPr lang="en-US" baseline="0" dirty="0"/>
          </a:p>
          <a:p>
            <a:r>
              <a:rPr lang="en-US" b="1" dirty="0"/>
              <a:t>Notes</a:t>
            </a:r>
          </a:p>
          <a:p>
            <a:pPr marL="177845" indent="-177845">
              <a:buFont typeface="Arial" panose="020B0604020202020204" pitchFamily="34" charset="0"/>
              <a:buChar char="•"/>
            </a:pPr>
            <a:r>
              <a:rPr lang="en-US" b="1" baseline="0" dirty="0"/>
              <a:t> </a:t>
            </a:r>
          </a:p>
          <a:p>
            <a:pPr marL="177845" indent="-177845">
              <a:buFont typeface="Arial" panose="020B0604020202020204" pitchFamily="34" charset="0"/>
              <a:buChar char="•"/>
            </a:pPr>
            <a:r>
              <a:rPr lang="en-US" b="1" baseline="0" dirty="0"/>
              <a:t> </a:t>
            </a:r>
          </a:p>
          <a:p>
            <a:pPr marL="177845" indent="-177845">
              <a:buFont typeface="Arial" panose="020B0604020202020204" pitchFamily="34" charset="0"/>
              <a:buChar char="•"/>
            </a:pPr>
            <a:r>
              <a:rPr lang="en-US" b="1" baseline="0" dirty="0"/>
              <a:t> </a:t>
            </a:r>
          </a:p>
          <a:p>
            <a:pPr marL="225366" lvl="1" indent="0" defTabSz="966621" eaLnBrk="0" fontAlgn="base" hangingPunct="0">
              <a:lnSpc>
                <a:spcPct val="100000"/>
              </a:lnSpc>
              <a:spcBef>
                <a:spcPct val="30000"/>
              </a:spcBef>
              <a:spcAft>
                <a:spcPct val="0"/>
              </a:spcAft>
              <a:buNone/>
              <a:defRPr/>
            </a:pPr>
            <a:endParaRPr lang="en-US" baseline="0" dirty="0"/>
          </a:p>
        </p:txBody>
      </p:sp>
      <p:sp>
        <p:nvSpPr>
          <p:cNvPr id="4" name="Slide Number Placeholder 3"/>
          <p:cNvSpPr>
            <a:spLocks noGrp="1"/>
          </p:cNvSpPr>
          <p:nvPr>
            <p:ph type="sldNum" sz="quarter" idx="10"/>
          </p:nvPr>
        </p:nvSpPr>
        <p:spPr/>
        <p:txBody>
          <a:bodyPr/>
          <a:lstStyle/>
          <a:p>
            <a:pPr>
              <a:defRPr/>
            </a:pPr>
            <a:fld id="{7088D5E3-B0C4-244E-905F-C9848084E0A1}" type="slidenum">
              <a:rPr lang="en-US" smtClean="0"/>
              <a:pPr>
                <a:defRPr/>
              </a:pPr>
              <a:t>8</a:t>
            </a:fld>
            <a:endParaRPr lang="en-US" dirty="0"/>
          </a:p>
        </p:txBody>
      </p:sp>
    </p:spTree>
    <p:extLst>
      <p:ext uri="{BB962C8B-B14F-4D97-AF65-F5344CB8AC3E}">
        <p14:creationId xmlns:p14="http://schemas.microsoft.com/office/powerpoint/2010/main" val="1483556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r>
              <a:rPr lang="en-US" b="1" dirty="0"/>
              <a:t>Slide Objective</a:t>
            </a:r>
          </a:p>
          <a:p>
            <a:pPr marL="177845" indent="-177845">
              <a:buFont typeface="Arial" panose="020B0604020202020204" pitchFamily="34" charset="0"/>
              <a:buChar char="•"/>
            </a:pPr>
            <a:r>
              <a:rPr lang="en-US" b="0" dirty="0"/>
              <a:t>Introduce</a:t>
            </a:r>
            <a:r>
              <a:rPr lang="en-US" b="0" baseline="0" dirty="0"/>
              <a:t> the two product families and transition to high-level product overviews.</a:t>
            </a:r>
          </a:p>
          <a:p>
            <a:pPr marL="177845" indent="-177845">
              <a:buFont typeface="Arial" panose="020B0604020202020204" pitchFamily="34" charset="0"/>
              <a:buChar char="•"/>
            </a:pPr>
            <a:endParaRPr lang="en-US" b="0" dirty="0"/>
          </a:p>
          <a:p>
            <a:r>
              <a:rPr lang="en-US" b="1" dirty="0"/>
              <a:t>Talking Points</a:t>
            </a:r>
          </a:p>
          <a:p>
            <a:pPr marL="177845" indent="-177845">
              <a:buFont typeface="Arial" panose="020B0604020202020204" pitchFamily="34" charset="0"/>
              <a:buChar char="•"/>
            </a:pPr>
            <a:r>
              <a:rPr lang="en-US" b="0" dirty="0"/>
              <a:t>Microsoft</a:t>
            </a:r>
            <a:r>
              <a:rPr lang="en-US" b="0" baseline="0" dirty="0"/>
              <a:t> brings two complementary product lines to bear on the challenges of Advanced Analytics.</a:t>
            </a:r>
          </a:p>
          <a:p>
            <a:pPr marL="177845" indent="-177845">
              <a:buFont typeface="Arial" panose="020B0604020202020204" pitchFamily="34" charset="0"/>
              <a:buChar char="•"/>
            </a:pPr>
            <a:r>
              <a:rPr lang="en-US" b="0" baseline="0" dirty="0"/>
              <a:t>Cortana Intelligence Suite provides a rich, end-to-end, cloud-based advanced analytics capability.</a:t>
            </a:r>
          </a:p>
          <a:p>
            <a:pPr marL="177845" indent="-177845">
              <a:buFont typeface="Arial" panose="020B0604020202020204" pitchFamily="34" charset="0"/>
              <a:buChar char="•"/>
            </a:pPr>
            <a:r>
              <a:rPr lang="en-US" b="0" baseline="0" dirty="0"/>
              <a:t>Microsoft’s R Server and SQL R Services products leverage a predominantly on-premises point of view – designed for users with significant investments in on-premises data, data repositories, and application portfolios.</a:t>
            </a:r>
            <a:endParaRPr lang="en-US" b="0" dirty="0"/>
          </a:p>
          <a:p>
            <a:endParaRPr lang="en-US" b="1" dirty="0"/>
          </a:p>
          <a:p>
            <a:r>
              <a:rPr lang="en-US" b="1" dirty="0"/>
              <a:t>Notes</a:t>
            </a:r>
          </a:p>
          <a:p>
            <a:pPr marL="177845" indent="-177845">
              <a:buFont typeface="Arial" panose="020B0604020202020204" pitchFamily="34" charset="0"/>
              <a:buChar char="•"/>
            </a:pPr>
            <a:r>
              <a:rPr lang="en-US" b="0" dirty="0"/>
              <a:t>Avoid</a:t>
            </a:r>
            <a:r>
              <a:rPr lang="en-US" b="0" baseline="0" dirty="0"/>
              <a:t> being dragged into a direct comparison of the two products.  There is not a clear answer until much more is known about the audience and their challenges.</a:t>
            </a:r>
          </a:p>
          <a:p>
            <a:pPr marL="177845" indent="-177845">
              <a:buFont typeface="Arial" panose="020B0604020202020204" pitchFamily="34" charset="0"/>
              <a:buChar char="•"/>
            </a:pPr>
            <a:r>
              <a:rPr lang="en-US" b="0" baseline="0" dirty="0"/>
              <a:t>If you get dragged into this discussion you may well lose the remainder of your time.</a:t>
            </a:r>
            <a:endParaRPr lang="en-US" b="0" dirty="0"/>
          </a:p>
        </p:txBody>
      </p:sp>
      <p:sp>
        <p:nvSpPr>
          <p:cNvPr id="4" name="Header Placeholder 3"/>
          <p:cNvSpPr>
            <a:spLocks noGrp="1"/>
          </p:cNvSpPr>
          <p:nvPr>
            <p:ph type="hdr" sz="quarter" idx="10"/>
          </p:nvPr>
        </p:nvSpPr>
        <p:spPr/>
        <p:txBody>
          <a:bodyPr/>
          <a:lstStyle/>
          <a:p>
            <a:pPr defTabSz="967533">
              <a:defRPr/>
            </a:pPr>
            <a:r>
              <a:rPr lang="en-US">
                <a:solidFill>
                  <a:prstClr val="black"/>
                </a:solidFill>
              </a:rPr>
              <a:t>Build 2015</a:t>
            </a:r>
          </a:p>
          <a:p>
            <a:pPr defTabSz="967533">
              <a:defRPr/>
            </a:pPr>
            <a:endParaRPr lang="en-US" dirty="0">
              <a:solidFill>
                <a:prstClr val="black"/>
              </a:solidFill>
            </a:endParaRPr>
          </a:p>
        </p:txBody>
      </p:sp>
      <p:sp>
        <p:nvSpPr>
          <p:cNvPr id="5" name="Footer Placeholder 4"/>
          <p:cNvSpPr>
            <a:spLocks noGrp="1"/>
          </p:cNvSpPr>
          <p:nvPr>
            <p:ph type="ftr" sz="quarter" idx="11"/>
          </p:nvPr>
        </p:nvSpPr>
        <p:spPr/>
        <p:txBody>
          <a:bodyPr/>
          <a:lstStyle/>
          <a:p>
            <a:pPr marL="598448" defTabSz="975390"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defTabSz="967533">
              <a:defRPr/>
            </a:pPr>
            <a:fld id="{38EEC551-8CDA-4EB6-89BB-2A86C9F091C8}" type="datetime8">
              <a:rPr lang="en-US">
                <a:solidFill>
                  <a:prstClr val="black"/>
                </a:solidFill>
              </a:rPr>
              <a:pPr defTabSz="967533">
                <a:defRPr/>
              </a:pPr>
              <a:t>3/9/2017 2:12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967533">
              <a:defRPr/>
            </a:pPr>
            <a:fld id="{B4008EB6-D09E-4580-8CD6-DDB14511944F}" type="slidenum">
              <a:rPr lang="en-US">
                <a:solidFill>
                  <a:prstClr val="black"/>
                </a:solidFill>
              </a:rPr>
              <a:pPr defTabSz="967533">
                <a:defRPr/>
              </a:pPr>
              <a:t>9</a:t>
            </a:fld>
            <a:endParaRPr lang="en-US" dirty="0">
              <a:solidFill>
                <a:prstClr val="black"/>
              </a:solidFill>
            </a:endParaRPr>
          </a:p>
        </p:txBody>
      </p:sp>
    </p:spTree>
    <p:extLst>
      <p:ext uri="{BB962C8B-B14F-4D97-AF65-F5344CB8AC3E}">
        <p14:creationId xmlns:p14="http://schemas.microsoft.com/office/powerpoint/2010/main" val="26024522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pPr defTabSz="982240" eaLnBrk="0" fontAlgn="base" hangingPunct="0">
              <a:lnSpc>
                <a:spcPct val="100000"/>
              </a:lnSpc>
              <a:spcBef>
                <a:spcPct val="30000"/>
              </a:spcBef>
              <a:spcAft>
                <a:spcPts val="358"/>
              </a:spcAft>
              <a:defRPr/>
            </a:pPr>
            <a:r>
              <a:rPr lang="en-US" b="1" dirty="0">
                <a:ea typeface="MS PGothic" panose="020B0600070205080204" pitchFamily="34" charset="-128"/>
                <a:cs typeface="ＭＳ Ｐゴシック" charset="0"/>
              </a:rPr>
              <a:t>Slide objective</a:t>
            </a:r>
          </a:p>
          <a:p>
            <a:pPr marL="177845" indent="-177845" defTabSz="982240">
              <a:spcAft>
                <a:spcPts val="358"/>
              </a:spcAft>
              <a:buFont typeface="Arial" panose="020B0604020202020204" pitchFamily="34" charset="0"/>
              <a:buChar char="•"/>
              <a:defRPr/>
            </a:pPr>
            <a:r>
              <a:rPr lang="en-US" b="1" i="0" dirty="0"/>
              <a:t> </a:t>
            </a:r>
            <a:r>
              <a:rPr lang="en-US" b="0" i="0" dirty="0"/>
              <a:t>Show</a:t>
            </a:r>
            <a:r>
              <a:rPr lang="en-US" b="0" i="0" baseline="0" dirty="0"/>
              <a:t> broad commitment to R by preserving freely available, enhanced editions, Windows and SQL Server editions and R Server editions for leading EDWs, Linux and Hadoop platforms.</a:t>
            </a:r>
          </a:p>
          <a:p>
            <a:pPr marL="177845" indent="-177845" defTabSz="982240">
              <a:spcAft>
                <a:spcPts val="358"/>
              </a:spcAft>
              <a:buFont typeface="Arial" panose="020B0604020202020204" pitchFamily="34" charset="0"/>
              <a:buChar char="•"/>
              <a:defRPr/>
            </a:pPr>
            <a:r>
              <a:rPr lang="en-US" b="0" i="0" baseline="0" dirty="0"/>
              <a:t>Differentiate free, open editions from commercial by mentioning availability of commercial 24x7 support, and enhancements to support very large scale data analytics at speed.</a:t>
            </a:r>
          </a:p>
          <a:p>
            <a:pPr defTabSz="982240">
              <a:spcAft>
                <a:spcPts val="358"/>
              </a:spcAft>
              <a:defRPr/>
            </a:pPr>
            <a:endParaRPr lang="en-US" b="1" i="0" dirty="0"/>
          </a:p>
          <a:p>
            <a:pPr defTabSz="982240">
              <a:spcAft>
                <a:spcPts val="358"/>
              </a:spcAft>
              <a:defRPr/>
            </a:pPr>
            <a:r>
              <a:rPr lang="en-US" b="1" i="0" dirty="0"/>
              <a:t>Talking</a:t>
            </a:r>
            <a:r>
              <a:rPr lang="en-US" b="1" i="0" baseline="0" dirty="0"/>
              <a:t> points</a:t>
            </a:r>
          </a:p>
          <a:p>
            <a:pPr marL="177845" indent="-177845" defTabSz="982240">
              <a:spcAft>
                <a:spcPts val="358"/>
              </a:spcAft>
              <a:buFont typeface="Arial" panose="020B0604020202020204" pitchFamily="34" charset="0"/>
              <a:buChar char="•"/>
              <a:defRPr/>
            </a:pPr>
            <a:r>
              <a:rPr lang="en-US" b="1" i="0" baseline="0" dirty="0"/>
              <a:t> </a:t>
            </a:r>
          </a:p>
          <a:p>
            <a:endParaRPr lang="en-US" b="1" i="0" baseline="0" dirty="0"/>
          </a:p>
          <a:p>
            <a:r>
              <a:rPr lang="en-US" b="1" i="0" baseline="0" dirty="0"/>
              <a:t>Notes</a:t>
            </a:r>
            <a:endParaRPr lang="en-US" b="1"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48195"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64CFA94A-519F-445C-B30C-9E76FA6A2031}" type="datetime8">
              <a:rPr lang="en-US" smtClean="0"/>
              <a:t>3/9/2017 2:12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0232135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hoto_Option">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l="32708" t="16947" r="68" b="15692"/>
          <a:stretch/>
        </p:blipFill>
        <p:spPr>
          <a:xfrm>
            <a:off x="637" y="-635"/>
            <a:ext cx="12435840" cy="6995160"/>
          </a:xfrm>
          <a:prstGeom prst="rect">
            <a:avLst/>
          </a:prstGeom>
        </p:spPr>
      </p:pic>
      <p:sp>
        <p:nvSpPr>
          <p:cNvPr id="2" name="Rectangle 1"/>
          <p:cNvSpPr/>
          <p:nvPr userDrawn="1"/>
        </p:nvSpPr>
        <p:spPr bwMode="auto">
          <a:xfrm>
            <a:off x="5757799" y="2145701"/>
            <a:ext cx="6404041" cy="3561363"/>
          </a:xfrm>
          <a:prstGeom prst="rect">
            <a:avLst/>
          </a:prstGeom>
          <a:solidFill>
            <a:srgbClr val="002050">
              <a:alpha val="82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5761101" y="2145699"/>
            <a:ext cx="6400736" cy="1828800"/>
          </a:xfrm>
          <a:noFill/>
        </p:spPr>
        <p:txBody>
          <a:bodyPr lIns="146304" tIns="91440" rIns="146304" bIns="91440" anchor="t" anchorCtr="0"/>
          <a:lstStyle>
            <a:lvl1pPr>
              <a:defRPr sz="5401" spc="-101" baseline="0">
                <a:gradFill>
                  <a:gsLst>
                    <a:gs pos="64646">
                      <a:srgbClr val="FFFFFF"/>
                    </a:gs>
                    <a:gs pos="4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5759449" y="3974481"/>
            <a:ext cx="6402388" cy="1732583"/>
          </a:xfrm>
        </p:spPr>
        <p:txBody>
          <a:bodyPr tIns="109728" bIns="109728">
            <a:noAutofit/>
          </a:bodyPr>
          <a:lstStyle>
            <a:lvl1pPr marL="0" indent="0">
              <a:spcBef>
                <a:spcPts val="0"/>
              </a:spcBef>
              <a:buNone/>
              <a:defRPr sz="3200">
                <a:gradFill>
                  <a:gsLst>
                    <a:gs pos="64646">
                      <a:srgbClr val="FFFFFF"/>
                    </a:gs>
                    <a:gs pos="4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1477" y="6164264"/>
            <a:ext cx="1686560" cy="363259"/>
          </a:xfrm>
          <a:prstGeom prst="rect">
            <a:avLst/>
          </a:prstGeom>
        </p:spPr>
      </p:pic>
    </p:spTree>
    <p:extLst>
      <p:ext uri="{BB962C8B-B14F-4D97-AF65-F5344CB8AC3E}">
        <p14:creationId xmlns:p14="http://schemas.microsoft.com/office/powerpoint/2010/main" val="121395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2"/>
            <a:ext cx="11887200" cy="2025683"/>
          </a:xfrm>
        </p:spPr>
        <p:txBody>
          <a:bodyPr/>
          <a:lstStyle>
            <a:lvl1pPr marL="0" indent="0">
              <a:buNone/>
              <a:defRPr>
                <a:gradFill>
                  <a:gsLst>
                    <a:gs pos="1250">
                      <a:schemeClr val="tx1"/>
                    </a:gs>
                    <a:gs pos="99000">
                      <a:schemeClr val="tx1"/>
                    </a:gs>
                  </a:gsLst>
                  <a:lin ang="5400000" scaled="0"/>
                </a:gradFill>
              </a:defRPr>
            </a:lvl1pPr>
            <a:lvl2pPr marL="0" indent="0">
              <a:buFontTx/>
              <a:buNone/>
              <a:defRPr sz="2001"/>
            </a:lvl2pPr>
            <a:lvl3pPr marL="228638" indent="0">
              <a:buNone/>
              <a:defRPr/>
            </a:lvl3pPr>
            <a:lvl4pPr marL="457274" indent="0">
              <a:buNone/>
              <a:defRPr/>
            </a:lvl4pPr>
            <a:lvl5pPr marL="685912"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1"/>
            <a:ext cx="11887200" cy="2037994"/>
          </a:xfrm>
        </p:spPr>
        <p:txBody>
          <a:bodyPr>
            <a:spAutoFit/>
          </a:bodyPr>
          <a:lstStyle>
            <a:lvl1pPr>
              <a:defRPr sz="3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1" hasCustomPrompt="1"/>
          </p:nvPr>
        </p:nvSpPr>
        <p:spPr>
          <a:xfrm>
            <a:off x="274639" y="926617"/>
            <a:ext cx="11889564" cy="572464"/>
          </a:xfrm>
        </p:spPr>
        <p:txBody>
          <a:bodyPr wrap="square">
            <a:spAutoFit/>
          </a:bodyPr>
          <a:lstStyle>
            <a:lvl1pPr marL="0" indent="0">
              <a:spcBef>
                <a:spcPts val="1224"/>
              </a:spcBef>
              <a:buClr>
                <a:schemeClr val="tx1"/>
              </a:buClr>
              <a:buFont typeface="Wingdings" pitchFamily="2" charset="2"/>
              <a:buNone/>
              <a:defRPr lang="en-US" sz="2800" b="0" kern="1200" cap="none" spc="-102" baseline="0" dirty="0">
                <a:ln w="3175">
                  <a:noFill/>
                </a:ln>
                <a:solidFill>
                  <a:schemeClr val="accent2"/>
                </a:solidFill>
                <a:effectLst/>
                <a:latin typeface="+mj-lt"/>
                <a:ea typeface="+mn-ea"/>
                <a:cs typeface="Segoe UI" pitchFamily="34" charset="0"/>
              </a:defRPr>
            </a:lvl1pPr>
            <a:lvl2pPr marL="0" indent="0">
              <a:buNone/>
              <a:defRPr sz="2001"/>
            </a:lvl2pPr>
            <a:lvl3pPr marL="231813" indent="0">
              <a:buNone/>
              <a:tabLst/>
              <a:defRPr sz="2001"/>
            </a:lvl3pPr>
            <a:lvl4pPr marL="460451" indent="0">
              <a:buNone/>
              <a:defRPr/>
            </a:lvl4pPr>
            <a:lvl5pPr marL="685912" indent="0">
              <a:buNone/>
              <a:tabLst/>
              <a:defRPr/>
            </a:lvl5pPr>
          </a:lstStyle>
          <a:p>
            <a:pPr lvl="0"/>
            <a:r>
              <a:rPr lang="en-US" dirty="0"/>
              <a:t>Click to edit Master text styles</a:t>
            </a:r>
          </a:p>
        </p:txBody>
      </p:sp>
    </p:spTree>
    <p:extLst>
      <p:ext uri="{BB962C8B-B14F-4D97-AF65-F5344CB8AC3E}">
        <p14:creationId xmlns:p14="http://schemas.microsoft.com/office/powerpoint/2010/main" val="1738925807"/>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741778"/>
            <a:ext cx="6477854" cy="1868204"/>
          </a:xfrm>
        </p:spPr>
        <p:txBody>
          <a:bodyPr/>
          <a:lstStyle>
            <a:lvl1pPr marL="0" indent="0">
              <a:spcBef>
                <a:spcPts val="1801"/>
              </a:spcBef>
              <a:buNone/>
              <a:defRPr sz="3600">
                <a:solidFill>
                  <a:schemeClr val="accent1"/>
                </a:solidFill>
              </a:defRPr>
            </a:lvl1pPr>
            <a:lvl2pPr marL="0" indent="0">
              <a:buFontTx/>
              <a:buNone/>
              <a:defRPr sz="2001"/>
            </a:lvl2pPr>
            <a:lvl3pPr marL="228638" indent="0">
              <a:buNone/>
              <a:defRPr sz="1801"/>
            </a:lvl3pPr>
            <a:lvl4pPr marL="457274" indent="0">
              <a:buNone/>
              <a:defRPr sz="1599"/>
            </a:lvl4pPr>
            <a:lvl5pPr marL="685912" indent="0">
              <a:buNone/>
              <a:defRPr sz="1599"/>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hasCustomPrompt="1"/>
          </p:nvPr>
        </p:nvSpPr>
        <p:spPr>
          <a:xfrm>
            <a:off x="274639" y="926617"/>
            <a:ext cx="11889564" cy="572464"/>
          </a:xfrm>
        </p:spPr>
        <p:txBody>
          <a:bodyPr wrap="square">
            <a:spAutoFit/>
          </a:bodyPr>
          <a:lstStyle>
            <a:lvl1pPr marL="0" indent="0">
              <a:spcBef>
                <a:spcPts val="1224"/>
              </a:spcBef>
              <a:buClr>
                <a:schemeClr val="tx1"/>
              </a:buClr>
              <a:buFont typeface="Wingdings" pitchFamily="2" charset="2"/>
              <a:buNone/>
              <a:defRPr lang="en-US" sz="2800" b="0" kern="1200" cap="none" spc="-102" baseline="0" dirty="0">
                <a:ln w="3175">
                  <a:noFill/>
                </a:ln>
                <a:solidFill>
                  <a:schemeClr val="accent2"/>
                </a:solidFill>
                <a:effectLst/>
                <a:latin typeface="+mj-lt"/>
                <a:ea typeface="+mn-ea"/>
                <a:cs typeface="Segoe UI" pitchFamily="34" charset="0"/>
              </a:defRPr>
            </a:lvl1pPr>
            <a:lvl2pPr marL="0" indent="0">
              <a:buNone/>
              <a:defRPr sz="2001"/>
            </a:lvl2pPr>
            <a:lvl3pPr marL="231813" indent="0">
              <a:buNone/>
              <a:tabLst/>
              <a:defRPr sz="2001"/>
            </a:lvl3pPr>
            <a:lvl4pPr marL="460451" indent="0">
              <a:buNone/>
              <a:defRPr/>
            </a:lvl4pPr>
            <a:lvl5pPr marL="685912" indent="0">
              <a:buNone/>
              <a:tabLst/>
              <a:defRPr/>
            </a:lvl5pPr>
          </a:lstStyle>
          <a:p>
            <a:pPr lvl="0"/>
            <a:r>
              <a:rPr lang="en-US" dirty="0"/>
              <a:t>Click to edit Master text styles</a:t>
            </a:r>
          </a:p>
        </p:txBody>
      </p:sp>
    </p:spTree>
    <p:extLst>
      <p:ext uri="{BB962C8B-B14F-4D97-AF65-F5344CB8AC3E}">
        <p14:creationId xmlns:p14="http://schemas.microsoft.com/office/powerpoint/2010/main" val="1067766630"/>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3"/>
            <a:ext cx="11887197" cy="209339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4"/>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272" r:id="rId1"/>
    <p:sldLayoutId id="2147484127" r:id="rId2"/>
  </p:sldLayoutIdLst>
  <p:transition>
    <p:fade/>
  </p:transition>
  <p:timing>
    <p:tnLst>
      <p:par>
        <p:cTn id="1" dur="indefinite" restart="never" nodeType="tmRoot"/>
      </p:par>
    </p:tnLst>
  </p:timing>
  <p:txStyles>
    <p:titleStyle>
      <a:lvl1pPr algn="l" defTabSz="932894"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55" marR="0" indent="-342955" algn="l" defTabSz="932894"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95" marR="0" indent="-241340" algn="l" defTabSz="932894" rtl="0" eaLnBrk="1" fontAlgn="auto" latinLnBrk="0" hangingPunct="1">
        <a:lnSpc>
          <a:spcPct val="90000"/>
        </a:lnSpc>
        <a:spcBef>
          <a:spcPct val="20000"/>
        </a:spcBef>
        <a:spcAft>
          <a:spcPts val="0"/>
        </a:spcAft>
        <a:buClrTx/>
        <a:buSzPct val="90000"/>
        <a:buFont typeface="Arial" pitchFamily="34" charset="0"/>
        <a:buChar char="•"/>
        <a:tabLst/>
        <a:defRPr sz="2401" kern="1200" spc="0" baseline="0">
          <a:gradFill>
            <a:gsLst>
              <a:gs pos="1250">
                <a:schemeClr val="tx1"/>
              </a:gs>
              <a:gs pos="100000">
                <a:schemeClr val="tx1"/>
              </a:gs>
            </a:gsLst>
            <a:lin ang="5400000" scaled="0"/>
          </a:gradFill>
          <a:latin typeface="+mn-lt"/>
          <a:ea typeface="+mn-ea"/>
          <a:cs typeface="+mn-cs"/>
        </a:defRPr>
      </a:lvl2pPr>
      <a:lvl3pPr marL="800231"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2001" kern="1200" spc="0" baseline="0">
          <a:gradFill>
            <a:gsLst>
              <a:gs pos="1250">
                <a:schemeClr val="tx1"/>
              </a:gs>
              <a:gs pos="100000">
                <a:schemeClr val="tx1"/>
              </a:gs>
            </a:gsLst>
            <a:lin ang="5400000" scaled="0"/>
          </a:gradFill>
          <a:latin typeface="+mn-lt"/>
          <a:ea typeface="+mn-ea"/>
          <a:cs typeface="+mn-cs"/>
        </a:defRPr>
      </a:lvl3pPr>
      <a:lvl4pPr marL="1028868"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1801" kern="1200" spc="0" baseline="0">
          <a:gradFill>
            <a:gsLst>
              <a:gs pos="1250">
                <a:schemeClr val="tx1"/>
              </a:gs>
              <a:gs pos="100000">
                <a:schemeClr val="tx1"/>
              </a:gs>
            </a:gsLst>
            <a:lin ang="5400000" scaled="0"/>
          </a:gradFill>
          <a:latin typeface="+mn-lt"/>
          <a:ea typeface="+mn-ea"/>
          <a:cs typeface="+mn-cs"/>
        </a:defRPr>
      </a:lvl4pPr>
      <a:lvl5pPr marL="1257505"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1801" kern="1200" spc="0" baseline="0">
          <a:gradFill>
            <a:gsLst>
              <a:gs pos="1250">
                <a:schemeClr val="tx1"/>
              </a:gs>
              <a:gs pos="100000">
                <a:schemeClr val="tx1"/>
              </a:gs>
            </a:gsLst>
            <a:lin ang="5400000" scaled="0"/>
          </a:gradFill>
          <a:latin typeface="+mn-lt"/>
          <a:ea typeface="+mn-ea"/>
          <a:cs typeface="+mn-cs"/>
        </a:defRPr>
      </a:lvl5pPr>
      <a:lvl6pPr marL="2565459"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6pPr>
      <a:lvl7pPr marL="3031906"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7pPr>
      <a:lvl8pPr marL="3498353"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8pPr>
      <a:lvl9pPr marL="3964802"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9pPr>
    </p:bodyStyle>
    <p:otherStyle>
      <a:defPPr>
        <a:defRPr lang="en-US"/>
      </a:defPPr>
      <a:lvl1pPr marL="0" algn="l" defTabSz="932894" rtl="0" eaLnBrk="1" latinLnBrk="0" hangingPunct="1">
        <a:defRPr sz="1801" kern="1200">
          <a:solidFill>
            <a:schemeClr val="tx1"/>
          </a:solidFill>
          <a:latin typeface="+mn-lt"/>
          <a:ea typeface="+mn-ea"/>
          <a:cs typeface="+mn-cs"/>
        </a:defRPr>
      </a:lvl1pPr>
      <a:lvl2pPr marL="466448" algn="l" defTabSz="932894" rtl="0" eaLnBrk="1" latinLnBrk="0" hangingPunct="1">
        <a:defRPr sz="1801" kern="1200">
          <a:solidFill>
            <a:schemeClr val="tx1"/>
          </a:solidFill>
          <a:latin typeface="+mn-lt"/>
          <a:ea typeface="+mn-ea"/>
          <a:cs typeface="+mn-cs"/>
        </a:defRPr>
      </a:lvl2pPr>
      <a:lvl3pPr marL="932894" algn="l" defTabSz="932894" rtl="0" eaLnBrk="1" latinLnBrk="0" hangingPunct="1">
        <a:defRPr sz="1801" kern="1200">
          <a:solidFill>
            <a:schemeClr val="tx1"/>
          </a:solidFill>
          <a:latin typeface="+mn-lt"/>
          <a:ea typeface="+mn-ea"/>
          <a:cs typeface="+mn-cs"/>
        </a:defRPr>
      </a:lvl3pPr>
      <a:lvl4pPr marL="1399342" algn="l" defTabSz="932894" rtl="0" eaLnBrk="1" latinLnBrk="0" hangingPunct="1">
        <a:defRPr sz="1801" kern="1200">
          <a:solidFill>
            <a:schemeClr val="tx1"/>
          </a:solidFill>
          <a:latin typeface="+mn-lt"/>
          <a:ea typeface="+mn-ea"/>
          <a:cs typeface="+mn-cs"/>
        </a:defRPr>
      </a:lvl4pPr>
      <a:lvl5pPr marL="1865788" algn="l" defTabSz="932894" rtl="0" eaLnBrk="1" latinLnBrk="0" hangingPunct="1">
        <a:defRPr sz="1801" kern="1200">
          <a:solidFill>
            <a:schemeClr val="tx1"/>
          </a:solidFill>
          <a:latin typeface="+mn-lt"/>
          <a:ea typeface="+mn-ea"/>
          <a:cs typeface="+mn-cs"/>
        </a:defRPr>
      </a:lvl5pPr>
      <a:lvl6pPr marL="2332237" algn="l" defTabSz="932894" rtl="0" eaLnBrk="1" latinLnBrk="0" hangingPunct="1">
        <a:defRPr sz="1801" kern="1200">
          <a:solidFill>
            <a:schemeClr val="tx1"/>
          </a:solidFill>
          <a:latin typeface="+mn-lt"/>
          <a:ea typeface="+mn-ea"/>
          <a:cs typeface="+mn-cs"/>
        </a:defRPr>
      </a:lvl6pPr>
      <a:lvl7pPr marL="2798683" algn="l" defTabSz="932894" rtl="0" eaLnBrk="1" latinLnBrk="0" hangingPunct="1">
        <a:defRPr sz="1801" kern="1200">
          <a:solidFill>
            <a:schemeClr val="tx1"/>
          </a:solidFill>
          <a:latin typeface="+mn-lt"/>
          <a:ea typeface="+mn-ea"/>
          <a:cs typeface="+mn-cs"/>
        </a:defRPr>
      </a:lvl7pPr>
      <a:lvl8pPr marL="3265130" algn="l" defTabSz="932894" rtl="0" eaLnBrk="1" latinLnBrk="0" hangingPunct="1">
        <a:defRPr sz="1801" kern="1200">
          <a:solidFill>
            <a:schemeClr val="tx1"/>
          </a:solidFill>
          <a:latin typeface="+mn-lt"/>
          <a:ea typeface="+mn-ea"/>
          <a:cs typeface="+mn-cs"/>
        </a:defRPr>
      </a:lvl8pPr>
      <a:lvl9pPr marL="3731579" algn="l" defTabSz="932894" rtl="0" eaLnBrk="1" latinLnBrk="0" hangingPunct="1">
        <a:defRPr sz="18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1"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3"/>
            <a:ext cx="11887197" cy="2093394"/>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7"/>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40" r:id="rId1"/>
    <p:sldLayoutId id="2147484241" r:id="rId2"/>
    <p:sldLayoutId id="2147484247" r:id="rId3"/>
    <p:sldLayoutId id="2147484274" r:id="rId4"/>
    <p:sldLayoutId id="2147484275" r:id="rId5"/>
  </p:sldLayoutIdLst>
  <p:transition>
    <p:fade/>
  </p:transition>
  <p:timing>
    <p:tnLst>
      <p:par>
        <p:cTn id="1" dur="indefinite" restart="never" nodeType="tmRoot"/>
      </p:par>
    </p:tnLst>
  </p:timing>
  <p:txStyles>
    <p:titleStyle>
      <a:lvl1pPr algn="l" defTabSz="932894"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55" marR="0" indent="-342955" algn="l" defTabSz="932894"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95" marR="0" indent="-241340" algn="l" defTabSz="932894" rtl="0" eaLnBrk="1" fontAlgn="auto" latinLnBrk="0" hangingPunct="1">
        <a:lnSpc>
          <a:spcPct val="90000"/>
        </a:lnSpc>
        <a:spcBef>
          <a:spcPct val="20000"/>
        </a:spcBef>
        <a:spcAft>
          <a:spcPts val="0"/>
        </a:spcAft>
        <a:buClrTx/>
        <a:buSzPct val="90000"/>
        <a:buFont typeface="Arial" pitchFamily="34" charset="0"/>
        <a:buChar char="•"/>
        <a:tabLst/>
        <a:defRPr sz="2401" kern="1200" spc="0" baseline="0">
          <a:gradFill>
            <a:gsLst>
              <a:gs pos="1250">
                <a:schemeClr val="tx1"/>
              </a:gs>
              <a:gs pos="100000">
                <a:schemeClr val="tx1"/>
              </a:gs>
            </a:gsLst>
            <a:lin ang="5400000" scaled="0"/>
          </a:gradFill>
          <a:latin typeface="+mn-lt"/>
          <a:ea typeface="+mn-ea"/>
          <a:cs typeface="+mn-cs"/>
        </a:defRPr>
      </a:lvl2pPr>
      <a:lvl3pPr marL="800231"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2001" kern="1200" spc="0" baseline="0">
          <a:gradFill>
            <a:gsLst>
              <a:gs pos="1250">
                <a:schemeClr val="tx1"/>
              </a:gs>
              <a:gs pos="100000">
                <a:schemeClr val="tx1"/>
              </a:gs>
            </a:gsLst>
            <a:lin ang="5400000" scaled="0"/>
          </a:gradFill>
          <a:latin typeface="+mn-lt"/>
          <a:ea typeface="+mn-ea"/>
          <a:cs typeface="+mn-cs"/>
        </a:defRPr>
      </a:lvl3pPr>
      <a:lvl4pPr marL="1028868"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1801" kern="1200" spc="0" baseline="0">
          <a:gradFill>
            <a:gsLst>
              <a:gs pos="1250">
                <a:schemeClr val="tx1"/>
              </a:gs>
              <a:gs pos="100000">
                <a:schemeClr val="tx1"/>
              </a:gs>
            </a:gsLst>
            <a:lin ang="5400000" scaled="0"/>
          </a:gradFill>
          <a:latin typeface="+mn-lt"/>
          <a:ea typeface="+mn-ea"/>
          <a:cs typeface="+mn-cs"/>
        </a:defRPr>
      </a:lvl4pPr>
      <a:lvl5pPr marL="1257505" marR="0" indent="-228638" algn="l" defTabSz="932894" rtl="0" eaLnBrk="1" fontAlgn="auto" latinLnBrk="0" hangingPunct="1">
        <a:lnSpc>
          <a:spcPct val="90000"/>
        </a:lnSpc>
        <a:spcBef>
          <a:spcPct val="20000"/>
        </a:spcBef>
        <a:spcAft>
          <a:spcPts val="0"/>
        </a:spcAft>
        <a:buClrTx/>
        <a:buSzPct val="90000"/>
        <a:buFont typeface="Arial" pitchFamily="34" charset="0"/>
        <a:buChar char="•"/>
        <a:tabLst/>
        <a:defRPr sz="1801" kern="1200" spc="0" baseline="0">
          <a:gradFill>
            <a:gsLst>
              <a:gs pos="1250">
                <a:schemeClr val="tx1"/>
              </a:gs>
              <a:gs pos="100000">
                <a:schemeClr val="tx1"/>
              </a:gs>
            </a:gsLst>
            <a:lin ang="5400000" scaled="0"/>
          </a:gradFill>
          <a:latin typeface="+mn-lt"/>
          <a:ea typeface="+mn-ea"/>
          <a:cs typeface="+mn-cs"/>
        </a:defRPr>
      </a:lvl5pPr>
      <a:lvl6pPr marL="2565459"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6pPr>
      <a:lvl7pPr marL="3031906"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7pPr>
      <a:lvl8pPr marL="3498353"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8pPr>
      <a:lvl9pPr marL="3964802" indent="-233225" algn="l" defTabSz="932894" rtl="0" eaLnBrk="1" latinLnBrk="0" hangingPunct="1">
        <a:spcBef>
          <a:spcPct val="20000"/>
        </a:spcBef>
        <a:buFont typeface="Arial" pitchFamily="34" charset="0"/>
        <a:buChar char="•"/>
        <a:defRPr sz="2001" kern="1200">
          <a:solidFill>
            <a:schemeClr val="tx1"/>
          </a:solidFill>
          <a:latin typeface="+mn-lt"/>
          <a:ea typeface="+mn-ea"/>
          <a:cs typeface="+mn-cs"/>
        </a:defRPr>
      </a:lvl9pPr>
    </p:bodyStyle>
    <p:otherStyle>
      <a:defPPr>
        <a:defRPr lang="en-US"/>
      </a:defPPr>
      <a:lvl1pPr marL="0" algn="l" defTabSz="932894" rtl="0" eaLnBrk="1" latinLnBrk="0" hangingPunct="1">
        <a:defRPr sz="1801" kern="1200">
          <a:solidFill>
            <a:schemeClr val="tx1"/>
          </a:solidFill>
          <a:latin typeface="+mn-lt"/>
          <a:ea typeface="+mn-ea"/>
          <a:cs typeface="+mn-cs"/>
        </a:defRPr>
      </a:lvl1pPr>
      <a:lvl2pPr marL="466448" algn="l" defTabSz="932894" rtl="0" eaLnBrk="1" latinLnBrk="0" hangingPunct="1">
        <a:defRPr sz="1801" kern="1200">
          <a:solidFill>
            <a:schemeClr val="tx1"/>
          </a:solidFill>
          <a:latin typeface="+mn-lt"/>
          <a:ea typeface="+mn-ea"/>
          <a:cs typeface="+mn-cs"/>
        </a:defRPr>
      </a:lvl2pPr>
      <a:lvl3pPr marL="932894" algn="l" defTabSz="932894" rtl="0" eaLnBrk="1" latinLnBrk="0" hangingPunct="1">
        <a:defRPr sz="1801" kern="1200">
          <a:solidFill>
            <a:schemeClr val="tx1"/>
          </a:solidFill>
          <a:latin typeface="+mn-lt"/>
          <a:ea typeface="+mn-ea"/>
          <a:cs typeface="+mn-cs"/>
        </a:defRPr>
      </a:lvl3pPr>
      <a:lvl4pPr marL="1399342" algn="l" defTabSz="932894" rtl="0" eaLnBrk="1" latinLnBrk="0" hangingPunct="1">
        <a:defRPr sz="1801" kern="1200">
          <a:solidFill>
            <a:schemeClr val="tx1"/>
          </a:solidFill>
          <a:latin typeface="+mn-lt"/>
          <a:ea typeface="+mn-ea"/>
          <a:cs typeface="+mn-cs"/>
        </a:defRPr>
      </a:lvl4pPr>
      <a:lvl5pPr marL="1865788" algn="l" defTabSz="932894" rtl="0" eaLnBrk="1" latinLnBrk="0" hangingPunct="1">
        <a:defRPr sz="1801" kern="1200">
          <a:solidFill>
            <a:schemeClr val="tx1"/>
          </a:solidFill>
          <a:latin typeface="+mn-lt"/>
          <a:ea typeface="+mn-ea"/>
          <a:cs typeface="+mn-cs"/>
        </a:defRPr>
      </a:lvl5pPr>
      <a:lvl6pPr marL="2332237" algn="l" defTabSz="932894" rtl="0" eaLnBrk="1" latinLnBrk="0" hangingPunct="1">
        <a:defRPr sz="1801" kern="1200">
          <a:solidFill>
            <a:schemeClr val="tx1"/>
          </a:solidFill>
          <a:latin typeface="+mn-lt"/>
          <a:ea typeface="+mn-ea"/>
          <a:cs typeface="+mn-cs"/>
        </a:defRPr>
      </a:lvl6pPr>
      <a:lvl7pPr marL="2798683" algn="l" defTabSz="932894" rtl="0" eaLnBrk="1" latinLnBrk="0" hangingPunct="1">
        <a:defRPr sz="1801" kern="1200">
          <a:solidFill>
            <a:schemeClr val="tx1"/>
          </a:solidFill>
          <a:latin typeface="+mn-lt"/>
          <a:ea typeface="+mn-ea"/>
          <a:cs typeface="+mn-cs"/>
        </a:defRPr>
      </a:lvl7pPr>
      <a:lvl8pPr marL="3265130" algn="l" defTabSz="932894" rtl="0" eaLnBrk="1" latinLnBrk="0" hangingPunct="1">
        <a:defRPr sz="1801" kern="1200">
          <a:solidFill>
            <a:schemeClr val="tx1"/>
          </a:solidFill>
          <a:latin typeface="+mn-lt"/>
          <a:ea typeface="+mn-ea"/>
          <a:cs typeface="+mn-cs"/>
        </a:defRPr>
      </a:lvl8pPr>
      <a:lvl9pPr marL="3731579" algn="l" defTabSz="932894" rtl="0" eaLnBrk="1" latinLnBrk="0" hangingPunct="1">
        <a:defRPr sz="180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notesSlide" Target="../notesSlides/notesSlide14.xml"/><Relationship Id="rId3" Type="http://schemas.openxmlformats.org/officeDocument/2006/relationships/video" Target="NULL" TargetMode="External"/><Relationship Id="rId7" Type="http://schemas.openxmlformats.org/officeDocument/2006/relationships/slideLayout" Target="../slideLayouts/slideLayout5.xml"/><Relationship Id="rId2" Type="http://schemas.openxmlformats.org/officeDocument/2006/relationships/tags" Target="../tags/tag1.xml"/><Relationship Id="rId1" Type="http://schemas.openxmlformats.org/officeDocument/2006/relationships/customXml" Target="../../customXml/item2.xml"/><Relationship Id="rId6" Type="http://schemas.microsoft.com/office/2007/relationships/media" Target="../media/media1.mp4"/><Relationship Id="rId11" Type="http://schemas.openxmlformats.org/officeDocument/2006/relationships/image" Target="../media/image13.png"/><Relationship Id="rId5" Type="http://schemas.openxmlformats.org/officeDocument/2006/relationships/tags" Target="../tags/tag2.xml"/><Relationship Id="rId10" Type="http://schemas.openxmlformats.org/officeDocument/2006/relationships/image" Target="../media/image12.png"/><Relationship Id="rId4" Type="http://schemas.openxmlformats.org/officeDocument/2006/relationships/customXml" Target="../../customXml/item5.xml"/><Relationship Id="rId9" Type="http://schemas.openxmlformats.org/officeDocument/2006/relationships/hyperlink" Target="https://msdn.microsoft.com/en-us/microsoft-r/scaler/scaler"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janetg-slalom/SlalomRServer/blob/master/Slides/Day-One-Agenda.Rmd#day-one-modul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www.maths.lancs.ac.uk/~rowlings/R/TaskViews/" TargetMode="External"/><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5.png"/><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Microsoft R Server</a:t>
            </a:r>
            <a:br>
              <a:rPr lang="en-US" sz="4800" dirty="0"/>
            </a:br>
            <a:r>
              <a:rPr lang="en-US" sz="4800" dirty="0">
                <a:solidFill>
                  <a:srgbClr val="FFCC00"/>
                </a:solidFill>
              </a:rPr>
              <a:t>Overview</a:t>
            </a:r>
          </a:p>
        </p:txBody>
      </p:sp>
      <p:sp>
        <p:nvSpPr>
          <p:cNvPr id="3" name="Text Placeholder 2"/>
          <p:cNvSpPr>
            <a:spLocks noGrp="1"/>
          </p:cNvSpPr>
          <p:nvPr>
            <p:ph type="body" sz="quarter" idx="14"/>
          </p:nvPr>
        </p:nvSpPr>
        <p:spPr/>
        <p:txBody>
          <a:bodyPr/>
          <a:lstStyle/>
          <a:p>
            <a:pPr lvl="0"/>
            <a:endParaRPr lang="en-US" dirty="0" smtClean="0"/>
          </a:p>
          <a:p>
            <a:pPr lvl="0"/>
            <a:r>
              <a:rPr lang="en-US" sz="2400" dirty="0" smtClean="0"/>
              <a:t>Slalom Consulting</a:t>
            </a:r>
          </a:p>
          <a:p>
            <a:pPr lvl="0"/>
            <a:r>
              <a:rPr lang="en-US" sz="2400" dirty="0" smtClean="0"/>
              <a:t>Instructors &amp; proctors: </a:t>
            </a:r>
          </a:p>
          <a:p>
            <a:pPr lvl="0"/>
            <a:r>
              <a:rPr lang="en-US" sz="2400" dirty="0" smtClean="0"/>
              <a:t>Dan Tetrick, Ben Ahlvin, Janet Guerrero</a:t>
            </a:r>
            <a:endParaRPr lang="en-US" sz="2400" dirty="0"/>
          </a:p>
        </p:txBody>
      </p:sp>
    </p:spTree>
    <p:extLst>
      <p:ext uri="{BB962C8B-B14F-4D97-AF65-F5344CB8AC3E}">
        <p14:creationId xmlns:p14="http://schemas.microsoft.com/office/powerpoint/2010/main" val="120000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408169" y="1848934"/>
            <a:ext cx="5514072" cy="531812"/>
          </a:xfrm>
          <a:prstGeom prst="rect">
            <a:avLst/>
          </a:prstGeom>
        </p:spPr>
        <p:txBody>
          <a:bodyPr wrap="square">
            <a:spAutoFit/>
          </a:bodyPr>
          <a:lstStyle/>
          <a:p>
            <a:pPr algn="ctr"/>
            <a:r>
              <a:rPr lang="en-US" sz="2856" b="1" dirty="0">
                <a:gradFill>
                  <a:gsLst>
                    <a:gs pos="2917">
                      <a:schemeClr val="tx1"/>
                    </a:gs>
                    <a:gs pos="30000">
                      <a:schemeClr val="tx1"/>
                    </a:gs>
                  </a:gsLst>
                  <a:lin ang="5400000" scaled="0"/>
                </a:gradFill>
              </a:rPr>
              <a:t>Microsoft R portfolio</a:t>
            </a:r>
            <a:endParaRPr lang="en-US" sz="2856" dirty="0"/>
          </a:p>
        </p:txBody>
      </p:sp>
      <p:sp>
        <p:nvSpPr>
          <p:cNvPr id="52" name="Rectangle 51"/>
          <p:cNvSpPr/>
          <p:nvPr/>
        </p:nvSpPr>
        <p:spPr>
          <a:xfrm>
            <a:off x="7414473" y="4502721"/>
            <a:ext cx="1760097" cy="686470"/>
          </a:xfrm>
          <a:prstGeom prst="rect">
            <a:avLst/>
          </a:prstGeom>
        </p:spPr>
        <p:txBody>
          <a:bodyPr wrap="none">
            <a:spAutoFit/>
          </a:bodyPr>
          <a:lstStyle/>
          <a:p>
            <a:pPr>
              <a:lnSpc>
                <a:spcPct val="70000"/>
              </a:lnSpc>
              <a:spcAft>
                <a:spcPts val="612"/>
              </a:spcAft>
            </a:pPr>
            <a:r>
              <a:rPr lang="en-US" sz="2401" b="1" dirty="0"/>
              <a:t>SQL Server</a:t>
            </a:r>
          </a:p>
          <a:p>
            <a:pPr>
              <a:lnSpc>
                <a:spcPct val="70000"/>
              </a:lnSpc>
              <a:spcAft>
                <a:spcPts val="612"/>
              </a:spcAft>
            </a:pPr>
            <a:r>
              <a:rPr lang="en-US" sz="2401" dirty="0"/>
              <a:t>R Services</a:t>
            </a:r>
          </a:p>
        </p:txBody>
      </p:sp>
      <p:grpSp>
        <p:nvGrpSpPr>
          <p:cNvPr id="6" name="Group 5"/>
          <p:cNvGrpSpPr/>
          <p:nvPr/>
        </p:nvGrpSpPr>
        <p:grpSpPr>
          <a:xfrm>
            <a:off x="9538564" y="5316016"/>
            <a:ext cx="2309130" cy="915242"/>
            <a:chOff x="8432452" y="4979233"/>
            <a:chExt cx="1539420" cy="412418"/>
          </a:xfrm>
          <a:solidFill>
            <a:schemeClr val="bg1"/>
          </a:solidFill>
        </p:grpSpPr>
        <p:sp>
          <p:nvSpPr>
            <p:cNvPr id="49" name="Rectangle 48"/>
            <p:cNvSpPr/>
            <p:nvPr/>
          </p:nvSpPr>
          <p:spPr bwMode="auto">
            <a:xfrm>
              <a:off x="8765205" y="4979233"/>
              <a:ext cx="754365" cy="196220"/>
            </a:xfrm>
            <a:prstGeom prst="rect">
              <a:avLst/>
            </a:prstGeom>
            <a:grp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Linux</a:t>
              </a:r>
            </a:p>
          </p:txBody>
        </p:sp>
        <p:sp>
          <p:nvSpPr>
            <p:cNvPr id="51" name="Rectangle 50"/>
            <p:cNvSpPr/>
            <p:nvPr/>
          </p:nvSpPr>
          <p:spPr bwMode="auto">
            <a:xfrm>
              <a:off x="8432452" y="5195431"/>
              <a:ext cx="754365" cy="196220"/>
            </a:xfrm>
            <a:prstGeom prst="rect">
              <a:avLst/>
            </a:prstGeom>
            <a:grp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Hadoop</a:t>
              </a:r>
            </a:p>
          </p:txBody>
        </p:sp>
        <p:sp>
          <p:nvSpPr>
            <p:cNvPr id="54" name="Rectangle 53"/>
            <p:cNvSpPr/>
            <p:nvPr/>
          </p:nvSpPr>
          <p:spPr bwMode="auto">
            <a:xfrm>
              <a:off x="9217507" y="5195431"/>
              <a:ext cx="754365" cy="196220"/>
            </a:xfrm>
            <a:prstGeom prst="rect">
              <a:avLst/>
            </a:prstGeom>
            <a:grp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Teradata</a:t>
              </a:r>
            </a:p>
          </p:txBody>
        </p:sp>
      </p:grpSp>
      <p:grpSp>
        <p:nvGrpSpPr>
          <p:cNvPr id="56" name="Group 55"/>
          <p:cNvGrpSpPr/>
          <p:nvPr/>
        </p:nvGrpSpPr>
        <p:grpSpPr>
          <a:xfrm>
            <a:off x="3119196" y="1640589"/>
            <a:ext cx="960130" cy="1112401"/>
            <a:chOff x="5394326" y="4936834"/>
            <a:chExt cx="720725" cy="835025"/>
          </a:xfrm>
          <a:solidFill>
            <a:schemeClr val="tx1"/>
          </a:solidFill>
        </p:grpSpPr>
        <p:sp>
          <p:nvSpPr>
            <p:cNvPr id="57"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93260" tIns="46630" rIns="93260" bIns="46630" numCol="1" anchor="t" anchorCtr="0" compatLnSpc="1">
              <a:prstTxWarp prst="textNoShape">
                <a:avLst/>
              </a:prstTxWarp>
            </a:bodyPr>
            <a:lstStyle/>
            <a:p>
              <a:pPr defTabSz="932528"/>
              <a:endParaRPr lang="en-US" sz="1734">
                <a:solidFill>
                  <a:srgbClr val="000000"/>
                </a:solidFill>
              </a:endParaRPr>
            </a:p>
          </p:txBody>
        </p:sp>
        <p:sp>
          <p:nvSpPr>
            <p:cNvPr id="58"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93260" tIns="46630" rIns="93260" bIns="46630" numCol="1" anchor="t" anchorCtr="0" compatLnSpc="1">
              <a:prstTxWarp prst="textNoShape">
                <a:avLst/>
              </a:prstTxWarp>
            </a:bodyPr>
            <a:lstStyle/>
            <a:p>
              <a:pPr defTabSz="932528"/>
              <a:endParaRPr lang="en-US" sz="1734">
                <a:solidFill>
                  <a:srgbClr val="000000"/>
                </a:solidFill>
              </a:endParaRPr>
            </a:p>
          </p:txBody>
        </p:sp>
      </p:grpSp>
      <p:sp>
        <p:nvSpPr>
          <p:cNvPr id="36" name="Rectangle 35"/>
          <p:cNvSpPr/>
          <p:nvPr/>
        </p:nvSpPr>
        <p:spPr bwMode="auto">
          <a:xfrm>
            <a:off x="7605219" y="5211516"/>
            <a:ext cx="1131548" cy="435453"/>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Windows</a:t>
            </a:r>
          </a:p>
        </p:txBody>
      </p:sp>
      <p:sp>
        <p:nvSpPr>
          <p:cNvPr id="5" name="Title 4"/>
          <p:cNvSpPr>
            <a:spLocks noGrp="1"/>
          </p:cNvSpPr>
          <p:nvPr>
            <p:ph type="title"/>
          </p:nvPr>
        </p:nvSpPr>
        <p:spPr/>
        <p:txBody>
          <a:bodyPr/>
          <a:lstStyle/>
          <a:p>
            <a:r>
              <a:rPr lang="en-US"/>
              <a:t>Microsoft R portfolio</a:t>
            </a:r>
            <a:endParaRPr lang="en-US" dirty="0"/>
          </a:p>
        </p:txBody>
      </p:sp>
      <p:sp>
        <p:nvSpPr>
          <p:cNvPr id="35" name="Rectangle 34"/>
          <p:cNvSpPr/>
          <p:nvPr/>
        </p:nvSpPr>
        <p:spPr>
          <a:xfrm>
            <a:off x="8290243" y="3662101"/>
            <a:ext cx="2747227" cy="707886"/>
          </a:xfrm>
          <a:prstGeom prst="rect">
            <a:avLst/>
          </a:prstGeom>
        </p:spPr>
        <p:txBody>
          <a:bodyPr wrap="none">
            <a:spAutoFit/>
          </a:bodyPr>
          <a:lstStyle/>
          <a:p>
            <a:r>
              <a:rPr lang="en-US" sz="4000" dirty="0">
                <a:latin typeface="+mj-lt"/>
              </a:rPr>
              <a:t>Commercial</a:t>
            </a:r>
          </a:p>
        </p:txBody>
      </p:sp>
      <p:sp>
        <p:nvSpPr>
          <p:cNvPr id="38" name="Rectangle 37"/>
          <p:cNvSpPr/>
          <p:nvPr/>
        </p:nvSpPr>
        <p:spPr>
          <a:xfrm>
            <a:off x="2395431" y="3662101"/>
            <a:ext cx="2674130" cy="707886"/>
          </a:xfrm>
          <a:prstGeom prst="rect">
            <a:avLst/>
          </a:prstGeom>
        </p:spPr>
        <p:txBody>
          <a:bodyPr wrap="none">
            <a:spAutoFit/>
          </a:bodyPr>
          <a:lstStyle/>
          <a:p>
            <a:r>
              <a:rPr lang="en-US" sz="4000" dirty="0">
                <a:latin typeface="+mj-lt"/>
              </a:rPr>
              <a:t>Community</a:t>
            </a:r>
          </a:p>
        </p:txBody>
      </p:sp>
      <p:sp>
        <p:nvSpPr>
          <p:cNvPr id="91" name="Rectangle 90"/>
          <p:cNvSpPr/>
          <p:nvPr/>
        </p:nvSpPr>
        <p:spPr>
          <a:xfrm>
            <a:off x="10037692" y="4912163"/>
            <a:ext cx="1310872" cy="424860"/>
          </a:xfrm>
          <a:prstGeom prst="rect">
            <a:avLst/>
          </a:prstGeom>
        </p:spPr>
        <p:txBody>
          <a:bodyPr wrap="none">
            <a:spAutoFit/>
          </a:bodyPr>
          <a:lstStyle/>
          <a:p>
            <a:pPr algn="r">
              <a:lnSpc>
                <a:spcPct val="90000"/>
              </a:lnSpc>
              <a:spcAft>
                <a:spcPts val="612"/>
              </a:spcAft>
            </a:pPr>
            <a:r>
              <a:rPr lang="en-US" sz="2401" dirty="0"/>
              <a:t>R Server</a:t>
            </a:r>
          </a:p>
        </p:txBody>
      </p:sp>
      <p:sp>
        <p:nvSpPr>
          <p:cNvPr id="92" name="Rectangle 91"/>
          <p:cNvSpPr/>
          <p:nvPr/>
        </p:nvSpPr>
        <p:spPr>
          <a:xfrm>
            <a:off x="3001337" y="5044183"/>
            <a:ext cx="1202573" cy="424860"/>
          </a:xfrm>
          <a:prstGeom prst="rect">
            <a:avLst/>
          </a:prstGeom>
        </p:spPr>
        <p:txBody>
          <a:bodyPr wrap="none">
            <a:spAutoFit/>
          </a:bodyPr>
          <a:lstStyle/>
          <a:p>
            <a:pPr>
              <a:lnSpc>
                <a:spcPct val="90000"/>
              </a:lnSpc>
              <a:spcAft>
                <a:spcPts val="612"/>
              </a:spcAft>
            </a:pPr>
            <a:r>
              <a:rPr lang="en-US" sz="2401" dirty="0"/>
              <a:t>R Open</a:t>
            </a:r>
          </a:p>
        </p:txBody>
      </p:sp>
      <p:grpSp>
        <p:nvGrpSpPr>
          <p:cNvPr id="4" name="Group 3"/>
          <p:cNvGrpSpPr/>
          <p:nvPr/>
        </p:nvGrpSpPr>
        <p:grpSpPr>
          <a:xfrm>
            <a:off x="3732497" y="2380746"/>
            <a:ext cx="5931360" cy="1281355"/>
            <a:chOff x="3732499" y="1959985"/>
            <a:chExt cx="5931361" cy="1872862"/>
          </a:xfrm>
        </p:grpSpPr>
        <p:cxnSp>
          <p:nvCxnSpPr>
            <p:cNvPr id="3" name="Elbow Connector 2"/>
            <p:cNvCxnSpPr>
              <a:stCxn id="9" idx="2"/>
              <a:endCxn id="38" idx="0"/>
            </p:cNvCxnSpPr>
            <p:nvPr/>
          </p:nvCxnSpPr>
          <p:spPr>
            <a:xfrm rot="5400000">
              <a:off x="4012423" y="1680061"/>
              <a:ext cx="1872862" cy="2432709"/>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9" idx="2"/>
              <a:endCxn id="35" idx="0"/>
            </p:cNvCxnSpPr>
            <p:nvPr/>
          </p:nvCxnSpPr>
          <p:spPr>
            <a:xfrm rot="16200000" flipH="1">
              <a:off x="6978103" y="1147089"/>
              <a:ext cx="1872862" cy="3498653"/>
            </a:xfrm>
            <a:prstGeom prst="bentConnector3">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pic>
        <p:nvPicPr>
          <p:cNvPr id="23" name="Picture 22"/>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9250487" y="4033378"/>
            <a:ext cx="2668683" cy="1195508"/>
          </a:xfrm>
          <a:prstGeom prst="rect">
            <a:avLst/>
          </a:prstGeom>
        </p:spPr>
      </p:pic>
      <p:pic>
        <p:nvPicPr>
          <p:cNvPr id="24" name="Picture 23"/>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2206249" y="4193398"/>
            <a:ext cx="2668683" cy="1195508"/>
          </a:xfrm>
          <a:prstGeom prst="rect">
            <a:avLst/>
          </a:prstGeom>
        </p:spPr>
      </p:pic>
      <p:sp>
        <p:nvSpPr>
          <p:cNvPr id="22" name="Rectangle 21"/>
          <p:cNvSpPr/>
          <p:nvPr/>
        </p:nvSpPr>
        <p:spPr bwMode="auto">
          <a:xfrm>
            <a:off x="10150372" y="6275595"/>
            <a:ext cx="1131548" cy="435453"/>
          </a:xfrm>
          <a:prstGeom prst="rect">
            <a:avLst/>
          </a:prstGeom>
          <a:solidFill>
            <a:schemeClr val="bg1"/>
          </a:solidFill>
          <a:ln>
            <a:solidFill>
              <a:srgbClr val="164F7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9217" rIns="0" bIns="149217" numCol="1" spcCol="0" rtlCol="0" fromWordArt="0" anchor="ctr" anchorCtr="0" forceAA="0" compatLnSpc="1">
            <a:prstTxWarp prst="textNoShape">
              <a:avLst/>
            </a:prstTxWarp>
            <a:noAutofit/>
          </a:bodyPr>
          <a:lstStyle/>
          <a:p>
            <a:pPr algn="ctr" defTabSz="951183" fontAlgn="base">
              <a:lnSpc>
                <a:spcPct val="90000"/>
              </a:lnSpc>
              <a:spcBef>
                <a:spcPct val="0"/>
              </a:spcBef>
              <a:spcAft>
                <a:spcPct val="0"/>
              </a:spcAft>
            </a:pPr>
            <a:r>
              <a:rPr lang="en-US" sz="2001" dirty="0">
                <a:solidFill>
                  <a:schemeClr val="tx1">
                    <a:lumMod val="95000"/>
                  </a:schemeClr>
                </a:solidFill>
                <a:ea typeface="Segoe UI" pitchFamily="34" charset="0"/>
                <a:cs typeface="Segoe UI" pitchFamily="34" charset="0"/>
              </a:rPr>
              <a:t>Spark</a:t>
            </a:r>
          </a:p>
        </p:txBody>
      </p:sp>
    </p:spTree>
    <p:extLst>
      <p:ext uri="{BB962C8B-B14F-4D97-AF65-F5344CB8AC3E}">
        <p14:creationId xmlns:p14="http://schemas.microsoft.com/office/powerpoint/2010/main" val="1410637468"/>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txBox="1">
            <a:spLocks/>
          </p:cNvSpPr>
          <p:nvPr/>
        </p:nvSpPr>
        <p:spPr>
          <a:xfrm>
            <a:off x="236541" y="295277"/>
            <a:ext cx="11888787" cy="917575"/>
          </a:xfrm>
          <a:prstGeom prst="rect">
            <a:avLst/>
          </a:prstGeom>
        </p:spPr>
        <p:txBody>
          <a:bodyPr vert="horz" wrap="square" lIns="146304" tIns="91440" rIns="146304" bIns="91440" rtlCol="0" anchor="t">
            <a:noAutofit/>
          </a:bodyPr>
          <a:lst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pPr defTabSz="932750" fontAlgn="auto">
              <a:spcBef>
                <a:spcPts val="0"/>
              </a:spcBef>
              <a:spcAft>
                <a:spcPts val="0"/>
              </a:spcAft>
              <a:defRPr/>
            </a:pPr>
            <a:endParaRPr lang="en-US" sz="4800" b="1" kern="0" dirty="0">
              <a:solidFill>
                <a:schemeClr val="tx1"/>
              </a:solidFill>
            </a:endParaRPr>
          </a:p>
        </p:txBody>
      </p:sp>
      <p:sp>
        <p:nvSpPr>
          <p:cNvPr id="9" name="Title 8"/>
          <p:cNvSpPr>
            <a:spLocks noGrp="1"/>
          </p:cNvSpPr>
          <p:nvPr>
            <p:ph type="title"/>
          </p:nvPr>
        </p:nvSpPr>
        <p:spPr/>
        <p:txBody>
          <a:bodyPr/>
          <a:lstStyle/>
          <a:p>
            <a:r>
              <a:rPr lang="en-US"/>
              <a:t>Introducing Microsoft R Server</a:t>
            </a:r>
            <a:br>
              <a:rPr lang="en-US"/>
            </a:br>
            <a:endParaRPr lang="en-US" dirty="0"/>
          </a:p>
        </p:txBody>
      </p:sp>
      <p:sp>
        <p:nvSpPr>
          <p:cNvPr id="11" name="Text Placeholder 10"/>
          <p:cNvSpPr>
            <a:spLocks noGrp="1"/>
          </p:cNvSpPr>
          <p:nvPr>
            <p:ph type="body" sz="quarter" idx="10"/>
          </p:nvPr>
        </p:nvSpPr>
        <p:spPr>
          <a:xfrm>
            <a:off x="274639" y="1741778"/>
            <a:ext cx="6477854" cy="3120209"/>
          </a:xfrm>
        </p:spPr>
        <p:txBody>
          <a:bodyPr/>
          <a:lstStyle/>
          <a:p>
            <a:r>
              <a:rPr lang="en-US" dirty="0"/>
              <a:t>High-performance, Scalable R</a:t>
            </a:r>
          </a:p>
          <a:p>
            <a:pPr marL="342900" lvl="1" indent="-342900">
              <a:buFont typeface="Arial" panose="020B0604020202020204" pitchFamily="34" charset="0"/>
              <a:buChar char="•"/>
            </a:pPr>
            <a:r>
              <a:rPr lang="en-US" dirty="0"/>
              <a:t>100% open source </a:t>
            </a:r>
            <a:r>
              <a:rPr lang="en-US" dirty="0" smtClean="0"/>
              <a:t>R </a:t>
            </a:r>
            <a:endParaRPr lang="en-US" dirty="0"/>
          </a:p>
          <a:p>
            <a:pPr marL="342900" lvl="1" indent="-342900">
              <a:buFont typeface="Arial" panose="020B0604020202020204" pitchFamily="34" charset="0"/>
              <a:buChar char="•"/>
            </a:pPr>
            <a:r>
              <a:rPr lang="en-US" dirty="0"/>
              <a:t>CRAN, Bioconductor, MRAN, GitHub compatibility</a:t>
            </a:r>
          </a:p>
          <a:p>
            <a:pPr marL="342900" lvl="1" indent="-342900">
              <a:buFont typeface="Arial" panose="020B0604020202020204" pitchFamily="34" charset="0"/>
              <a:buChar char="•"/>
            </a:pPr>
            <a:r>
              <a:rPr lang="en-US" dirty="0"/>
              <a:t>Big-data connectivity</a:t>
            </a:r>
          </a:p>
          <a:p>
            <a:pPr marL="342900" lvl="1" indent="-342900">
              <a:buFont typeface="Arial" panose="020B0604020202020204" pitchFamily="34" charset="0"/>
              <a:buChar char="•"/>
            </a:pPr>
            <a:r>
              <a:rPr lang="en-US" dirty="0"/>
              <a:t>Scalable analytics</a:t>
            </a:r>
          </a:p>
          <a:p>
            <a:pPr marL="342900" lvl="1" indent="-342900">
              <a:buFont typeface="Arial" panose="020B0604020202020204" pitchFamily="34" charset="0"/>
              <a:buChar char="•"/>
            </a:pPr>
            <a:r>
              <a:rPr lang="en-US" dirty="0"/>
              <a:t>Multi-platform </a:t>
            </a:r>
          </a:p>
          <a:p>
            <a:pPr marL="342900" lvl="1" indent="-342900">
              <a:buFont typeface="Arial" panose="020B0604020202020204" pitchFamily="34" charset="0"/>
              <a:buChar char="•"/>
            </a:pPr>
            <a:r>
              <a:rPr lang="en-US" dirty="0"/>
              <a:t>In-database, in-cluster scalability</a:t>
            </a:r>
          </a:p>
          <a:p>
            <a:pPr marL="342900" lvl="1" indent="-342900">
              <a:buFont typeface="Arial" panose="020B0604020202020204" pitchFamily="34" charset="0"/>
              <a:buChar char="•"/>
            </a:pPr>
            <a:r>
              <a:rPr lang="en-US" dirty="0"/>
              <a:t>Choice of IDE</a:t>
            </a:r>
          </a:p>
        </p:txBody>
      </p:sp>
      <p:sp>
        <p:nvSpPr>
          <p:cNvPr id="7" name="Text Placeholder 6"/>
          <p:cNvSpPr>
            <a:spLocks noGrp="1"/>
          </p:cNvSpPr>
          <p:nvPr>
            <p:ph type="body" sz="quarter" idx="11"/>
          </p:nvPr>
        </p:nvSpPr>
        <p:spPr>
          <a:xfrm>
            <a:off x="274638" y="69251"/>
            <a:ext cx="11889564" cy="1114151"/>
          </a:xfrm>
        </p:spPr>
        <p:txBody>
          <a:bodyPr/>
          <a:lstStyle/>
          <a:p>
            <a:r>
              <a:rPr lang="en-US"/>
              <a:t>Linux, Windows, Hadoop &amp; Teradata</a:t>
            </a:r>
          </a:p>
          <a:p>
            <a:endParaRPr lang="en-US" dirty="0"/>
          </a:p>
        </p:txBody>
      </p:sp>
      <p:grpSp>
        <p:nvGrpSpPr>
          <p:cNvPr id="3" name="Group 2"/>
          <p:cNvGrpSpPr/>
          <p:nvPr/>
        </p:nvGrpSpPr>
        <p:grpSpPr>
          <a:xfrm>
            <a:off x="7613355" y="5461650"/>
            <a:ext cx="3929972" cy="622239"/>
            <a:chOff x="7608777" y="5461650"/>
            <a:chExt cx="3929972" cy="622239"/>
          </a:xfrm>
        </p:grpSpPr>
        <p:sp>
          <p:nvSpPr>
            <p:cNvPr id="35" name="Rectangle 34"/>
            <p:cNvSpPr/>
            <p:nvPr/>
          </p:nvSpPr>
          <p:spPr>
            <a:xfrm>
              <a:off x="7608777" y="5461650"/>
              <a:ext cx="1388844" cy="622239"/>
            </a:xfrm>
            <a:prstGeom prst="rect">
              <a:avLst/>
            </a:prstGeom>
            <a:solidFill>
              <a:schemeClr val="accent1"/>
            </a:solidFill>
            <a:ln w="25400" cap="flat" cmpd="sng" algn="ctr">
              <a:noFill/>
              <a:prstDash val="solid"/>
            </a:ln>
            <a:effectLst/>
          </p:spPr>
          <p:txBody>
            <a:bodyPr vert="horz" lIns="182880" rtlCol="0" anchor="ctr"/>
            <a:lstStyle/>
            <a:p>
              <a:pPr defTabSz="1243458">
                <a:defRPr/>
              </a:pPr>
              <a:r>
                <a:rPr lang="en-US" sz="1400" kern="0" dirty="0">
                  <a:solidFill>
                    <a:prstClr val="white">
                      <a:alpha val="99000"/>
                    </a:prstClr>
                  </a:solidFill>
                  <a:latin typeface="Segoe UI"/>
                </a:rPr>
                <a:t>Open Source Components </a:t>
              </a:r>
            </a:p>
          </p:txBody>
        </p:sp>
        <p:sp>
          <p:nvSpPr>
            <p:cNvPr id="36" name="Rectangle 35"/>
            <p:cNvSpPr/>
            <p:nvPr/>
          </p:nvSpPr>
          <p:spPr>
            <a:xfrm>
              <a:off x="9052688" y="5461650"/>
              <a:ext cx="2486061" cy="622239"/>
            </a:xfrm>
            <a:prstGeom prst="rect">
              <a:avLst/>
            </a:prstGeom>
            <a:solidFill>
              <a:schemeClr val="accent2"/>
            </a:solidFill>
            <a:ln w="25400" cap="flat" cmpd="sng" algn="ctr">
              <a:noFill/>
              <a:prstDash val="solid"/>
            </a:ln>
            <a:effectLst/>
          </p:spPr>
          <p:txBody>
            <a:bodyPr vert="horz" lIns="182880" rtlCol="0" anchor="ctr"/>
            <a:lstStyle/>
            <a:p>
              <a:pPr defTabSz="1243458">
                <a:defRPr/>
              </a:pPr>
              <a:r>
                <a:rPr lang="en-US" sz="1400" kern="0" dirty="0">
                  <a:solidFill>
                    <a:prstClr val="white">
                      <a:alpha val="99000"/>
                    </a:prstClr>
                  </a:solidFill>
                  <a:latin typeface="Segoe UI"/>
                </a:rPr>
                <a:t>Licensed </a:t>
              </a:r>
              <a:r>
                <a:rPr lang="en-US" sz="1400" kern="0" dirty="0" smtClean="0">
                  <a:solidFill>
                    <a:prstClr val="white">
                      <a:alpha val="99000"/>
                    </a:prstClr>
                  </a:solidFill>
                  <a:latin typeface="Segoe UI"/>
                </a:rPr>
                <a:t>Capabilities</a:t>
              </a:r>
              <a:endParaRPr lang="en-US" sz="1400" kern="0" dirty="0">
                <a:solidFill>
                  <a:prstClr val="white">
                    <a:alpha val="99000"/>
                  </a:prstClr>
                </a:solidFill>
                <a:latin typeface="Segoe UI"/>
              </a:endParaRPr>
            </a:p>
          </p:txBody>
        </p:sp>
      </p:grpSp>
      <p:grpSp>
        <p:nvGrpSpPr>
          <p:cNvPr id="4" name="Group 3"/>
          <p:cNvGrpSpPr/>
          <p:nvPr/>
        </p:nvGrpSpPr>
        <p:grpSpPr>
          <a:xfrm>
            <a:off x="7509511" y="2045970"/>
            <a:ext cx="4137660" cy="3166110"/>
            <a:chOff x="7509511" y="2045970"/>
            <a:chExt cx="4137660" cy="3166110"/>
          </a:xfrm>
        </p:grpSpPr>
        <p:sp>
          <p:nvSpPr>
            <p:cNvPr id="2" name="Rectangle 1"/>
            <p:cNvSpPr/>
            <p:nvPr/>
          </p:nvSpPr>
          <p:spPr bwMode="auto">
            <a:xfrm>
              <a:off x="7509511" y="2045970"/>
              <a:ext cx="4137660" cy="3166110"/>
            </a:xfrm>
            <a:prstGeom prst="rect">
              <a:avLst/>
            </a:prstGeom>
            <a:solidFill>
              <a:schemeClr val="tx1"/>
            </a:solidFill>
            <a:ln>
              <a:noFill/>
              <a:headEnd type="none" w="med" len="med"/>
              <a:tailEnd type="none" w="med" len="med"/>
            </a:ln>
            <a:effectLst/>
            <a:scene3d>
              <a:camera prst="orthographicFront"/>
              <a:lightRig rig="threePt" dir="t"/>
            </a:scene3d>
            <a:sp3d>
              <a:bevelT/>
            </a:sp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smtClean="0">
                  <a:solidFill>
                    <a:schemeClr val="bg2"/>
                  </a:solidFill>
                  <a:latin typeface="Arial" panose="020B0604020202020204" pitchFamily="34" charset="0"/>
                  <a:ea typeface="Segoe UI" pitchFamily="34" charset="0"/>
                  <a:cs typeface="Arial" panose="020B0604020202020204" pitchFamily="34" charset="0"/>
                </a:rPr>
                <a:t>R Server Technology</a:t>
              </a:r>
            </a:p>
          </p:txBody>
        </p:sp>
        <p:sp>
          <p:nvSpPr>
            <p:cNvPr id="24" name="Cube 23"/>
            <p:cNvSpPr/>
            <p:nvPr/>
          </p:nvSpPr>
          <p:spPr bwMode="auto">
            <a:xfrm>
              <a:off x="7631285" y="2749990"/>
              <a:ext cx="621769" cy="2261473"/>
            </a:xfrm>
            <a:prstGeom prst="cub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r>
                <a:rPr lang="en-US" sz="1903" dirty="0">
                  <a:solidFill>
                    <a:schemeClr val="bg1">
                      <a:lumMod val="75000"/>
                      <a:alpha val="99000"/>
                    </a:schemeClr>
                  </a:solidFill>
                </a:rPr>
                <a:t>CRAN</a:t>
              </a:r>
            </a:p>
          </p:txBody>
        </p:sp>
        <p:sp>
          <p:nvSpPr>
            <p:cNvPr id="25" name="Cube 24"/>
            <p:cNvSpPr/>
            <p:nvPr/>
          </p:nvSpPr>
          <p:spPr bwMode="auto">
            <a:xfrm>
              <a:off x="8175343" y="2749990"/>
              <a:ext cx="621769" cy="2261473"/>
            </a:xfrm>
            <a:prstGeom prst="cub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r>
                <a:rPr lang="en-US" sz="1903" dirty="0">
                  <a:solidFill>
                    <a:schemeClr val="lt1">
                      <a:alpha val="99000"/>
                    </a:schemeClr>
                  </a:solidFill>
                </a:rPr>
                <a:t>Microsoft R Open</a:t>
              </a:r>
            </a:p>
          </p:txBody>
        </p:sp>
        <p:sp>
          <p:nvSpPr>
            <p:cNvPr id="26" name="Cube 25"/>
            <p:cNvSpPr/>
            <p:nvPr/>
          </p:nvSpPr>
          <p:spPr bwMode="auto">
            <a:xfrm>
              <a:off x="8738593" y="4318250"/>
              <a:ext cx="2726184" cy="682232"/>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HDInsight/SQL Integration</a:t>
              </a:r>
            </a:p>
          </p:txBody>
        </p:sp>
        <p:sp>
          <p:nvSpPr>
            <p:cNvPr id="27" name="Cube 26"/>
            <p:cNvSpPr/>
            <p:nvPr/>
          </p:nvSpPr>
          <p:spPr bwMode="auto">
            <a:xfrm>
              <a:off x="8732119" y="3785099"/>
              <a:ext cx="2726182" cy="621647"/>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PEMA / </a:t>
              </a:r>
              <a:r>
                <a:rPr lang="en-US" sz="1903" dirty="0" err="1">
                  <a:solidFill>
                    <a:schemeClr val="lt1">
                      <a:alpha val="99000"/>
                    </a:schemeClr>
                  </a:solidFill>
                </a:rPr>
                <a:t>ScaleR</a:t>
              </a:r>
              <a:endParaRPr lang="en-US" sz="1903" dirty="0">
                <a:solidFill>
                  <a:schemeClr val="lt1">
                    <a:alpha val="99000"/>
                  </a:schemeClr>
                </a:solidFill>
              </a:endParaRPr>
            </a:p>
          </p:txBody>
        </p:sp>
        <p:sp>
          <p:nvSpPr>
            <p:cNvPr id="28" name="Cube 27"/>
            <p:cNvSpPr/>
            <p:nvPr/>
          </p:nvSpPr>
          <p:spPr bwMode="auto">
            <a:xfrm>
              <a:off x="8732119" y="3234683"/>
              <a:ext cx="2726182" cy="621647"/>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Machine Learning</a:t>
              </a:r>
            </a:p>
          </p:txBody>
        </p:sp>
        <p:sp>
          <p:nvSpPr>
            <p:cNvPr id="17" name="Cube 16"/>
            <p:cNvSpPr/>
            <p:nvPr/>
          </p:nvSpPr>
          <p:spPr bwMode="auto">
            <a:xfrm>
              <a:off x="8724717" y="2739009"/>
              <a:ext cx="2726182" cy="621647"/>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Remote Execution</a:t>
              </a:r>
            </a:p>
          </p:txBody>
        </p:sp>
      </p:grpSp>
    </p:spTree>
    <p:extLst>
      <p:ext uri="{BB962C8B-B14F-4D97-AF65-F5344CB8AC3E}">
        <p14:creationId xmlns:p14="http://schemas.microsoft.com/office/powerpoint/2010/main" val="1579156437"/>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7" name="Title 14"/>
          <p:cNvSpPr>
            <a:spLocks noGrp="1"/>
          </p:cNvSpPr>
          <p:nvPr>
            <p:ph type="title"/>
          </p:nvPr>
        </p:nvSpPr>
        <p:spPr/>
        <p:txBody>
          <a:bodyPr/>
          <a:lstStyle/>
          <a:p>
            <a:r>
              <a:rPr lang="en-US" dirty="0"/>
              <a:t>Portability &amp; investment assurance</a:t>
            </a:r>
          </a:p>
        </p:txBody>
      </p:sp>
      <p:sp>
        <p:nvSpPr>
          <p:cNvPr id="57" name="Rectangle 56"/>
          <p:cNvSpPr/>
          <p:nvPr/>
        </p:nvSpPr>
        <p:spPr>
          <a:xfrm>
            <a:off x="2359924" y="5968236"/>
            <a:ext cx="7684114" cy="734926"/>
          </a:xfrm>
          <a:prstGeom prst="rect">
            <a:avLst/>
          </a:prstGeom>
        </p:spPr>
        <p:txBody>
          <a:bodyPr wrap="none" lIns="124313" tIns="62157" rIns="124313" bIns="62157">
            <a:spAutoFit/>
          </a:bodyPr>
          <a:lstStyle/>
          <a:p>
            <a:pPr algn="ctr">
              <a:lnSpc>
                <a:spcPct val="90000"/>
              </a:lnSpc>
              <a:spcBef>
                <a:spcPts val="816"/>
              </a:spcBef>
              <a:spcAft>
                <a:spcPts val="408"/>
              </a:spcAft>
              <a:buClr>
                <a:srgbClr val="F15D22"/>
              </a:buClr>
              <a:defRPr/>
            </a:pPr>
            <a:r>
              <a:rPr lang="en-US" sz="4400" dirty="0">
                <a:latin typeface="+mj-lt"/>
              </a:rPr>
              <a:t>Write Once – Deploy Anywhere</a:t>
            </a:r>
          </a:p>
        </p:txBody>
      </p:sp>
      <p:grpSp>
        <p:nvGrpSpPr>
          <p:cNvPr id="2" name="Group 1"/>
          <p:cNvGrpSpPr/>
          <p:nvPr/>
        </p:nvGrpSpPr>
        <p:grpSpPr>
          <a:xfrm>
            <a:off x="456740" y="1563311"/>
            <a:ext cx="11079961" cy="4321876"/>
            <a:chOff x="456740" y="1563311"/>
            <a:chExt cx="11079961" cy="4321876"/>
          </a:xfrm>
        </p:grpSpPr>
        <p:grpSp>
          <p:nvGrpSpPr>
            <p:cNvPr id="56" name="Group 55"/>
            <p:cNvGrpSpPr/>
            <p:nvPr/>
          </p:nvGrpSpPr>
          <p:grpSpPr>
            <a:xfrm>
              <a:off x="612772" y="1576344"/>
              <a:ext cx="4808447" cy="3846264"/>
              <a:chOff x="1196911" y="1091941"/>
              <a:chExt cx="3536445" cy="2758588"/>
            </a:xfrm>
            <a:solidFill>
              <a:schemeClr val="bg1"/>
            </a:solidFill>
          </p:grpSpPr>
          <p:sp>
            <p:nvSpPr>
              <p:cNvPr id="74" name="Cube 73"/>
              <p:cNvSpPr/>
              <p:nvPr/>
            </p:nvSpPr>
            <p:spPr>
              <a:xfrm>
                <a:off x="1898341" y="1091941"/>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sp>
            <p:nvSpPr>
              <p:cNvPr id="79" name="Cube 78"/>
              <p:cNvSpPr/>
              <p:nvPr/>
            </p:nvSpPr>
            <p:spPr>
              <a:xfrm>
                <a:off x="1717358" y="1285892"/>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sp>
            <p:nvSpPr>
              <p:cNvPr id="81" name="Cube 80"/>
              <p:cNvSpPr/>
              <p:nvPr/>
            </p:nvSpPr>
            <p:spPr>
              <a:xfrm>
                <a:off x="1540208" y="1479843"/>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sp>
            <p:nvSpPr>
              <p:cNvPr id="82" name="Cube 81"/>
              <p:cNvSpPr/>
              <p:nvPr/>
            </p:nvSpPr>
            <p:spPr>
              <a:xfrm>
                <a:off x="1373517" y="1664269"/>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sp>
            <p:nvSpPr>
              <p:cNvPr id="83" name="Cube 82"/>
              <p:cNvSpPr/>
              <p:nvPr/>
            </p:nvSpPr>
            <p:spPr>
              <a:xfrm>
                <a:off x="1196911" y="1867746"/>
                <a:ext cx="2835015" cy="1982783"/>
              </a:xfrm>
              <a:prstGeom prst="cube">
                <a:avLst>
                  <a:gd name="adj" fmla="val 4824"/>
                </a:avLst>
              </a:prstGeom>
              <a:grp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endParaRPr lang="en-US" sz="1903" b="1" dirty="0">
                  <a:solidFill>
                    <a:schemeClr val="lt1">
                      <a:alpha val="99000"/>
                    </a:schemeClr>
                  </a:solidFill>
                </a:endParaRPr>
              </a:p>
            </p:txBody>
          </p:sp>
        </p:grpSp>
        <p:sp>
          <p:nvSpPr>
            <p:cNvPr id="55" name="Rectangle 67"/>
            <p:cNvSpPr>
              <a:spLocks noChangeArrowheads="1"/>
            </p:cNvSpPr>
            <p:nvPr/>
          </p:nvSpPr>
          <p:spPr bwMode="auto">
            <a:xfrm>
              <a:off x="698453" y="3120391"/>
              <a:ext cx="3083556" cy="4026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124313" tIns="62157" rIns="124313" bIns="62157">
              <a:spAutoFit/>
            </a:bodyPr>
            <a:lstStyle/>
            <a:p>
              <a:pPr algn="ctr">
                <a:lnSpc>
                  <a:spcPct val="90000"/>
                </a:lnSpc>
                <a:spcBef>
                  <a:spcPts val="816"/>
                </a:spcBef>
                <a:spcAft>
                  <a:spcPts val="408"/>
                </a:spcAft>
                <a:buClr>
                  <a:srgbClr val="F15D22"/>
                </a:buClr>
              </a:pPr>
              <a:r>
                <a:rPr lang="en-US" sz="2001" dirty="0"/>
                <a:t>R Server portfolio</a:t>
              </a:r>
              <a:endParaRPr lang="en-US" sz="1400" dirty="0"/>
            </a:p>
          </p:txBody>
        </p:sp>
        <p:grpSp>
          <p:nvGrpSpPr>
            <p:cNvPr id="33" name="Group 32"/>
            <p:cNvGrpSpPr/>
            <p:nvPr/>
          </p:nvGrpSpPr>
          <p:grpSpPr>
            <a:xfrm>
              <a:off x="5260156" y="1563311"/>
              <a:ext cx="6276545" cy="797955"/>
              <a:chOff x="5460871" y="1596764"/>
              <a:chExt cx="6276545" cy="797955"/>
            </a:xfrm>
          </p:grpSpPr>
          <p:sp>
            <p:nvSpPr>
              <p:cNvPr id="59400" name="Rectangle 67"/>
              <p:cNvSpPr>
                <a:spLocks noChangeArrowheads="1"/>
              </p:cNvSpPr>
              <p:nvPr/>
            </p:nvSpPr>
            <p:spPr bwMode="auto">
              <a:xfrm>
                <a:off x="5969752" y="1775948"/>
                <a:ext cx="2408883" cy="4026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7" rIns="124313" bIns="62157">
                <a:spAutoFit/>
              </a:bodyPr>
              <a:lstStyle/>
              <a:p>
                <a:pPr>
                  <a:lnSpc>
                    <a:spcPct val="90000"/>
                  </a:lnSpc>
                  <a:spcBef>
                    <a:spcPts val="816"/>
                  </a:spcBef>
                  <a:spcAft>
                    <a:spcPts val="408"/>
                  </a:spcAft>
                  <a:buClr>
                    <a:srgbClr val="F15D22"/>
                  </a:buClr>
                </a:pPr>
                <a:r>
                  <a:rPr lang="en-US" sz="2001" dirty="0"/>
                  <a:t>Cloud</a:t>
                </a:r>
                <a:endParaRPr lang="en-US" sz="1400" dirty="0"/>
              </a:p>
            </p:txBody>
          </p:sp>
          <p:cxnSp>
            <p:nvCxnSpPr>
              <p:cNvPr id="160" name="Straight Connector 159"/>
              <p:cNvCxnSpPr/>
              <p:nvPr/>
            </p:nvCxnSpPr>
            <p:spPr>
              <a:xfrm>
                <a:off x="5460871" y="1979967"/>
                <a:ext cx="485138" cy="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3" name="Pentagon 2"/>
              <p:cNvSpPr/>
              <p:nvPr/>
            </p:nvSpPr>
            <p:spPr bwMode="auto">
              <a:xfrm flipH="1">
                <a:off x="9016733" y="1596764"/>
                <a:ext cx="2720683" cy="797955"/>
              </a:xfrm>
              <a:prstGeom prst="homePlate">
                <a:avLst>
                  <a:gd name="adj" fmla="val 14402"/>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Windows</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Linux</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HDInsight</a:t>
                </a:r>
              </a:p>
            </p:txBody>
          </p:sp>
          <p:cxnSp>
            <p:nvCxnSpPr>
              <p:cNvPr id="66" name="Straight Connector 65"/>
              <p:cNvCxnSpPr/>
              <p:nvPr/>
            </p:nvCxnSpPr>
            <p:spPr>
              <a:xfrm>
                <a:off x="6891454" y="1979967"/>
                <a:ext cx="2125279" cy="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34" name="Group 33"/>
            <p:cNvGrpSpPr/>
            <p:nvPr/>
          </p:nvGrpSpPr>
          <p:grpSpPr>
            <a:xfrm>
              <a:off x="4568044" y="4053219"/>
              <a:ext cx="6968654" cy="591039"/>
              <a:chOff x="4768759" y="4086665"/>
              <a:chExt cx="6968655" cy="591037"/>
            </a:xfrm>
          </p:grpSpPr>
          <p:sp>
            <p:nvSpPr>
              <p:cNvPr id="111" name="Pentagon 110"/>
              <p:cNvSpPr/>
              <p:nvPr/>
            </p:nvSpPr>
            <p:spPr bwMode="auto">
              <a:xfrm flipH="1">
                <a:off x="9016731" y="4086665"/>
                <a:ext cx="2720683" cy="591037"/>
              </a:xfrm>
              <a:prstGeom prst="homePlate">
                <a:avLst>
                  <a:gd name="adj" fmla="val 20266"/>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SQL Server 2016 EE</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SQL Server 2016 SE</a:t>
                </a:r>
              </a:p>
            </p:txBody>
          </p:sp>
          <p:cxnSp>
            <p:nvCxnSpPr>
              <p:cNvPr id="69" name="Straight Connector 68"/>
              <p:cNvCxnSpPr/>
              <p:nvPr/>
            </p:nvCxnSpPr>
            <p:spPr>
              <a:xfrm>
                <a:off x="4768759" y="4427115"/>
                <a:ext cx="1177250" cy="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52" name="Rectangle 67"/>
              <p:cNvSpPr>
                <a:spLocks noChangeArrowheads="1"/>
              </p:cNvSpPr>
              <p:nvPr/>
            </p:nvSpPr>
            <p:spPr bwMode="auto">
              <a:xfrm>
                <a:off x="5987179" y="4223096"/>
                <a:ext cx="1204442" cy="4026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124313" tIns="62157" rIns="124313" bIns="62157">
                <a:spAutoFit/>
              </a:bodyPr>
              <a:lstStyle/>
              <a:p>
                <a:pPr>
                  <a:lnSpc>
                    <a:spcPct val="90000"/>
                  </a:lnSpc>
                  <a:spcBef>
                    <a:spcPts val="816"/>
                  </a:spcBef>
                  <a:spcAft>
                    <a:spcPts val="408"/>
                  </a:spcAft>
                  <a:buClr>
                    <a:srgbClr val="F15D22"/>
                  </a:buClr>
                </a:pPr>
                <a:r>
                  <a:rPr lang="en-US" sz="2001" dirty="0"/>
                  <a:t>RDBMS</a:t>
                </a:r>
                <a:endParaRPr lang="en-US" sz="1400" dirty="0"/>
              </a:p>
            </p:txBody>
          </p:sp>
          <p:cxnSp>
            <p:nvCxnSpPr>
              <p:cNvPr id="84" name="Straight Connector 83"/>
              <p:cNvCxnSpPr>
                <a:endCxn id="111" idx="3"/>
              </p:cNvCxnSpPr>
              <p:nvPr/>
            </p:nvCxnSpPr>
            <p:spPr>
              <a:xfrm flipV="1">
                <a:off x="7081024" y="4382184"/>
                <a:ext cx="1935707" cy="6852"/>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31" name="Group 30"/>
            <p:cNvGrpSpPr/>
            <p:nvPr/>
          </p:nvGrpSpPr>
          <p:grpSpPr>
            <a:xfrm>
              <a:off x="4315557" y="4746511"/>
              <a:ext cx="7221139" cy="591037"/>
              <a:chOff x="4516275" y="4690753"/>
              <a:chExt cx="7221139" cy="591037"/>
            </a:xfrm>
          </p:grpSpPr>
          <p:sp>
            <p:nvSpPr>
              <p:cNvPr id="112" name="Pentagon 111"/>
              <p:cNvSpPr/>
              <p:nvPr/>
            </p:nvSpPr>
            <p:spPr bwMode="auto">
              <a:xfrm flipH="1">
                <a:off x="9016731" y="4690753"/>
                <a:ext cx="2720683" cy="591037"/>
              </a:xfrm>
              <a:prstGeom prst="homePlate">
                <a:avLst>
                  <a:gd name="adj" fmla="val 20266"/>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Windows</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Linux</a:t>
                </a:r>
              </a:p>
            </p:txBody>
          </p:sp>
          <p:sp>
            <p:nvSpPr>
              <p:cNvPr id="59405" name="Rectangle 125"/>
              <p:cNvSpPr>
                <a:spLocks noChangeArrowheads="1"/>
              </p:cNvSpPr>
              <p:nvPr/>
            </p:nvSpPr>
            <p:spPr bwMode="auto">
              <a:xfrm>
                <a:off x="5987178" y="4782252"/>
                <a:ext cx="3341355" cy="4026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7" rIns="124313" bIns="62157">
                <a:spAutoFit/>
              </a:bodyPr>
              <a:lstStyle/>
              <a:p>
                <a:pPr>
                  <a:lnSpc>
                    <a:spcPct val="90000"/>
                  </a:lnSpc>
                  <a:spcBef>
                    <a:spcPts val="816"/>
                  </a:spcBef>
                  <a:spcAft>
                    <a:spcPts val="408"/>
                  </a:spcAft>
                  <a:buClr>
                    <a:srgbClr val="F15D22"/>
                  </a:buClr>
                </a:pPr>
                <a:r>
                  <a:rPr lang="en-US" sz="2001" dirty="0"/>
                  <a:t>Desktops &amp;</a:t>
                </a:r>
                <a:r>
                  <a:rPr lang="en-US" sz="1400" dirty="0"/>
                  <a:t> </a:t>
                </a:r>
                <a:r>
                  <a:rPr lang="en-US" sz="2001" dirty="0"/>
                  <a:t>Servers</a:t>
                </a:r>
              </a:p>
            </p:txBody>
          </p:sp>
          <p:cxnSp>
            <p:nvCxnSpPr>
              <p:cNvPr id="53" name="Straight Connector 52"/>
              <p:cNvCxnSpPr/>
              <p:nvPr/>
            </p:nvCxnSpPr>
            <p:spPr>
              <a:xfrm flipV="1">
                <a:off x="4516275" y="4981105"/>
                <a:ext cx="1470903" cy="10332"/>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V="1">
                <a:off x="8396062" y="4985641"/>
                <a:ext cx="620669" cy="126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32" name="Group 31"/>
            <p:cNvGrpSpPr/>
            <p:nvPr/>
          </p:nvGrpSpPr>
          <p:grpSpPr>
            <a:xfrm>
              <a:off x="5029448" y="2448838"/>
              <a:ext cx="6507250" cy="806589"/>
              <a:chOff x="5230166" y="2482291"/>
              <a:chExt cx="6507250" cy="806589"/>
            </a:xfrm>
          </p:grpSpPr>
          <p:cxnSp>
            <p:nvCxnSpPr>
              <p:cNvPr id="155" name="Straight Connector 154"/>
              <p:cNvCxnSpPr/>
              <p:nvPr/>
            </p:nvCxnSpPr>
            <p:spPr>
              <a:xfrm>
                <a:off x="5230166" y="2896429"/>
                <a:ext cx="715842" cy="0"/>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59420" name="Rectangle 158"/>
              <p:cNvSpPr>
                <a:spLocks noChangeArrowheads="1"/>
              </p:cNvSpPr>
              <p:nvPr/>
            </p:nvSpPr>
            <p:spPr bwMode="auto">
              <a:xfrm>
                <a:off x="5987178" y="2692409"/>
                <a:ext cx="2408884" cy="4026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7" rIns="124313" bIns="62157">
                <a:spAutoFit/>
              </a:bodyPr>
              <a:lstStyle/>
              <a:p>
                <a:pPr>
                  <a:lnSpc>
                    <a:spcPct val="90000"/>
                  </a:lnSpc>
                  <a:spcBef>
                    <a:spcPts val="816"/>
                  </a:spcBef>
                  <a:spcAft>
                    <a:spcPts val="408"/>
                  </a:spcAft>
                  <a:buClr>
                    <a:srgbClr val="F15D22"/>
                  </a:buClr>
                </a:pPr>
                <a:r>
                  <a:rPr lang="en-US" sz="2001" dirty="0"/>
                  <a:t>Hadoop &amp; Spark </a:t>
                </a:r>
              </a:p>
            </p:txBody>
          </p:sp>
          <p:sp>
            <p:nvSpPr>
              <p:cNvPr id="105" name="Pentagon 104"/>
              <p:cNvSpPr/>
              <p:nvPr/>
            </p:nvSpPr>
            <p:spPr bwMode="auto">
              <a:xfrm flipH="1">
                <a:off x="9016733" y="2482291"/>
                <a:ext cx="2720683" cy="806589"/>
              </a:xfrm>
              <a:prstGeom prst="homePlate">
                <a:avLst>
                  <a:gd name="adj" fmla="val 14402"/>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Hortonworks</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Cloudera</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MapR</a:t>
                </a:r>
              </a:p>
            </p:txBody>
          </p:sp>
          <p:cxnSp>
            <p:nvCxnSpPr>
              <p:cNvPr id="106" name="Straight Connector 105"/>
              <p:cNvCxnSpPr>
                <a:endCxn id="105" idx="3"/>
              </p:cNvCxnSpPr>
              <p:nvPr/>
            </p:nvCxnSpPr>
            <p:spPr>
              <a:xfrm flipV="1">
                <a:off x="8073483" y="2885586"/>
                <a:ext cx="943250" cy="10843"/>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28" name="Group 27"/>
            <p:cNvGrpSpPr/>
            <p:nvPr/>
          </p:nvGrpSpPr>
          <p:grpSpPr>
            <a:xfrm>
              <a:off x="4774132" y="3357060"/>
              <a:ext cx="6762566" cy="591037"/>
              <a:chOff x="4974849" y="3334755"/>
              <a:chExt cx="6762566" cy="591037"/>
            </a:xfrm>
          </p:grpSpPr>
          <p:cxnSp>
            <p:nvCxnSpPr>
              <p:cNvPr id="127" name="Straight Connector 126"/>
              <p:cNvCxnSpPr/>
              <p:nvPr/>
            </p:nvCxnSpPr>
            <p:spPr>
              <a:xfrm>
                <a:off x="4974849" y="3625943"/>
                <a:ext cx="994903" cy="8661"/>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59415" name="Rectangle 153"/>
              <p:cNvSpPr>
                <a:spLocks noChangeArrowheads="1"/>
              </p:cNvSpPr>
              <p:nvPr/>
            </p:nvSpPr>
            <p:spPr bwMode="auto">
              <a:xfrm>
                <a:off x="5987179" y="3426254"/>
                <a:ext cx="2408884" cy="4026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24313" tIns="62157" rIns="124313" bIns="62157">
                <a:spAutoFit/>
              </a:bodyPr>
              <a:lstStyle/>
              <a:p>
                <a:pPr>
                  <a:lnSpc>
                    <a:spcPct val="90000"/>
                  </a:lnSpc>
                  <a:spcBef>
                    <a:spcPts val="816"/>
                  </a:spcBef>
                  <a:spcAft>
                    <a:spcPts val="408"/>
                  </a:spcAft>
                  <a:buClr>
                    <a:srgbClr val="F15D22"/>
                  </a:buClr>
                </a:pPr>
                <a:r>
                  <a:rPr lang="en-US" sz="2001" dirty="0"/>
                  <a:t>EDW</a:t>
                </a:r>
              </a:p>
            </p:txBody>
          </p:sp>
          <p:sp>
            <p:nvSpPr>
              <p:cNvPr id="108" name="Pentagon 107"/>
              <p:cNvSpPr/>
              <p:nvPr/>
            </p:nvSpPr>
            <p:spPr bwMode="auto">
              <a:xfrm flipH="1">
                <a:off x="9016732" y="3334755"/>
                <a:ext cx="2720683" cy="591037"/>
              </a:xfrm>
              <a:prstGeom prst="homePlate">
                <a:avLst>
                  <a:gd name="adj" fmla="val 19814"/>
                </a:avLst>
              </a:prstGeom>
              <a:solidFill>
                <a:schemeClr val="accent2"/>
              </a:solidFill>
              <a:ln w="381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0" rIns="0" bIns="0" numCol="1" spcCol="0" rtlCol="0" fromWordArt="0" anchor="ctr" anchorCtr="0" forceAA="0" compatLnSpc="1">
                <a:prstTxWarp prst="textNoShape">
                  <a:avLst/>
                </a:prstTxWarp>
                <a:noAutofit/>
              </a:bodyPr>
              <a:lstStyle/>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SQL Server 2016</a:t>
                </a:r>
              </a:p>
              <a:p>
                <a:pPr marL="285796" indent="-285796" defTabSz="932625" fontAlgn="base">
                  <a:lnSpc>
                    <a:spcPct val="90000"/>
                  </a:lnSpc>
                  <a:spcBef>
                    <a:spcPct val="0"/>
                  </a:spcBef>
                  <a:spcAft>
                    <a:spcPct val="0"/>
                  </a:spcAft>
                  <a:buFont typeface="Arial" panose="020B0604020202020204" pitchFamily="34" charset="0"/>
                  <a:buChar char="•"/>
                </a:pPr>
                <a:r>
                  <a:rPr lang="en-US" sz="1599" dirty="0">
                    <a:gradFill>
                      <a:gsLst>
                        <a:gs pos="0">
                          <a:srgbClr val="FFFFFF"/>
                        </a:gs>
                        <a:gs pos="100000">
                          <a:srgbClr val="FFFFFF"/>
                        </a:gs>
                      </a:gsLst>
                      <a:lin ang="5400000" scaled="0"/>
                    </a:gradFill>
                    <a:ea typeface="Segoe UI" pitchFamily="34" charset="0"/>
                    <a:cs typeface="Segoe UI" pitchFamily="34" charset="0"/>
                  </a:rPr>
                  <a:t>Teradata Database</a:t>
                </a:r>
              </a:p>
            </p:txBody>
          </p:sp>
          <p:cxnSp>
            <p:nvCxnSpPr>
              <p:cNvPr id="110" name="Straight Connector 109"/>
              <p:cNvCxnSpPr/>
              <p:nvPr/>
            </p:nvCxnSpPr>
            <p:spPr>
              <a:xfrm flipV="1">
                <a:off x="6822265" y="3624853"/>
                <a:ext cx="2194468" cy="25225"/>
              </a:xfrm>
              <a:prstGeom prst="line">
                <a:avLst/>
              </a:prstGeom>
              <a:ln w="57150">
                <a:solidFill>
                  <a:schemeClr val="tx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45" name="Group 84"/>
            <p:cNvGrpSpPr>
              <a:grpSpLocks/>
            </p:cNvGrpSpPr>
            <p:nvPr/>
          </p:nvGrpSpPr>
          <p:grpSpPr bwMode="auto">
            <a:xfrm>
              <a:off x="456740" y="3079126"/>
              <a:ext cx="3833492" cy="2806061"/>
              <a:chOff x="3015597" y="1913085"/>
              <a:chExt cx="2818850" cy="2064266"/>
            </a:xfrm>
          </p:grpSpPr>
          <p:sp>
            <p:nvSpPr>
              <p:cNvPr id="46" name="Cube 45"/>
              <p:cNvSpPr/>
              <p:nvPr/>
            </p:nvSpPr>
            <p:spPr>
              <a:xfrm>
                <a:off x="3015597" y="2300996"/>
                <a:ext cx="457200" cy="1663642"/>
              </a:xfrm>
              <a:prstGeom prst="cub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r>
                  <a:rPr lang="en-US" sz="1903" dirty="0">
                    <a:solidFill>
                      <a:schemeClr val="bg1">
                        <a:lumMod val="75000"/>
                        <a:alpha val="99000"/>
                      </a:schemeClr>
                    </a:solidFill>
                  </a:rPr>
                  <a:t>CRAN</a:t>
                </a:r>
              </a:p>
            </p:txBody>
          </p:sp>
          <p:sp>
            <p:nvSpPr>
              <p:cNvPr id="47" name="Cube 46"/>
              <p:cNvSpPr/>
              <p:nvPr/>
            </p:nvSpPr>
            <p:spPr>
              <a:xfrm>
                <a:off x="3415655" y="2300996"/>
                <a:ext cx="457200" cy="1663642"/>
              </a:xfrm>
              <a:prstGeom prst="cub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anchor="ctr"/>
              <a:lstStyle/>
              <a:p>
                <a:pPr algn="ctr">
                  <a:defRPr/>
                </a:pPr>
                <a:r>
                  <a:rPr lang="en-US" sz="1903" dirty="0">
                    <a:solidFill>
                      <a:schemeClr val="lt1">
                        <a:alpha val="99000"/>
                      </a:schemeClr>
                    </a:solidFill>
                  </a:rPr>
                  <a:t>Microsoft R Open</a:t>
                </a:r>
              </a:p>
            </p:txBody>
          </p:sp>
          <p:sp>
            <p:nvSpPr>
              <p:cNvPr id="48" name="Cube 47"/>
              <p:cNvSpPr/>
              <p:nvPr/>
            </p:nvSpPr>
            <p:spPr>
              <a:xfrm>
                <a:off x="3829825" y="3497799"/>
                <a:ext cx="2004622" cy="479552"/>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HDInsight/SQL R </a:t>
                </a:r>
                <a:r>
                  <a:rPr lang="en-US" sz="1903" dirty="0" smtClean="0">
                    <a:solidFill>
                      <a:schemeClr val="lt1">
                        <a:alpha val="99000"/>
                      </a:schemeClr>
                    </a:solidFill>
                  </a:rPr>
                  <a:t>Integration</a:t>
                </a:r>
                <a:endParaRPr lang="en-US" sz="1903" dirty="0">
                  <a:solidFill>
                    <a:schemeClr val="lt1">
                      <a:alpha val="99000"/>
                    </a:schemeClr>
                  </a:solidFill>
                </a:endParaRPr>
              </a:p>
            </p:txBody>
          </p:sp>
          <p:sp>
            <p:nvSpPr>
              <p:cNvPr id="49" name="Cube 48"/>
              <p:cNvSpPr/>
              <p:nvPr/>
            </p:nvSpPr>
            <p:spPr>
              <a:xfrm>
                <a:off x="3825064" y="3118651"/>
                <a:ext cx="2004621" cy="457312"/>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PEMA / </a:t>
                </a:r>
                <a:r>
                  <a:rPr lang="en-US" sz="1903" dirty="0" err="1">
                    <a:solidFill>
                      <a:schemeClr val="lt1">
                        <a:alpha val="99000"/>
                      </a:schemeClr>
                    </a:solidFill>
                  </a:rPr>
                  <a:t>ScaleR</a:t>
                </a:r>
                <a:endParaRPr lang="en-US" sz="1903" dirty="0">
                  <a:solidFill>
                    <a:schemeClr val="lt1">
                      <a:alpha val="99000"/>
                    </a:schemeClr>
                  </a:solidFill>
                </a:endParaRPr>
              </a:p>
            </p:txBody>
          </p:sp>
          <p:sp>
            <p:nvSpPr>
              <p:cNvPr id="50" name="Cube 49"/>
              <p:cNvSpPr/>
              <p:nvPr/>
            </p:nvSpPr>
            <p:spPr>
              <a:xfrm>
                <a:off x="3818536" y="2739864"/>
                <a:ext cx="2004621" cy="457312"/>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Machine Learning</a:t>
                </a:r>
              </a:p>
            </p:txBody>
          </p:sp>
          <p:sp>
            <p:nvSpPr>
              <p:cNvPr id="58" name="Cube 57"/>
              <p:cNvSpPr/>
              <p:nvPr/>
            </p:nvSpPr>
            <p:spPr>
              <a:xfrm>
                <a:off x="3015597" y="1913085"/>
                <a:ext cx="2814088" cy="457312"/>
              </a:xfrm>
              <a:prstGeom prst="cube">
                <a:avLst/>
              </a:prstGeom>
              <a:solidFill>
                <a:schemeClr val="bg1">
                  <a:lumMod val="85000"/>
                </a:schemeClr>
              </a:solidFill>
              <a:ln w="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r>
                  <a:rPr lang="en-US" sz="1483" dirty="0">
                    <a:solidFill>
                      <a:schemeClr val="tx1"/>
                    </a:solidFill>
                  </a:rPr>
                  <a:t>R Server Technology</a:t>
                </a:r>
              </a:p>
            </p:txBody>
          </p:sp>
        </p:grpSp>
        <p:sp>
          <p:nvSpPr>
            <p:cNvPr id="59" name="Cube 58"/>
            <p:cNvSpPr/>
            <p:nvPr/>
          </p:nvSpPr>
          <p:spPr bwMode="auto">
            <a:xfrm>
              <a:off x="1523394" y="3662944"/>
              <a:ext cx="2726182" cy="621647"/>
            </a:xfrm>
            <a:prstGeom prst="cub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anchor="ctr"/>
            <a:lstStyle/>
            <a:p>
              <a:pPr algn="ctr">
                <a:defRPr/>
              </a:pPr>
              <a:r>
                <a:rPr lang="en-US" sz="1903" dirty="0">
                  <a:solidFill>
                    <a:schemeClr val="lt1">
                      <a:alpha val="99000"/>
                    </a:schemeClr>
                  </a:solidFill>
                </a:rPr>
                <a:t>Remote Execution</a:t>
              </a:r>
            </a:p>
          </p:txBody>
        </p:sp>
      </p:grpSp>
    </p:spTree>
    <p:extLst>
      <p:ext uri="{BB962C8B-B14F-4D97-AF65-F5344CB8AC3E}">
        <p14:creationId xmlns:p14="http://schemas.microsoft.com/office/powerpoint/2010/main" val="3764875991"/>
      </p:ext>
    </p:extLst>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43971" y="2702984"/>
            <a:ext cx="11025539" cy="3731021"/>
          </a:xfrm>
        </p:spPr>
        <p:txBody>
          <a:bodyPr/>
          <a:lstStyle/>
          <a:p>
            <a:r>
              <a:rPr lang="en-US" dirty="0" smtClean="0"/>
              <a:t>On </a:t>
            </a:r>
            <a:r>
              <a:rPr lang="en-US" dirty="0"/>
              <a:t>a workstation, that means:</a:t>
            </a:r>
          </a:p>
          <a:p>
            <a:pPr lvl="1"/>
            <a:r>
              <a:rPr lang="en-US" dirty="0"/>
              <a:t>All available cores will be used for math operations and parallel processes</a:t>
            </a:r>
          </a:p>
          <a:p>
            <a:pPr lvl="1"/>
            <a:r>
              <a:rPr lang="en-US" dirty="0"/>
              <a:t>Hard drive capacity sets limit for data size, not RAM</a:t>
            </a:r>
          </a:p>
          <a:p>
            <a:pPr lvl="1"/>
            <a:endParaRPr lang="en-US" dirty="0"/>
          </a:p>
          <a:p>
            <a:pPr marL="342955" lvl="1" indent="0">
              <a:buNone/>
            </a:pPr>
            <a:endParaRPr lang="en-US" dirty="0"/>
          </a:p>
          <a:p>
            <a:r>
              <a:rPr lang="en-US" dirty="0"/>
              <a:t>On a cluster:</a:t>
            </a:r>
          </a:p>
          <a:p>
            <a:pPr lvl="1"/>
            <a:r>
              <a:rPr lang="en-US" dirty="0"/>
              <a:t>Parallel utilization of all available nodes</a:t>
            </a:r>
          </a:p>
          <a:p>
            <a:pPr lvl="1"/>
            <a:r>
              <a:rPr lang="en-US" dirty="0"/>
              <a:t>Distributed file systems like HDFS greatly expand possible data sizes</a:t>
            </a:r>
          </a:p>
        </p:txBody>
      </p:sp>
      <p:sp>
        <p:nvSpPr>
          <p:cNvPr id="2" name="Title 1"/>
          <p:cNvSpPr>
            <a:spLocks noGrp="1"/>
          </p:cNvSpPr>
          <p:nvPr>
            <p:ph type="title"/>
          </p:nvPr>
        </p:nvSpPr>
        <p:spPr>
          <a:xfrm>
            <a:off x="127884" y="915077"/>
            <a:ext cx="11889564" cy="917575"/>
          </a:xfrm>
        </p:spPr>
        <p:txBody>
          <a:bodyPr/>
          <a:lstStyle/>
          <a:p>
            <a:r>
              <a:rPr lang="en-US" dirty="0"/>
              <a:t>MRS in Different Contexts</a:t>
            </a:r>
          </a:p>
        </p:txBody>
      </p:sp>
      <p:pic>
        <p:nvPicPr>
          <p:cNvPr id="4" name="Picture 3"/>
          <p:cNvPicPr>
            <a:picLocks noChangeAspect="1"/>
          </p:cNvPicPr>
          <p:nvPr/>
        </p:nvPicPr>
        <p:blipFill>
          <a:blip r:embed="rId3"/>
          <a:stretch>
            <a:fillRect/>
          </a:stretch>
        </p:blipFill>
        <p:spPr>
          <a:xfrm>
            <a:off x="6993163" y="157669"/>
            <a:ext cx="5177126" cy="2110149"/>
          </a:xfrm>
          <a:prstGeom prst="rect">
            <a:avLst/>
          </a:prstGeom>
        </p:spPr>
      </p:pic>
    </p:spTree>
    <p:extLst>
      <p:ext uri="{BB962C8B-B14F-4D97-AF65-F5344CB8AC3E}">
        <p14:creationId xmlns:p14="http://schemas.microsoft.com/office/powerpoint/2010/main" val="17154066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5810822"/>
          </a:xfrm>
        </p:spPr>
        <p:txBody>
          <a:bodyPr/>
          <a:lstStyle/>
          <a:p>
            <a:r>
              <a:rPr lang="en-US" dirty="0"/>
              <a:t>Linear regression (</a:t>
            </a:r>
            <a:r>
              <a:rPr lang="en-US" dirty="0" err="1"/>
              <a:t>rxLinMod</a:t>
            </a:r>
            <a:r>
              <a:rPr lang="en-US" dirty="0"/>
              <a:t>)</a:t>
            </a:r>
          </a:p>
          <a:p>
            <a:r>
              <a:rPr lang="en-US" dirty="0"/>
              <a:t>Generalized linear models (</a:t>
            </a:r>
            <a:r>
              <a:rPr lang="en-US" dirty="0" err="1"/>
              <a:t>rxLogit</a:t>
            </a:r>
            <a:r>
              <a:rPr lang="en-US" dirty="0"/>
              <a:t>, </a:t>
            </a:r>
            <a:r>
              <a:rPr lang="en-US" dirty="0" err="1"/>
              <a:t>rxGLM</a:t>
            </a:r>
            <a:r>
              <a:rPr lang="en-US" dirty="0"/>
              <a:t>)</a:t>
            </a:r>
          </a:p>
          <a:p>
            <a:r>
              <a:rPr lang="en-US" dirty="0"/>
              <a:t>Decision trees (</a:t>
            </a:r>
            <a:r>
              <a:rPr lang="en-US" dirty="0" err="1"/>
              <a:t>rxDTree</a:t>
            </a:r>
            <a:r>
              <a:rPr lang="en-US" dirty="0"/>
              <a:t>)</a:t>
            </a:r>
          </a:p>
          <a:p>
            <a:r>
              <a:rPr lang="en-US" dirty="0"/>
              <a:t>Gradient boosted decision trees (</a:t>
            </a:r>
            <a:r>
              <a:rPr lang="en-US" dirty="0" err="1"/>
              <a:t>rxBTree</a:t>
            </a:r>
            <a:r>
              <a:rPr lang="en-US" dirty="0"/>
              <a:t>)</a:t>
            </a:r>
          </a:p>
          <a:p>
            <a:r>
              <a:rPr lang="en-US" dirty="0"/>
              <a:t>Decision forests (</a:t>
            </a:r>
            <a:r>
              <a:rPr lang="en-US" dirty="0" err="1"/>
              <a:t>rxDForest</a:t>
            </a:r>
            <a:r>
              <a:rPr lang="en-US" dirty="0"/>
              <a:t>)</a:t>
            </a:r>
          </a:p>
          <a:p>
            <a:r>
              <a:rPr lang="en-US" dirty="0"/>
              <a:t>K-means (</a:t>
            </a:r>
            <a:r>
              <a:rPr lang="en-US" dirty="0" err="1"/>
              <a:t>rxKmeans</a:t>
            </a:r>
            <a:r>
              <a:rPr lang="en-US" dirty="0"/>
              <a:t>)</a:t>
            </a:r>
          </a:p>
          <a:p>
            <a:r>
              <a:rPr lang="en-US" dirty="0"/>
              <a:t>Naïve Bayes (</a:t>
            </a:r>
            <a:r>
              <a:rPr lang="en-US" dirty="0" err="1"/>
              <a:t>rxNaiveBayes</a:t>
            </a:r>
            <a:r>
              <a:rPr lang="en-US" dirty="0"/>
              <a:t>)</a:t>
            </a:r>
          </a:p>
          <a:p>
            <a:endParaRPr lang="en-US" dirty="0"/>
          </a:p>
          <a:p>
            <a:pPr marL="0" indent="0">
              <a:buNone/>
            </a:pPr>
            <a:r>
              <a:rPr lang="en-US" sz="2800" dirty="0"/>
              <a:t>Note: models available in open-source R packages won’t be made parallel automatically</a:t>
            </a:r>
          </a:p>
        </p:txBody>
      </p:sp>
      <p:sp>
        <p:nvSpPr>
          <p:cNvPr id="3" name="Title 2"/>
          <p:cNvSpPr>
            <a:spLocks noGrp="1"/>
          </p:cNvSpPr>
          <p:nvPr>
            <p:ph type="title"/>
          </p:nvPr>
        </p:nvSpPr>
        <p:spPr/>
        <p:txBody>
          <a:bodyPr/>
          <a:lstStyle/>
          <a:p>
            <a:r>
              <a:rPr lang="en-US" dirty="0"/>
              <a:t>Available Algorithms</a:t>
            </a:r>
          </a:p>
        </p:txBody>
      </p:sp>
    </p:spTree>
    <p:extLst>
      <p:ext uri="{BB962C8B-B14F-4D97-AF65-F5344CB8AC3E}">
        <p14:creationId xmlns:p14="http://schemas.microsoft.com/office/powerpoint/2010/main" val="192512556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 name="Table 40"/>
          <p:cNvGraphicFramePr>
            <a:graphicFrameLocks noGrp="1"/>
          </p:cNvGraphicFramePr>
          <p:nvPr>
            <p:extLst>
              <p:ext uri="{D42A27DB-BD31-4B8C-83A1-F6EECF244321}">
                <p14:modId xmlns:p14="http://schemas.microsoft.com/office/powerpoint/2010/main" val="3316104206"/>
              </p:ext>
            </p:extLst>
          </p:nvPr>
        </p:nvGraphicFramePr>
        <p:xfrm>
          <a:off x="8960308" y="1154974"/>
          <a:ext cx="3248273" cy="648828"/>
        </p:xfrm>
        <a:graphic>
          <a:graphicData uri="http://schemas.openxmlformats.org/drawingml/2006/table">
            <a:tbl>
              <a:tblPr firstRow="1">
                <a:tableStyleId>{5C22544A-7EE6-4342-B048-85BDC9FD1C3A}</a:tableStyleId>
              </a:tblPr>
              <a:tblGrid>
                <a:gridCol w="3248273">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Variable Selection</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Stepwise Regression</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bl>
          </a:graphicData>
        </a:graphic>
      </p:graphicFrame>
      <p:graphicFrame>
        <p:nvGraphicFramePr>
          <p:cNvPr id="44" name="Table 43"/>
          <p:cNvGraphicFramePr>
            <a:graphicFrameLocks noGrp="1"/>
          </p:cNvGraphicFramePr>
          <p:nvPr>
            <p:extLst>
              <p:ext uri="{D42A27DB-BD31-4B8C-83A1-F6EECF244321}">
                <p14:modId xmlns:p14="http://schemas.microsoft.com/office/powerpoint/2010/main" val="2449147888"/>
              </p:ext>
            </p:extLst>
          </p:nvPr>
        </p:nvGraphicFramePr>
        <p:xfrm>
          <a:off x="8960308" y="2011334"/>
          <a:ext cx="3248273" cy="926815"/>
        </p:xfrm>
        <a:graphic>
          <a:graphicData uri="http://schemas.openxmlformats.org/drawingml/2006/table">
            <a:tbl>
              <a:tblPr firstRow="1">
                <a:tableStyleId>{5C22544A-7EE6-4342-B048-85BDC9FD1C3A}</a:tableStyleId>
              </a:tblPr>
              <a:tblGrid>
                <a:gridCol w="3248273">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Simulation</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indent="0">
                        <a:buFont typeface="Wingdings" charset="2"/>
                        <a:buNone/>
                      </a:pPr>
                      <a:r>
                        <a:rPr lang="en-US" sz="1200" dirty="0">
                          <a:solidFill>
                            <a:schemeClr val="tx2">
                              <a:lumMod val="10000"/>
                            </a:schemeClr>
                          </a:solidFill>
                        </a:rPr>
                        <a:t>Simulation (e.g. Monte Carlo)</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Parallel Random Number Generation </a:t>
                      </a:r>
                    </a:p>
                  </a:txBody>
                  <a:tcPr anchor="ctr"/>
                </a:tc>
                <a:extLst>
                  <a:ext uri="{0D108BD9-81ED-4DB2-BD59-A6C34878D82A}">
                    <a16:rowId xmlns:a16="http://schemas.microsoft.com/office/drawing/2014/main" val="831366528"/>
                  </a:ext>
                </a:extLst>
              </a:tr>
            </a:tbl>
          </a:graphicData>
        </a:graphic>
      </p:graphicFrame>
      <p:graphicFrame>
        <p:nvGraphicFramePr>
          <p:cNvPr id="54" name="Table 53"/>
          <p:cNvGraphicFramePr>
            <a:graphicFrameLocks noGrp="1"/>
          </p:cNvGraphicFramePr>
          <p:nvPr>
            <p:extLst>
              <p:ext uri="{D42A27DB-BD31-4B8C-83A1-F6EECF244321}">
                <p14:modId xmlns:p14="http://schemas.microsoft.com/office/powerpoint/2010/main" val="3638235749"/>
              </p:ext>
            </p:extLst>
          </p:nvPr>
        </p:nvGraphicFramePr>
        <p:xfrm>
          <a:off x="8960308" y="3142011"/>
          <a:ext cx="3248273" cy="648828"/>
        </p:xfrm>
        <a:graphic>
          <a:graphicData uri="http://schemas.openxmlformats.org/drawingml/2006/table">
            <a:tbl>
              <a:tblPr firstRow="1">
                <a:tableStyleId>{5C22544A-7EE6-4342-B048-85BDC9FD1C3A}</a:tableStyleId>
              </a:tblPr>
              <a:tblGrid>
                <a:gridCol w="3248273">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Cluster Analysis</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K-Means</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bl>
          </a:graphicData>
        </a:graphic>
      </p:graphicFrame>
      <p:graphicFrame>
        <p:nvGraphicFramePr>
          <p:cNvPr id="56" name="Table 55"/>
          <p:cNvGraphicFramePr>
            <a:graphicFrameLocks noGrp="1"/>
          </p:cNvGraphicFramePr>
          <p:nvPr>
            <p:extLst>
              <p:ext uri="{D42A27DB-BD31-4B8C-83A1-F6EECF244321}">
                <p14:modId xmlns:p14="http://schemas.microsoft.com/office/powerpoint/2010/main" val="3842648970"/>
              </p:ext>
            </p:extLst>
          </p:nvPr>
        </p:nvGraphicFramePr>
        <p:xfrm>
          <a:off x="8960308" y="3998369"/>
          <a:ext cx="3248273" cy="1482789"/>
        </p:xfrm>
        <a:graphic>
          <a:graphicData uri="http://schemas.openxmlformats.org/drawingml/2006/table">
            <a:tbl>
              <a:tblPr firstRow="1">
                <a:tableStyleId>{5C22544A-7EE6-4342-B048-85BDC9FD1C3A}</a:tableStyleId>
              </a:tblPr>
              <a:tblGrid>
                <a:gridCol w="3248273">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Classification</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Decision Trees</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Decision Forests</a:t>
                      </a:r>
                    </a:p>
                  </a:txBody>
                  <a:tcPr anchor="ctr"/>
                </a:tc>
                <a:extLst>
                  <a:ext uri="{0D108BD9-81ED-4DB2-BD59-A6C34878D82A}">
                    <a16:rowId xmlns:a16="http://schemas.microsoft.com/office/drawing/2014/main" val="831366528"/>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Gradient Boosted Decision Trees</a:t>
                      </a:r>
                    </a:p>
                  </a:txBody>
                  <a:tcPr anchor="ctr">
                    <a:solidFill>
                      <a:schemeClr val="accent2"/>
                    </a:solidFill>
                  </a:tcPr>
                </a:tc>
                <a:extLst>
                  <a:ext uri="{0D108BD9-81ED-4DB2-BD59-A6C34878D82A}">
                    <a16:rowId xmlns:a16="http://schemas.microsoft.com/office/drawing/2014/main" val="2711677655"/>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Naïve Bayes</a:t>
                      </a:r>
                    </a:p>
                  </a:txBody>
                  <a:tcPr anchor="ctr">
                    <a:solidFill>
                      <a:schemeClr val="accent2"/>
                    </a:solidFill>
                  </a:tcPr>
                </a:tc>
                <a:extLst>
                  <a:ext uri="{0D108BD9-81ED-4DB2-BD59-A6C34878D82A}">
                    <a16:rowId xmlns:a16="http://schemas.microsoft.com/office/drawing/2014/main" val="1919214337"/>
                  </a:ext>
                </a:extLst>
              </a:tr>
            </a:tbl>
          </a:graphicData>
        </a:graphic>
      </p:graphicFrame>
      <p:graphicFrame>
        <p:nvGraphicFramePr>
          <p:cNvPr id="58" name="Table 57"/>
          <p:cNvGraphicFramePr>
            <a:graphicFrameLocks noGrp="1"/>
          </p:cNvGraphicFramePr>
          <p:nvPr>
            <p:extLst>
              <p:ext uri="{D42A27DB-BD31-4B8C-83A1-F6EECF244321}">
                <p14:modId xmlns:p14="http://schemas.microsoft.com/office/powerpoint/2010/main" val="2760696718"/>
              </p:ext>
            </p:extLst>
          </p:nvPr>
        </p:nvGraphicFramePr>
        <p:xfrm>
          <a:off x="8960308" y="5677686"/>
          <a:ext cx="3248273" cy="1204802"/>
        </p:xfrm>
        <a:graphic>
          <a:graphicData uri="http://schemas.openxmlformats.org/drawingml/2006/table">
            <a:tbl>
              <a:tblPr firstRow="1">
                <a:tableStyleId>{5C22544A-7EE6-4342-B048-85BDC9FD1C3A}</a:tableStyleId>
              </a:tblPr>
              <a:tblGrid>
                <a:gridCol w="3248273">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Combination</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err="1">
                          <a:solidFill>
                            <a:schemeClr val="tx2">
                              <a:lumMod val="10000"/>
                            </a:schemeClr>
                          </a:solidFill>
                        </a:rPr>
                        <a:t>rxDataStep</a:t>
                      </a:r>
                      <a:endParaRPr lang="en-US" sz="1200" dirty="0">
                        <a:solidFill>
                          <a:schemeClr val="tx2">
                            <a:lumMod val="10000"/>
                          </a:schemeClr>
                        </a:solidFill>
                      </a:endParaRP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err="1">
                          <a:solidFill>
                            <a:schemeClr val="tx2">
                              <a:lumMod val="10000"/>
                            </a:schemeClr>
                          </a:solidFill>
                        </a:rPr>
                        <a:t>rxExec</a:t>
                      </a:r>
                      <a:endParaRPr lang="en-US" sz="1200" dirty="0">
                        <a:solidFill>
                          <a:schemeClr val="tx2">
                            <a:lumMod val="10000"/>
                          </a:schemeClr>
                        </a:solidFill>
                      </a:endParaRPr>
                    </a:p>
                  </a:txBody>
                  <a:tcPr anchor="ctr"/>
                </a:tc>
                <a:extLst>
                  <a:ext uri="{0D108BD9-81ED-4DB2-BD59-A6C34878D82A}">
                    <a16:rowId xmlns:a16="http://schemas.microsoft.com/office/drawing/2014/main" val="831366528"/>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PEMA-R API Custom Algorithms</a:t>
                      </a:r>
                    </a:p>
                  </a:txBody>
                  <a:tcPr anchor="ctr">
                    <a:solidFill>
                      <a:schemeClr val="accent2"/>
                    </a:solidFill>
                  </a:tcPr>
                </a:tc>
                <a:extLst>
                  <a:ext uri="{0D108BD9-81ED-4DB2-BD59-A6C34878D82A}">
                    <a16:rowId xmlns:a16="http://schemas.microsoft.com/office/drawing/2014/main" val="2711677655"/>
                  </a:ext>
                </a:extLst>
              </a:tr>
            </a:tbl>
          </a:graphicData>
        </a:graphic>
      </p:graphicFrame>
      <p:sp>
        <p:nvSpPr>
          <p:cNvPr id="2" name="Title 1"/>
          <p:cNvSpPr>
            <a:spLocks noGrp="1"/>
          </p:cNvSpPr>
          <p:nvPr>
            <p:ph type="title"/>
          </p:nvPr>
        </p:nvSpPr>
        <p:spPr/>
        <p:txBody>
          <a:bodyPr/>
          <a:lstStyle/>
          <a:p>
            <a:r>
              <a:rPr lang="en-US" dirty="0">
                <a:hlinkClick r:id="rId9"/>
              </a:rPr>
              <a:t>Parallelized, Remote Execution Algorithms</a:t>
            </a:r>
            <a:endParaRPr lang="en-US" dirty="0"/>
          </a:p>
        </p:txBody>
      </p:sp>
      <p:sp>
        <p:nvSpPr>
          <p:cNvPr id="9" name="Rectangle 8"/>
          <p:cNvSpPr/>
          <p:nvPr/>
        </p:nvSpPr>
        <p:spPr>
          <a:xfrm>
            <a:off x="208128" y="1731866"/>
            <a:ext cx="3937659" cy="1573818"/>
          </a:xfrm>
          <a:prstGeom prst="rect">
            <a:avLst/>
          </a:prstGeom>
          <a:noFill/>
          <a:ln>
            <a:noFill/>
          </a:ln>
        </p:spPr>
        <p:style>
          <a:lnRef idx="2">
            <a:schemeClr val="dk1"/>
          </a:lnRef>
          <a:fillRef idx="1">
            <a:schemeClr val="lt1"/>
          </a:fillRef>
          <a:effectRef idx="0">
            <a:schemeClr val="dk1"/>
          </a:effectRef>
          <a:fontRef idx="minor">
            <a:schemeClr val="dk1"/>
          </a:fontRef>
        </p:style>
        <p:txBody>
          <a:bodyPr lIns="124331" tIns="62165" rIns="124331" bIns="62165" rtlCol="0" anchor="t"/>
          <a:lstStyle/>
          <a:p>
            <a:pPr marL="388604" indent="-388604">
              <a:buFont typeface="Wingdings" charset="2"/>
              <a:buChar char="§"/>
            </a:pPr>
            <a:endParaRPr lang="en-US" sz="1224" dirty="0">
              <a:solidFill>
                <a:schemeClr val="tx1"/>
              </a:solidFill>
            </a:endParaRPr>
          </a:p>
        </p:txBody>
      </p:sp>
      <p:sp>
        <p:nvSpPr>
          <p:cNvPr id="13" name="Rectangle 12"/>
          <p:cNvSpPr/>
          <p:nvPr/>
        </p:nvSpPr>
        <p:spPr>
          <a:xfrm>
            <a:off x="4517517" y="1731866"/>
            <a:ext cx="3649818" cy="1113946"/>
          </a:xfrm>
          <a:prstGeom prst="rect">
            <a:avLst/>
          </a:prstGeom>
          <a:noFill/>
          <a:ln>
            <a:noFill/>
          </a:ln>
        </p:spPr>
        <p:style>
          <a:lnRef idx="2">
            <a:schemeClr val="dk1"/>
          </a:lnRef>
          <a:fillRef idx="1">
            <a:schemeClr val="lt1"/>
          </a:fillRef>
          <a:effectRef idx="0">
            <a:schemeClr val="dk1"/>
          </a:effectRef>
          <a:fontRef idx="minor">
            <a:schemeClr val="dk1"/>
          </a:fontRef>
        </p:style>
        <p:txBody>
          <a:bodyPr lIns="124331" tIns="62165" rIns="124331" bIns="62165" rtlCol="0" anchor="t"/>
          <a:lstStyle/>
          <a:p>
            <a:pPr marL="388604" indent="-388604">
              <a:buFont typeface="Wingdings" charset="2"/>
              <a:buChar char="§"/>
            </a:pPr>
            <a:endParaRPr lang="en-US" sz="1224" dirty="0">
              <a:solidFill>
                <a:schemeClr val="tx1"/>
              </a:solidFill>
            </a:endParaRPr>
          </a:p>
        </p:txBody>
      </p:sp>
      <p:sp>
        <p:nvSpPr>
          <p:cNvPr id="18" name="Rectangle 17"/>
          <p:cNvSpPr/>
          <p:nvPr/>
        </p:nvSpPr>
        <p:spPr>
          <a:xfrm>
            <a:off x="4517511" y="2991611"/>
            <a:ext cx="3834036" cy="708430"/>
          </a:xfrm>
          <a:prstGeom prst="rect">
            <a:avLst/>
          </a:prstGeom>
          <a:noFill/>
          <a:ln>
            <a:noFill/>
          </a:ln>
        </p:spPr>
        <p:style>
          <a:lnRef idx="2">
            <a:schemeClr val="dk1"/>
          </a:lnRef>
          <a:fillRef idx="1">
            <a:schemeClr val="lt1"/>
          </a:fillRef>
          <a:effectRef idx="0">
            <a:schemeClr val="dk1"/>
          </a:effectRef>
          <a:fontRef idx="minor">
            <a:schemeClr val="dk1"/>
          </a:fontRef>
        </p:style>
        <p:txBody>
          <a:bodyPr lIns="124331" tIns="62165" rIns="124331" bIns="62165" rtlCol="0" anchor="t"/>
          <a:lstStyle/>
          <a:p>
            <a:pPr marL="388604" indent="-388604">
              <a:buFont typeface="Wingdings" charset="2"/>
              <a:buChar char="§"/>
            </a:pPr>
            <a:endParaRPr lang="en-US" sz="1224" dirty="0">
              <a:solidFill>
                <a:schemeClr val="tx1"/>
              </a:solidFill>
            </a:endParaRPr>
          </a:p>
        </p:txBody>
      </p:sp>
      <p:sp>
        <p:nvSpPr>
          <p:cNvPr id="43" name="Rectangle 42"/>
          <p:cNvSpPr/>
          <p:nvPr/>
        </p:nvSpPr>
        <p:spPr>
          <a:xfrm>
            <a:off x="8676717" y="2040038"/>
            <a:ext cx="4248526" cy="44040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124331" tIns="62165" rIns="124331" bIns="62165" rtlCol="0" anchor="t"/>
          <a:lstStyle/>
          <a:p>
            <a:pPr marL="388604" indent="-388604">
              <a:buFont typeface="Wingdings" charset="2"/>
              <a:buChar char="§"/>
            </a:pPr>
            <a:endParaRPr lang="en-US" sz="1224" dirty="0">
              <a:solidFill>
                <a:schemeClr val="tx1"/>
              </a:solidFill>
            </a:endParaRPr>
          </a:p>
        </p:txBody>
      </p:sp>
      <p:pic>
        <p:nvPicPr>
          <p:cNvPr id="3" name="tmp12D4">
            <a:hlinkClick r:id="" action="ppaction://media"/>
          </p:cNvPr>
          <p:cNvPicPr>
            <a:picLocks noChangeAspect="1"/>
          </p:cNvPicPr>
          <p:nvPr>
            <a:videoFile r:link="rId3"/>
            <p:custDataLst>
              <p:custData r:id="rId4"/>
              <p:tags r:id="rId5"/>
            </p:custDataLst>
            <p:extLst>
              <p:ext uri="{DAA4B4D4-6D71-4841-9C94-3DE7FCFB9230}">
                <p14:media xmlns:p14="http://schemas.microsoft.com/office/powerpoint/2010/main" r:embed="rId6">
                  <p14:trim st="135869" end="325143.8"/>
                </p14:media>
              </p:ext>
            </p:extLst>
          </p:nvPr>
        </p:nvPicPr>
        <p:blipFill>
          <a:blip r:embed="rId10"/>
          <a:stretch>
            <a:fillRect/>
          </a:stretch>
        </p:blipFill>
        <p:spPr>
          <a:xfrm>
            <a:off x="12106274" y="101600"/>
            <a:ext cx="228600" cy="228600"/>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3230676862"/>
              </p:ext>
            </p:extLst>
          </p:nvPr>
        </p:nvGraphicFramePr>
        <p:xfrm>
          <a:off x="357435" y="1154974"/>
          <a:ext cx="3803903" cy="2316750"/>
        </p:xfrm>
        <a:graphic>
          <a:graphicData uri="http://schemas.openxmlformats.org/drawingml/2006/table">
            <a:tbl>
              <a:tblPr firstRow="1">
                <a:tableStyleId>{5C22544A-7EE6-4342-B048-85BDC9FD1C3A}</a:tableStyleId>
              </a:tblPr>
              <a:tblGrid>
                <a:gridCol w="3803903">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accent1">
                              <a:lumMod val="50000"/>
                            </a:schemeClr>
                          </a:solidFill>
                        </a:rPr>
                        <a:t>Data Step</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Data import – Delimited, Fixed, SAS, SPSS, </a:t>
                      </a:r>
                      <a:r>
                        <a:rPr lang="en-US" sz="1200" dirty="0" err="1">
                          <a:solidFill>
                            <a:schemeClr val="accent1">
                              <a:lumMod val="50000"/>
                            </a:schemeClr>
                          </a:solidFill>
                        </a:rPr>
                        <a:t>OBDC</a:t>
                      </a:r>
                      <a:endParaRPr lang="en-US" sz="1200" dirty="0">
                        <a:solidFill>
                          <a:schemeClr val="accent1">
                            <a:lumMod val="50000"/>
                          </a:schemeClr>
                        </a:solidFill>
                      </a:endParaRP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Variable creation &amp; transformation</a:t>
                      </a:r>
                    </a:p>
                  </a:txBody>
                  <a:tcPr anchor="ctr"/>
                </a:tc>
                <a:extLst>
                  <a:ext uri="{0D108BD9-81ED-4DB2-BD59-A6C34878D82A}">
                    <a16:rowId xmlns:a16="http://schemas.microsoft.com/office/drawing/2014/main" val="831366528"/>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Recode variables</a:t>
                      </a:r>
                    </a:p>
                  </a:txBody>
                  <a:tcPr anchor="ctr"/>
                </a:tc>
                <a:extLst>
                  <a:ext uri="{0D108BD9-81ED-4DB2-BD59-A6C34878D82A}">
                    <a16:rowId xmlns:a16="http://schemas.microsoft.com/office/drawing/2014/main" val="1185359496"/>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Factor variables</a:t>
                      </a:r>
                    </a:p>
                  </a:txBody>
                  <a:tcPr anchor="ctr"/>
                </a:tc>
                <a:extLst>
                  <a:ext uri="{0D108BD9-81ED-4DB2-BD59-A6C34878D82A}">
                    <a16:rowId xmlns:a16="http://schemas.microsoft.com/office/drawing/2014/main" val="4277179453"/>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Missing value handling</a:t>
                      </a:r>
                    </a:p>
                  </a:txBody>
                  <a:tcPr anchor="ctr"/>
                </a:tc>
                <a:extLst>
                  <a:ext uri="{0D108BD9-81ED-4DB2-BD59-A6C34878D82A}">
                    <a16:rowId xmlns:a16="http://schemas.microsoft.com/office/drawing/2014/main" val="2424494607"/>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Sort, Merge, Split</a:t>
                      </a:r>
                    </a:p>
                  </a:txBody>
                  <a:tcPr anchor="ctr"/>
                </a:tc>
                <a:extLst>
                  <a:ext uri="{0D108BD9-81ED-4DB2-BD59-A6C34878D82A}">
                    <a16:rowId xmlns:a16="http://schemas.microsoft.com/office/drawing/2014/main" val="1429639858"/>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accent1">
                              <a:lumMod val="50000"/>
                            </a:schemeClr>
                          </a:solidFill>
                        </a:rPr>
                        <a:t>Aggregate by category (means, sums)</a:t>
                      </a:r>
                    </a:p>
                  </a:txBody>
                  <a:tcPr anchor="ctr"/>
                </a:tc>
                <a:extLst>
                  <a:ext uri="{0D108BD9-81ED-4DB2-BD59-A6C34878D82A}">
                    <a16:rowId xmlns:a16="http://schemas.microsoft.com/office/drawing/2014/main" val="799190524"/>
                  </a:ext>
                </a:extLst>
              </a:tr>
            </a:tbl>
          </a:graphicData>
        </a:graphic>
      </p:graphicFrame>
      <p:graphicFrame>
        <p:nvGraphicFramePr>
          <p:cNvPr id="36" name="Table 35"/>
          <p:cNvGraphicFramePr>
            <a:graphicFrameLocks noGrp="1"/>
          </p:cNvGraphicFramePr>
          <p:nvPr>
            <p:extLst>
              <p:ext uri="{D42A27DB-BD31-4B8C-83A1-F6EECF244321}">
                <p14:modId xmlns:p14="http://schemas.microsoft.com/office/powerpoint/2010/main" val="3576803267"/>
              </p:ext>
            </p:extLst>
          </p:nvPr>
        </p:nvGraphicFramePr>
        <p:xfrm>
          <a:off x="357434" y="3483128"/>
          <a:ext cx="3800393" cy="3428698"/>
        </p:xfrm>
        <a:graphic>
          <a:graphicData uri="http://schemas.openxmlformats.org/drawingml/2006/table">
            <a:tbl>
              <a:tblPr firstRow="1">
                <a:tableStyleId>{5C22544A-7EE6-4342-B048-85BDC9FD1C3A}</a:tableStyleId>
              </a:tblPr>
              <a:tblGrid>
                <a:gridCol w="3800393">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bg2">
                              <a:lumMod val="90000"/>
                              <a:lumOff val="10000"/>
                            </a:schemeClr>
                          </a:solidFill>
                        </a:rPr>
                        <a:t>Descriptive Statistics</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Min / Max, Mean, Median (approx.)</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Quantiles (approx.)</a:t>
                      </a:r>
                    </a:p>
                  </a:txBody>
                  <a:tcPr anchor="ctr"/>
                </a:tc>
                <a:extLst>
                  <a:ext uri="{0D108BD9-81ED-4DB2-BD59-A6C34878D82A}">
                    <a16:rowId xmlns:a16="http://schemas.microsoft.com/office/drawing/2014/main" val="831366528"/>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Standard Deviation</a:t>
                      </a:r>
                    </a:p>
                  </a:txBody>
                  <a:tcPr anchor="ctr"/>
                </a:tc>
                <a:extLst>
                  <a:ext uri="{0D108BD9-81ED-4DB2-BD59-A6C34878D82A}">
                    <a16:rowId xmlns:a16="http://schemas.microsoft.com/office/drawing/2014/main" val="1185359496"/>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Variance</a:t>
                      </a:r>
                    </a:p>
                  </a:txBody>
                  <a:tcPr anchor="ctr"/>
                </a:tc>
                <a:extLst>
                  <a:ext uri="{0D108BD9-81ED-4DB2-BD59-A6C34878D82A}">
                    <a16:rowId xmlns:a16="http://schemas.microsoft.com/office/drawing/2014/main" val="4277179453"/>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Correlation</a:t>
                      </a:r>
                    </a:p>
                  </a:txBody>
                  <a:tcPr anchor="ctr"/>
                </a:tc>
                <a:extLst>
                  <a:ext uri="{0D108BD9-81ED-4DB2-BD59-A6C34878D82A}">
                    <a16:rowId xmlns:a16="http://schemas.microsoft.com/office/drawing/2014/main" val="2424494607"/>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Covariance</a:t>
                      </a:r>
                    </a:p>
                  </a:txBody>
                  <a:tcPr anchor="ctr"/>
                </a:tc>
                <a:extLst>
                  <a:ext uri="{0D108BD9-81ED-4DB2-BD59-A6C34878D82A}">
                    <a16:rowId xmlns:a16="http://schemas.microsoft.com/office/drawing/2014/main" val="1429639858"/>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Sum of Squares </a:t>
                      </a:r>
                      <a:r>
                        <a:rPr lang="en-US" sz="1100" dirty="0">
                          <a:solidFill>
                            <a:schemeClr val="bg2">
                              <a:lumMod val="90000"/>
                              <a:lumOff val="10000"/>
                            </a:schemeClr>
                          </a:solidFill>
                        </a:rPr>
                        <a:t>(cross product matrix for set variables)</a:t>
                      </a:r>
                      <a:endParaRPr lang="en-US" sz="1200" dirty="0">
                        <a:solidFill>
                          <a:schemeClr val="bg2">
                            <a:lumMod val="90000"/>
                            <a:lumOff val="10000"/>
                          </a:schemeClr>
                        </a:solidFill>
                      </a:endParaRPr>
                    </a:p>
                  </a:txBody>
                  <a:tcPr anchor="ctr"/>
                </a:tc>
                <a:extLst>
                  <a:ext uri="{0D108BD9-81ED-4DB2-BD59-A6C34878D82A}">
                    <a16:rowId xmlns:a16="http://schemas.microsoft.com/office/drawing/2014/main" val="79919052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Pairwise Cross tabs</a:t>
                      </a:r>
                    </a:p>
                  </a:txBody>
                  <a:tcPr anchor="ctr"/>
                </a:tc>
                <a:extLst>
                  <a:ext uri="{0D108BD9-81ED-4DB2-BD59-A6C34878D82A}">
                    <a16:rowId xmlns:a16="http://schemas.microsoft.com/office/drawing/2014/main" val="1118046795"/>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Risk Ratio &amp; Odds Ratio</a:t>
                      </a:r>
                    </a:p>
                  </a:txBody>
                  <a:tcPr anchor="ctr"/>
                </a:tc>
                <a:extLst>
                  <a:ext uri="{0D108BD9-81ED-4DB2-BD59-A6C34878D82A}">
                    <a16:rowId xmlns:a16="http://schemas.microsoft.com/office/drawing/2014/main" val="2081019293"/>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Cross-Tabulation of Data </a:t>
                      </a:r>
                      <a:r>
                        <a:rPr lang="en-US" sz="1100" dirty="0">
                          <a:solidFill>
                            <a:schemeClr val="bg2">
                              <a:lumMod val="90000"/>
                              <a:lumOff val="10000"/>
                            </a:schemeClr>
                          </a:solidFill>
                        </a:rPr>
                        <a:t>(standard tables &amp; long form)</a:t>
                      </a:r>
                      <a:endParaRPr lang="en-US" sz="1200" dirty="0">
                        <a:solidFill>
                          <a:schemeClr val="bg2">
                            <a:lumMod val="90000"/>
                            <a:lumOff val="10000"/>
                          </a:schemeClr>
                        </a:solidFill>
                      </a:endParaRPr>
                    </a:p>
                  </a:txBody>
                  <a:tcPr anchor="ctr"/>
                </a:tc>
                <a:extLst>
                  <a:ext uri="{0D108BD9-81ED-4DB2-BD59-A6C34878D82A}">
                    <a16:rowId xmlns:a16="http://schemas.microsoft.com/office/drawing/2014/main" val="1695478309"/>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bg2">
                              <a:lumMod val="90000"/>
                              <a:lumOff val="10000"/>
                            </a:schemeClr>
                          </a:solidFill>
                        </a:rPr>
                        <a:t>Marginal Summaries of Cross Tabulations</a:t>
                      </a:r>
                    </a:p>
                  </a:txBody>
                  <a:tcPr anchor="ctr"/>
                </a:tc>
                <a:extLst>
                  <a:ext uri="{0D108BD9-81ED-4DB2-BD59-A6C34878D82A}">
                    <a16:rowId xmlns:a16="http://schemas.microsoft.com/office/drawing/2014/main" val="4226341164"/>
                  </a:ext>
                </a:extLst>
              </a:tr>
            </a:tbl>
          </a:graphicData>
        </a:graphic>
      </p:graphicFrame>
      <p:graphicFrame>
        <p:nvGraphicFramePr>
          <p:cNvPr id="37" name="Table 36"/>
          <p:cNvGraphicFramePr>
            <a:graphicFrameLocks noGrp="1"/>
          </p:cNvGraphicFramePr>
          <p:nvPr>
            <p:extLst>
              <p:ext uri="{D42A27DB-BD31-4B8C-83A1-F6EECF244321}">
                <p14:modId xmlns:p14="http://schemas.microsoft.com/office/powerpoint/2010/main" val="658285280"/>
              </p:ext>
            </p:extLst>
          </p:nvPr>
        </p:nvGraphicFramePr>
        <p:xfrm>
          <a:off x="4236582" y="1154974"/>
          <a:ext cx="4681728" cy="1482789"/>
        </p:xfrm>
        <a:graphic>
          <a:graphicData uri="http://schemas.openxmlformats.org/drawingml/2006/table">
            <a:tbl>
              <a:tblPr firstRow="1">
                <a:tableStyleId>{5C22544A-7EE6-4342-B048-85BDC9FD1C3A}</a:tableStyleId>
              </a:tblPr>
              <a:tblGrid>
                <a:gridCol w="4681728">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Statistical Tests</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Chi Square Test</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Kendall Rank Correlation</a:t>
                      </a:r>
                    </a:p>
                  </a:txBody>
                  <a:tcPr anchor="ctr"/>
                </a:tc>
                <a:extLst>
                  <a:ext uri="{0D108BD9-81ED-4DB2-BD59-A6C34878D82A}">
                    <a16:rowId xmlns:a16="http://schemas.microsoft.com/office/drawing/2014/main" val="831366528"/>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Fisher’s Exact Test</a:t>
                      </a:r>
                    </a:p>
                  </a:txBody>
                  <a:tcPr anchor="ctr"/>
                </a:tc>
                <a:extLst>
                  <a:ext uri="{0D108BD9-81ED-4DB2-BD59-A6C34878D82A}">
                    <a16:rowId xmlns:a16="http://schemas.microsoft.com/office/drawing/2014/main" val="1185359496"/>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Student’s t-Test</a:t>
                      </a:r>
                    </a:p>
                  </a:txBody>
                  <a:tcPr anchor="ctr"/>
                </a:tc>
                <a:extLst>
                  <a:ext uri="{0D108BD9-81ED-4DB2-BD59-A6C34878D82A}">
                    <a16:rowId xmlns:a16="http://schemas.microsoft.com/office/drawing/2014/main" val="4277179453"/>
                  </a:ext>
                </a:extLst>
              </a:tr>
            </a:tbl>
          </a:graphicData>
        </a:graphic>
      </p:graphicFrame>
      <p:graphicFrame>
        <p:nvGraphicFramePr>
          <p:cNvPr id="39" name="Table 38"/>
          <p:cNvGraphicFramePr>
            <a:graphicFrameLocks noGrp="1"/>
          </p:cNvGraphicFramePr>
          <p:nvPr>
            <p:extLst>
              <p:ext uri="{D42A27DB-BD31-4B8C-83A1-F6EECF244321}">
                <p14:modId xmlns:p14="http://schemas.microsoft.com/office/powerpoint/2010/main" val="2612419749"/>
              </p:ext>
            </p:extLst>
          </p:nvPr>
        </p:nvGraphicFramePr>
        <p:xfrm>
          <a:off x="4236582" y="2711997"/>
          <a:ext cx="4681728" cy="1760776"/>
        </p:xfrm>
        <a:graphic>
          <a:graphicData uri="http://schemas.openxmlformats.org/drawingml/2006/table">
            <a:tbl>
              <a:tblPr firstRow="1">
                <a:tableStyleId>{5C22544A-7EE6-4342-B048-85BDC9FD1C3A}</a:tableStyleId>
              </a:tblPr>
              <a:tblGrid>
                <a:gridCol w="4681728">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chemeClr val="tx2">
                              <a:lumMod val="10000"/>
                            </a:schemeClr>
                          </a:solidFill>
                        </a:rPr>
                        <a:t>Sampling</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Subsample (observations &amp; variables)</a:t>
                      </a: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chemeClr val="tx2">
                              <a:lumMod val="10000"/>
                            </a:schemeClr>
                          </a:solidFill>
                        </a:rPr>
                        <a:t>Random Sampling</a:t>
                      </a:r>
                    </a:p>
                  </a:txBody>
                  <a:tcPr anchor="ctr"/>
                </a:tc>
                <a:extLst>
                  <a:ext uri="{0D108BD9-81ED-4DB2-BD59-A6C34878D82A}">
                    <a16:rowId xmlns:a16="http://schemas.microsoft.com/office/drawing/2014/main" val="831366528"/>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200" dirty="0">
                        <a:solidFill>
                          <a:schemeClr val="tx2">
                            <a:lumMod val="10000"/>
                          </a:schemeClr>
                        </a:solidFill>
                      </a:endParaRPr>
                    </a:p>
                  </a:txBody>
                  <a:tcPr anchor="ctr"/>
                </a:tc>
                <a:extLst>
                  <a:ext uri="{0D108BD9-81ED-4DB2-BD59-A6C34878D82A}">
                    <a16:rowId xmlns:a16="http://schemas.microsoft.com/office/drawing/2014/main" val="3647675062"/>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200" dirty="0">
                        <a:solidFill>
                          <a:schemeClr val="tx2">
                            <a:lumMod val="10000"/>
                          </a:schemeClr>
                        </a:solidFill>
                      </a:endParaRPr>
                    </a:p>
                  </a:txBody>
                  <a:tcPr anchor="ctr"/>
                </a:tc>
                <a:extLst>
                  <a:ext uri="{0D108BD9-81ED-4DB2-BD59-A6C34878D82A}">
                    <a16:rowId xmlns:a16="http://schemas.microsoft.com/office/drawing/2014/main" val="2716519248"/>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200" dirty="0">
                        <a:solidFill>
                          <a:schemeClr val="tx2">
                            <a:lumMod val="10000"/>
                          </a:schemeClr>
                        </a:solidFill>
                      </a:endParaRPr>
                    </a:p>
                  </a:txBody>
                  <a:tcPr anchor="ctr"/>
                </a:tc>
                <a:extLst>
                  <a:ext uri="{0D108BD9-81ED-4DB2-BD59-A6C34878D82A}">
                    <a16:rowId xmlns:a16="http://schemas.microsoft.com/office/drawing/2014/main" val="609515180"/>
                  </a:ext>
                </a:extLst>
              </a:tr>
            </a:tbl>
          </a:graphicData>
        </a:graphic>
      </p:graphicFrame>
      <p:graphicFrame>
        <p:nvGraphicFramePr>
          <p:cNvPr id="40" name="Table 39"/>
          <p:cNvGraphicFramePr>
            <a:graphicFrameLocks noGrp="1"/>
          </p:cNvGraphicFramePr>
          <p:nvPr>
            <p:extLst>
              <p:ext uri="{D42A27DB-BD31-4B8C-83A1-F6EECF244321}">
                <p14:modId xmlns:p14="http://schemas.microsoft.com/office/powerpoint/2010/main" val="1535444846"/>
              </p:ext>
            </p:extLst>
          </p:nvPr>
        </p:nvGraphicFramePr>
        <p:xfrm>
          <a:off x="4235443" y="3757446"/>
          <a:ext cx="4679994" cy="3154379"/>
        </p:xfrm>
        <a:graphic>
          <a:graphicData uri="http://schemas.openxmlformats.org/drawingml/2006/table">
            <a:tbl>
              <a:tblPr firstRow="1">
                <a:tableStyleId>{5C22544A-7EE6-4342-B048-85BDC9FD1C3A}</a:tableStyleId>
              </a:tblPr>
              <a:tblGrid>
                <a:gridCol w="4679994">
                  <a:extLst>
                    <a:ext uri="{9D8B030D-6E8A-4147-A177-3AD203B41FA5}">
                      <a16:colId xmlns:a16="http://schemas.microsoft.com/office/drawing/2014/main" val="1509356709"/>
                    </a:ext>
                  </a:extLst>
                </a:gridCol>
              </a:tblGrid>
              <a:tr h="370841">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800" b="0" dirty="0">
                          <a:solidFill>
                            <a:srgbClr val="002864"/>
                          </a:solidFill>
                        </a:rPr>
                        <a:t>Predictive Models</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6646584"/>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Sum of Squares </a:t>
                      </a:r>
                      <a:r>
                        <a:rPr lang="en-US" sz="1100" dirty="0">
                          <a:solidFill>
                            <a:srgbClr val="002864"/>
                          </a:solidFill>
                        </a:rPr>
                        <a:t>(cross product matrix for set variables)</a:t>
                      </a:r>
                      <a:endParaRPr lang="en-US" sz="1200" dirty="0">
                        <a:solidFill>
                          <a:srgbClr val="002864"/>
                        </a:solidFill>
                      </a:endParaRPr>
                    </a:p>
                  </a:txBody>
                  <a:tcPr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58530010"/>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Quantiles (approx.)</a:t>
                      </a:r>
                    </a:p>
                  </a:txBody>
                  <a:tcPr anchor="ctr"/>
                </a:tc>
                <a:extLst>
                  <a:ext uri="{0D108BD9-81ED-4DB2-BD59-A6C34878D82A}">
                    <a16:rowId xmlns:a16="http://schemas.microsoft.com/office/drawing/2014/main" val="831366528"/>
                  </a:ext>
                </a:extLst>
              </a:tr>
              <a:tr h="837629">
                <a:tc>
                  <a:txBody>
                    <a:bodyPr/>
                    <a:lstStyle/>
                    <a:p>
                      <a:pPr>
                        <a:spcAft>
                          <a:spcPts val="1200"/>
                        </a:spcAft>
                      </a:pPr>
                      <a:r>
                        <a:rPr lang="en-US" sz="1200" dirty="0">
                          <a:solidFill>
                            <a:srgbClr val="002864"/>
                          </a:solidFill>
                        </a:rPr>
                        <a:t>Generalized Linear Models (</a:t>
                      </a:r>
                      <a:r>
                        <a:rPr lang="en-US" sz="1200" dirty="0" err="1">
                          <a:solidFill>
                            <a:srgbClr val="002864"/>
                          </a:solidFill>
                        </a:rPr>
                        <a:t>GLM</a:t>
                      </a:r>
                      <a:r>
                        <a:rPr lang="en-US" sz="1200" dirty="0">
                          <a:solidFill>
                            <a:srgbClr val="002864"/>
                          </a:solidFill>
                        </a:rPr>
                        <a:t>)  exponential family distributions: binomial, Gaussian, inverse Gaussian, Poisson, Tweedie. Standard link functions: </a:t>
                      </a:r>
                      <a:r>
                        <a:rPr lang="en-US" sz="1200" dirty="0" err="1">
                          <a:solidFill>
                            <a:srgbClr val="002864"/>
                          </a:solidFill>
                        </a:rPr>
                        <a:t>cauchit</a:t>
                      </a:r>
                      <a:r>
                        <a:rPr lang="en-US" sz="1200" dirty="0">
                          <a:solidFill>
                            <a:srgbClr val="002864"/>
                          </a:solidFill>
                        </a:rPr>
                        <a:t>, identity, log, logit, </a:t>
                      </a:r>
                      <a:r>
                        <a:rPr lang="en-US" sz="1200" dirty="0" err="1">
                          <a:solidFill>
                            <a:srgbClr val="002864"/>
                          </a:solidFill>
                        </a:rPr>
                        <a:t>probit</a:t>
                      </a:r>
                      <a:r>
                        <a:rPr lang="en-US" sz="1200" dirty="0">
                          <a:solidFill>
                            <a:srgbClr val="002864"/>
                          </a:solidFill>
                        </a:rPr>
                        <a:t>. User defined distributions &amp; link functions.</a:t>
                      </a:r>
                    </a:p>
                  </a:txBody>
                  <a:tcPr anchor="ctr"/>
                </a:tc>
                <a:extLst>
                  <a:ext uri="{0D108BD9-81ED-4DB2-BD59-A6C34878D82A}">
                    <a16:rowId xmlns:a16="http://schemas.microsoft.com/office/drawing/2014/main" val="1185359496"/>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Covariance &amp; Correlation Matrices</a:t>
                      </a:r>
                    </a:p>
                  </a:txBody>
                  <a:tcPr anchor="ctr"/>
                </a:tc>
                <a:extLst>
                  <a:ext uri="{0D108BD9-81ED-4DB2-BD59-A6C34878D82A}">
                    <a16:rowId xmlns:a16="http://schemas.microsoft.com/office/drawing/2014/main" val="4277179453"/>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Logistic Regression</a:t>
                      </a:r>
                    </a:p>
                  </a:txBody>
                  <a:tcPr anchor="ctr"/>
                </a:tc>
                <a:extLst>
                  <a:ext uri="{0D108BD9-81ED-4DB2-BD59-A6C34878D82A}">
                    <a16:rowId xmlns:a16="http://schemas.microsoft.com/office/drawing/2014/main" val="2424494607"/>
                  </a:ext>
                </a:extLst>
              </a:tr>
              <a:tr h="277987">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200" dirty="0">
                          <a:solidFill>
                            <a:srgbClr val="002864"/>
                          </a:solidFill>
                        </a:rPr>
                        <a:t>Classification &amp; Regression Trees</a:t>
                      </a:r>
                    </a:p>
                  </a:txBody>
                  <a:tcPr anchor="ctr"/>
                </a:tc>
                <a:extLst>
                  <a:ext uri="{0D108BD9-81ED-4DB2-BD59-A6C34878D82A}">
                    <a16:rowId xmlns:a16="http://schemas.microsoft.com/office/drawing/2014/main" val="1429639858"/>
                  </a:ext>
                </a:extLst>
              </a:tr>
              <a:tr h="277987">
                <a:tc>
                  <a:txBody>
                    <a:bodyPr/>
                    <a:lstStyle/>
                    <a:p>
                      <a:pPr>
                        <a:spcAft>
                          <a:spcPts val="1200"/>
                        </a:spcAft>
                      </a:pPr>
                      <a:r>
                        <a:rPr lang="en-US" sz="1200" dirty="0">
                          <a:solidFill>
                            <a:srgbClr val="002864"/>
                          </a:solidFill>
                        </a:rPr>
                        <a:t>Predictions/scoring for models</a:t>
                      </a:r>
                    </a:p>
                  </a:txBody>
                  <a:tcPr anchor="ctr"/>
                </a:tc>
                <a:extLst>
                  <a:ext uri="{0D108BD9-81ED-4DB2-BD59-A6C34878D82A}">
                    <a16:rowId xmlns:a16="http://schemas.microsoft.com/office/drawing/2014/main" val="799190524"/>
                  </a:ext>
                </a:extLst>
              </a:tr>
              <a:tr h="277987">
                <a:tc>
                  <a:txBody>
                    <a:bodyPr/>
                    <a:lstStyle/>
                    <a:p>
                      <a:pPr>
                        <a:spcAft>
                          <a:spcPts val="1200"/>
                        </a:spcAft>
                      </a:pPr>
                      <a:r>
                        <a:rPr lang="en-US" sz="1200" dirty="0">
                          <a:solidFill>
                            <a:srgbClr val="002864"/>
                          </a:solidFill>
                        </a:rPr>
                        <a:t>Residuals for all models</a:t>
                      </a:r>
                    </a:p>
                  </a:txBody>
                  <a:tcPr anchor="ctr"/>
                </a:tc>
                <a:extLst>
                  <a:ext uri="{0D108BD9-81ED-4DB2-BD59-A6C34878D82A}">
                    <a16:rowId xmlns:a16="http://schemas.microsoft.com/office/drawing/2014/main" val="1118046795"/>
                  </a:ext>
                </a:extLst>
              </a:tr>
            </a:tbl>
          </a:graphicData>
        </a:graphic>
      </p:graphicFrame>
      <p:grpSp>
        <p:nvGrpSpPr>
          <p:cNvPr id="12" name="Group 11"/>
          <p:cNvGrpSpPr/>
          <p:nvPr/>
        </p:nvGrpSpPr>
        <p:grpSpPr>
          <a:xfrm>
            <a:off x="10496436" y="5390530"/>
            <a:ext cx="726259" cy="726259"/>
            <a:chOff x="5761038" y="-1257601"/>
            <a:chExt cx="726259" cy="726259"/>
          </a:xfrm>
        </p:grpSpPr>
        <p:sp>
          <p:nvSpPr>
            <p:cNvPr id="8" name="Oval 7"/>
            <p:cNvSpPr/>
            <p:nvPr/>
          </p:nvSpPr>
          <p:spPr bwMode="auto">
            <a:xfrm>
              <a:off x="5761038" y="-1257601"/>
              <a:ext cx="726259" cy="726259"/>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pic>
          <p:nvPicPr>
            <p:cNvPr id="48" name="Picture 5"/>
            <p:cNvPicPr>
              <a:picLocks noChangeAspect="1"/>
            </p:cNvPicPr>
            <p:nvPr/>
          </p:nvPicPr>
          <p:blipFill>
            <a:blip r:embed="rId11" cstate="print"/>
            <a:srcRect/>
            <a:stretch>
              <a:fillRect/>
            </a:stretch>
          </p:blipFill>
          <p:spPr bwMode="auto">
            <a:xfrm>
              <a:off x="5894038" y="-1065287"/>
              <a:ext cx="460259" cy="341631"/>
            </a:xfrm>
            <a:prstGeom prst="rect">
              <a:avLst/>
            </a:prstGeom>
            <a:noFill/>
            <a:ln w="9525">
              <a:noFill/>
              <a:miter lim="800000"/>
              <a:headEnd/>
              <a:tailEnd/>
            </a:ln>
          </p:spPr>
        </p:pic>
      </p:grpSp>
    </p:spTree>
    <p:custDataLst>
      <p:custData r:id="rId1"/>
      <p:tags r:id="rId2"/>
    </p:custDataLst>
    <p:extLst>
      <p:ext uri="{BB962C8B-B14F-4D97-AF65-F5344CB8AC3E}">
        <p14:creationId xmlns:p14="http://schemas.microsoft.com/office/powerpoint/2010/main" val="3480514773"/>
      </p:ext>
    </p:extLst>
  </p:cSld>
  <p:clrMapOvr>
    <a:masterClrMapping/>
  </p:clrMapOvr>
  <p:transition>
    <p:fade/>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1"/>
            <a:ext cx="11887200" cy="5016282"/>
          </a:xfrm>
        </p:spPr>
        <p:txBody>
          <a:bodyPr/>
          <a:lstStyle/>
          <a:p>
            <a:endParaRPr lang="en-US" dirty="0"/>
          </a:p>
          <a:p>
            <a:r>
              <a:rPr lang="en-US" dirty="0"/>
              <a:t>Working with data too big to fit into memory</a:t>
            </a:r>
          </a:p>
          <a:p>
            <a:endParaRPr lang="en-US" dirty="0"/>
          </a:p>
          <a:p>
            <a:r>
              <a:rPr lang="en-US" dirty="0"/>
              <a:t>Building models that take too long to run</a:t>
            </a:r>
          </a:p>
          <a:p>
            <a:endParaRPr lang="en-US" dirty="0"/>
          </a:p>
          <a:p>
            <a:r>
              <a:rPr lang="en-US" dirty="0"/>
              <a:t>Working with clusters and distributed file systems</a:t>
            </a:r>
          </a:p>
          <a:p>
            <a:endParaRPr lang="en-US" dirty="0"/>
          </a:p>
          <a:p>
            <a:endParaRPr lang="en-US" dirty="0"/>
          </a:p>
        </p:txBody>
      </p:sp>
      <p:sp>
        <p:nvSpPr>
          <p:cNvPr id="3" name="Title 2"/>
          <p:cNvSpPr>
            <a:spLocks noGrp="1"/>
          </p:cNvSpPr>
          <p:nvPr>
            <p:ph type="title"/>
          </p:nvPr>
        </p:nvSpPr>
        <p:spPr/>
        <p:txBody>
          <a:bodyPr/>
          <a:lstStyle/>
          <a:p>
            <a:r>
              <a:rPr lang="en-US" dirty="0" smtClean="0"/>
              <a:t>Summary: use MRS when…</a:t>
            </a:r>
            <a:endParaRPr lang="en-US" dirty="0"/>
          </a:p>
        </p:txBody>
      </p:sp>
    </p:spTree>
    <p:extLst>
      <p:ext uri="{BB962C8B-B14F-4D97-AF65-F5344CB8AC3E}">
        <p14:creationId xmlns:p14="http://schemas.microsoft.com/office/powerpoint/2010/main" val="32443912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There are several R Clients</a:t>
            </a:r>
            <a:endParaRPr lang="en-US" dirty="0"/>
          </a:p>
        </p:txBody>
      </p:sp>
      <p:pic>
        <p:nvPicPr>
          <p:cNvPr id="4" name="Picture 3"/>
          <p:cNvPicPr>
            <a:picLocks noChangeAspect="1"/>
          </p:cNvPicPr>
          <p:nvPr/>
        </p:nvPicPr>
        <p:blipFill>
          <a:blip r:embed="rId3"/>
          <a:stretch>
            <a:fillRect/>
          </a:stretch>
        </p:blipFill>
        <p:spPr>
          <a:xfrm>
            <a:off x="1072447" y="1130362"/>
            <a:ext cx="4425244" cy="2638653"/>
          </a:xfrm>
          <a:prstGeom prst="rect">
            <a:avLst/>
          </a:prstGeom>
          <a:ln>
            <a:solidFill>
              <a:schemeClr val="tx2"/>
            </a:solidFill>
          </a:ln>
        </p:spPr>
      </p:pic>
      <p:pic>
        <p:nvPicPr>
          <p:cNvPr id="5" name="Picture 4"/>
          <p:cNvPicPr>
            <a:picLocks/>
          </p:cNvPicPr>
          <p:nvPr/>
        </p:nvPicPr>
        <p:blipFill>
          <a:blip r:embed="rId4"/>
          <a:stretch>
            <a:fillRect/>
          </a:stretch>
        </p:blipFill>
        <p:spPr>
          <a:xfrm>
            <a:off x="7150558" y="1126399"/>
            <a:ext cx="4425696" cy="2642616"/>
          </a:xfrm>
          <a:prstGeom prst="rect">
            <a:avLst/>
          </a:prstGeom>
          <a:ln>
            <a:solidFill>
              <a:schemeClr val="tx2"/>
            </a:solidFill>
          </a:ln>
        </p:spPr>
      </p:pic>
      <p:pic>
        <p:nvPicPr>
          <p:cNvPr id="6" name="Picture 5"/>
          <p:cNvPicPr>
            <a:picLocks/>
          </p:cNvPicPr>
          <p:nvPr/>
        </p:nvPicPr>
        <p:blipFill>
          <a:blip r:embed="rId5"/>
          <a:stretch>
            <a:fillRect/>
          </a:stretch>
        </p:blipFill>
        <p:spPr>
          <a:xfrm>
            <a:off x="4006573" y="4240992"/>
            <a:ext cx="4425696" cy="2642616"/>
          </a:xfrm>
          <a:prstGeom prst="rect">
            <a:avLst/>
          </a:prstGeom>
          <a:ln>
            <a:solidFill>
              <a:schemeClr val="tx2"/>
            </a:solidFill>
          </a:ln>
        </p:spPr>
      </p:pic>
      <p:sp>
        <p:nvSpPr>
          <p:cNvPr id="7" name="TextBox 6"/>
          <p:cNvSpPr txBox="1"/>
          <p:nvPr/>
        </p:nvSpPr>
        <p:spPr>
          <a:xfrm>
            <a:off x="1553752" y="3653181"/>
            <a:ext cx="3612445"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smtClean="0">
                <a:gradFill>
                  <a:gsLst>
                    <a:gs pos="2917">
                      <a:schemeClr val="tx1"/>
                    </a:gs>
                    <a:gs pos="30000">
                      <a:schemeClr val="tx1"/>
                    </a:gs>
                  </a:gsLst>
                  <a:lin ang="5400000" scaled="0"/>
                </a:gradFill>
              </a:rPr>
              <a:t>Microsoft R Client (VS)</a:t>
            </a:r>
          </a:p>
        </p:txBody>
      </p:sp>
      <p:sp>
        <p:nvSpPr>
          <p:cNvPr id="8" name="TextBox 7"/>
          <p:cNvSpPr txBox="1"/>
          <p:nvPr/>
        </p:nvSpPr>
        <p:spPr>
          <a:xfrm>
            <a:off x="8040747" y="3653181"/>
            <a:ext cx="2920764"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dirty="0" err="1" smtClean="0">
                <a:gradFill>
                  <a:gsLst>
                    <a:gs pos="2917">
                      <a:schemeClr val="tx1"/>
                    </a:gs>
                    <a:gs pos="30000">
                      <a:schemeClr val="tx1"/>
                    </a:gs>
                  </a:gsLst>
                  <a:lin ang="5400000" scaled="0"/>
                </a:gradFill>
              </a:rPr>
              <a:t>Jupyter</a:t>
            </a:r>
            <a:r>
              <a:rPr lang="en-US" sz="2400" dirty="0" smtClean="0">
                <a:gradFill>
                  <a:gsLst>
                    <a:gs pos="2917">
                      <a:schemeClr val="tx1"/>
                    </a:gs>
                    <a:gs pos="30000">
                      <a:schemeClr val="tx1"/>
                    </a:gs>
                  </a:gsLst>
                  <a:lin ang="5400000" scaled="0"/>
                </a:gradFill>
              </a:rPr>
              <a:t> Notebooks</a:t>
            </a:r>
          </a:p>
        </p:txBody>
      </p:sp>
      <p:sp>
        <p:nvSpPr>
          <p:cNvPr id="9" name="TextBox 8"/>
          <p:cNvSpPr txBox="1"/>
          <p:nvPr/>
        </p:nvSpPr>
        <p:spPr>
          <a:xfrm>
            <a:off x="2460981" y="6000645"/>
            <a:ext cx="1648176" cy="627864"/>
          </a:xfrm>
          <a:prstGeom prst="rect">
            <a:avLst/>
          </a:prstGeom>
          <a:noFill/>
        </p:spPr>
        <p:txBody>
          <a:bodyPr wrap="square" lIns="182880" tIns="146304" rIns="182880" bIns="146304" rtlCol="0">
            <a:spAutoFit/>
          </a:bodyPr>
          <a:lstStyle/>
          <a:p>
            <a:pPr algn="ctr">
              <a:lnSpc>
                <a:spcPct val="90000"/>
              </a:lnSpc>
              <a:spcAft>
                <a:spcPts val="600"/>
              </a:spcAft>
            </a:pPr>
            <a:r>
              <a:rPr lang="en-US" sz="2400" dirty="0" smtClean="0">
                <a:gradFill>
                  <a:gsLst>
                    <a:gs pos="2917">
                      <a:schemeClr val="tx1"/>
                    </a:gs>
                    <a:gs pos="30000">
                      <a:schemeClr val="tx1"/>
                    </a:gs>
                  </a:gsLst>
                  <a:lin ang="5400000" scaled="0"/>
                </a:gradFill>
              </a:rPr>
              <a:t>R Studio</a:t>
            </a:r>
          </a:p>
        </p:txBody>
      </p:sp>
    </p:spTree>
    <p:extLst>
      <p:ext uri="{BB962C8B-B14F-4D97-AF65-F5344CB8AC3E}">
        <p14:creationId xmlns:p14="http://schemas.microsoft.com/office/powerpoint/2010/main" val="3784648259"/>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hlinkClick r:id="rId2"/>
          </p:cNvPr>
          <p:cNvSpPr>
            <a:spLocks noChangeArrowheads="1"/>
          </p:cNvSpPr>
          <p:nvPr/>
        </p:nvSpPr>
        <p:spPr bwMode="auto">
          <a:xfrm>
            <a:off x="1372897" y="916124"/>
            <a:ext cx="7847469" cy="2708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effectLst/>
                <a:latin typeface="Arial" panose="020B0604020202020204" pitchFamily="34" charset="0"/>
              </a:rPr>
              <a:t>Day One Modules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smtClean="0">
                <a:ln>
                  <a:noFill/>
                </a:ln>
                <a:effectLst/>
                <a:latin typeface="Arial" panose="020B0604020202020204" pitchFamily="34" charset="0"/>
              </a:rPr>
              <a:t>The Microsoft R Data Stack</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smtClean="0">
                <a:ln>
                  <a:noFill/>
                </a:ln>
                <a:effectLst/>
                <a:latin typeface="Arial" panose="020B0604020202020204" pitchFamily="34" charset="0"/>
              </a:rPr>
              <a:t>The Core Principles of R</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smtClean="0">
                <a:ln>
                  <a:noFill/>
                </a:ln>
                <a:effectLst/>
                <a:latin typeface="Arial" panose="020B0604020202020204" pitchFamily="34" charset="0"/>
              </a:rPr>
              <a:t>Functional Programming in R</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i="0" u="none" strike="noStrike" cap="none" normalizeH="0" baseline="0" dirty="0" smtClean="0">
                <a:ln>
                  <a:noFill/>
                </a:ln>
                <a:effectLst/>
                <a:latin typeface="Arial" panose="020B0604020202020204" pitchFamily="34" charset="0"/>
              </a:rPr>
              <a:t>Deep-dive into the </a:t>
            </a:r>
            <a:r>
              <a:rPr kumimoji="0" lang="en-US" altLang="en-US" sz="2400" i="0" u="none" strike="noStrike" cap="none" normalizeH="0" baseline="0" dirty="0" err="1" smtClean="0">
                <a:ln>
                  <a:noFill/>
                </a:ln>
                <a:effectLst/>
                <a:latin typeface="Arial Unicode MS"/>
                <a:cs typeface="Courier New" panose="02070309020205020404" pitchFamily="49" charset="0"/>
              </a:rPr>
              <a:t>dplyr</a:t>
            </a:r>
            <a:r>
              <a:rPr kumimoji="0" lang="en-US" altLang="en-US" sz="2400" i="0" u="none" strike="noStrike" cap="none" normalizeH="0" baseline="0" dirty="0" smtClean="0">
                <a:ln>
                  <a:noFill/>
                </a:ln>
                <a:effectLst/>
              </a:rPr>
              <a:t> package for data manipulation</a:t>
            </a:r>
          </a:p>
          <a:p>
            <a:pPr marL="342900" indent="-342900" defTabSz="914400" eaLnBrk="0" fontAlgn="base" hangingPunct="0">
              <a:spcBef>
                <a:spcPct val="0"/>
              </a:spcBef>
              <a:spcAft>
                <a:spcPct val="0"/>
              </a:spcAft>
              <a:buFont typeface="Arial" panose="020B0604020202020204" pitchFamily="34" charset="0"/>
              <a:buChar char="•"/>
            </a:pP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The </a:t>
            </a:r>
            <a:r>
              <a:rPr lang="en-US" sz="2400" dirty="0" err="1">
                <a:gradFill>
                  <a:gsLst>
                    <a:gs pos="2917">
                      <a:schemeClr val="tx1"/>
                    </a:gs>
                    <a:gs pos="30000">
                      <a:schemeClr val="tx1"/>
                    </a:gs>
                  </a:gsLst>
                  <a:lin ang="5400000" scaled="0"/>
                </a:gradFill>
                <a:latin typeface="Arial" panose="020B0604020202020204" pitchFamily="34" charset="0"/>
                <a:cs typeface="Arial" panose="020B0604020202020204" pitchFamily="34" charset="0"/>
              </a:rPr>
              <a:t>dplyrXdf</a:t>
            </a: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 Package: using </a:t>
            </a:r>
            <a:r>
              <a:rPr lang="en-US" sz="2400" dirty="0" err="1">
                <a:gradFill>
                  <a:gsLst>
                    <a:gs pos="2917">
                      <a:schemeClr val="tx1"/>
                    </a:gs>
                    <a:gs pos="30000">
                      <a:schemeClr val="tx1"/>
                    </a:gs>
                  </a:gsLst>
                  <a:lin ang="5400000" scaled="0"/>
                </a:gradFill>
                <a:latin typeface="Arial" panose="020B0604020202020204" pitchFamily="34" charset="0"/>
                <a:cs typeface="Arial" panose="020B0604020202020204" pitchFamily="34" charset="0"/>
              </a:rPr>
              <a:t>dplyr</a:t>
            </a: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 syntax with </a:t>
            </a:r>
            <a:r>
              <a:rPr lang="en-US" sz="2400" dirty="0" err="1" smtClean="0">
                <a:gradFill>
                  <a:gsLst>
                    <a:gs pos="2917">
                      <a:schemeClr val="tx1"/>
                    </a:gs>
                    <a:gs pos="30000">
                      <a:schemeClr val="tx1"/>
                    </a:gs>
                  </a:gsLst>
                  <a:lin ang="5400000" scaled="0"/>
                </a:gradFill>
                <a:latin typeface="Arial" panose="020B0604020202020204" pitchFamily="34" charset="0"/>
                <a:cs typeface="Arial" panose="020B0604020202020204" pitchFamily="34" charset="0"/>
              </a:rPr>
              <a:t>xdf</a:t>
            </a:r>
            <a:endParaRPr kumimoji="0" lang="en-US" altLang="en-US" sz="2400" i="0" u="none" strike="noStrike" cap="none" normalizeH="0" baseline="0" dirty="0" smtClean="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effectLst/>
              <a:latin typeface="Arial" panose="020B0604020202020204" pitchFamily="34" charset="0"/>
            </a:endParaRPr>
          </a:p>
        </p:txBody>
      </p:sp>
      <p:sp>
        <p:nvSpPr>
          <p:cNvPr id="5" name="TextBox 4"/>
          <p:cNvSpPr txBox="1"/>
          <p:nvPr/>
        </p:nvSpPr>
        <p:spPr>
          <a:xfrm>
            <a:off x="1134903" y="3532339"/>
            <a:ext cx="9587376" cy="2785378"/>
          </a:xfrm>
          <a:prstGeom prst="rect">
            <a:avLst/>
          </a:prstGeom>
          <a:noFill/>
        </p:spPr>
        <p:txBody>
          <a:bodyPr wrap="square" lIns="182880" tIns="146304" rIns="182880" bIns="146304" rtlCol="0">
            <a:spAutoFit/>
          </a:bodyPr>
          <a:lstStyle/>
          <a:p>
            <a:pPr>
              <a:lnSpc>
                <a:spcPct val="90000"/>
              </a:lnSpc>
              <a:spcAft>
                <a:spcPts val="600"/>
              </a:spcAft>
            </a:pPr>
            <a:r>
              <a:rPr lang="en-US" sz="3200" dirty="0" smtClean="0">
                <a:gradFill>
                  <a:gsLst>
                    <a:gs pos="2917">
                      <a:schemeClr val="tx1"/>
                    </a:gs>
                    <a:gs pos="30000">
                      <a:schemeClr val="tx1"/>
                    </a:gs>
                  </a:gsLst>
                  <a:lin ang="5400000" scaled="0"/>
                </a:gradFill>
                <a:latin typeface="Arial" panose="020B0604020202020204" pitchFamily="34" charset="0"/>
                <a:cs typeface="Arial" panose="020B0604020202020204" pitchFamily="34" charset="0"/>
              </a:rPr>
              <a:t>Day Two Modules</a:t>
            </a:r>
          </a:p>
          <a:p>
            <a:pPr marL="342900" indent="-342900">
              <a:lnSpc>
                <a:spcPct val="90000"/>
              </a:lnSpc>
              <a:spcAft>
                <a:spcPts val="600"/>
              </a:spcAft>
              <a:buFont typeface="Arial" panose="020B0604020202020204" pitchFamily="34" charset="0"/>
              <a:buChar char="•"/>
            </a:pPr>
            <a:r>
              <a:rPr lang="en-US" sz="2400" dirty="0" smtClean="0">
                <a:gradFill>
                  <a:gsLst>
                    <a:gs pos="2917">
                      <a:schemeClr val="tx1"/>
                    </a:gs>
                    <a:gs pos="30000">
                      <a:schemeClr val="tx1"/>
                    </a:gs>
                  </a:gsLst>
                  <a:lin ang="5400000" scaled="0"/>
                </a:gradFill>
                <a:latin typeface="Arial" panose="020B0604020202020204" pitchFamily="34" charset="0"/>
                <a:cs typeface="Arial" panose="020B0604020202020204" pitchFamily="34" charset="0"/>
              </a:rPr>
              <a:t>Modeling </a:t>
            </a:r>
            <a:r>
              <a:rPr lang="en-US" sz="2400" dirty="0">
                <a:gradFill>
                  <a:gsLst>
                    <a:gs pos="2917">
                      <a:schemeClr val="tx1"/>
                    </a:gs>
                    <a:gs pos="30000">
                      <a:schemeClr val="tx1"/>
                    </a:gs>
                  </a:gsLst>
                  <a:lin ang="5400000" scaled="0"/>
                </a:gradFill>
                <a:latin typeface="Arial" panose="020B0604020202020204" pitchFamily="34" charset="0"/>
                <a:cs typeface="Arial" panose="020B0604020202020204" pitchFamily="34" charset="0"/>
              </a:rPr>
              <a:t>and Scoring with Microsoft R </a:t>
            </a:r>
            <a:r>
              <a:rPr lang="en-US" sz="2400" dirty="0" smtClean="0">
                <a:gradFill>
                  <a:gsLst>
                    <a:gs pos="2917">
                      <a:schemeClr val="tx1"/>
                    </a:gs>
                    <a:gs pos="30000">
                      <a:schemeClr val="tx1"/>
                    </a:gs>
                  </a:gsLst>
                  <a:lin ang="5400000" scaled="0"/>
                </a:gradFill>
                <a:latin typeface="Arial" panose="020B0604020202020204" pitchFamily="34" charset="0"/>
                <a:cs typeface="Arial" panose="020B0604020202020204" pitchFamily="34" charset="0"/>
              </a:rPr>
              <a:t>Server</a:t>
            </a:r>
          </a:p>
          <a:p>
            <a:pPr marL="342900" indent="-342900">
              <a:lnSpc>
                <a:spcPct val="90000"/>
              </a:lnSpc>
              <a:spcAft>
                <a:spcPts val="600"/>
              </a:spcAft>
              <a:buFont typeface="Arial" panose="020B0604020202020204" pitchFamily="34" charset="0"/>
              <a:buChar char="•"/>
            </a:pPr>
            <a:r>
              <a:rPr lang="en-US" sz="2400" dirty="0" smtClean="0">
                <a:gradFill>
                  <a:gsLst>
                    <a:gs pos="2917">
                      <a:schemeClr val="tx1"/>
                    </a:gs>
                    <a:gs pos="30000">
                      <a:schemeClr val="tx1"/>
                    </a:gs>
                  </a:gsLst>
                  <a:lin ang="5400000" scaled="0"/>
                </a:gradFill>
                <a:latin typeface="Arial" panose="020B0604020202020204" pitchFamily="34" charset="0"/>
                <a:cs typeface="Arial" panose="020B0604020202020204" pitchFamily="34" charset="0"/>
              </a:rPr>
              <a:t>Parallel Computing</a:t>
            </a:r>
          </a:p>
          <a:p>
            <a:pPr marL="342900" indent="-342900">
              <a:lnSpc>
                <a:spcPct val="90000"/>
              </a:lnSpc>
              <a:spcAft>
                <a:spcPts val="600"/>
              </a:spcAft>
              <a:buFont typeface="Arial" panose="020B0604020202020204" pitchFamily="34" charset="0"/>
              <a:buChar char="•"/>
            </a:pPr>
            <a:r>
              <a:rPr lang="en-US" sz="2400" dirty="0" smtClean="0">
                <a:gradFill>
                  <a:gsLst>
                    <a:gs pos="2917">
                      <a:schemeClr val="tx1"/>
                    </a:gs>
                    <a:gs pos="30000">
                      <a:schemeClr val="tx1"/>
                    </a:gs>
                  </a:gsLst>
                  <a:lin ang="5400000" scaled="0"/>
                </a:gradFill>
                <a:latin typeface="Arial" panose="020B0604020202020204" pitchFamily="34" charset="0"/>
                <a:cs typeface="Arial" panose="020B0604020202020204" pitchFamily="34" charset="0"/>
              </a:rPr>
              <a:t>Azure Portal: provisioning a Data Science Virtual Machine</a:t>
            </a:r>
          </a:p>
          <a:p>
            <a:pPr marL="342900" indent="-342900">
              <a:lnSpc>
                <a:spcPct val="90000"/>
              </a:lnSpc>
              <a:spcAft>
                <a:spcPts val="600"/>
              </a:spcAft>
              <a:buFont typeface="Arial" panose="020B0604020202020204" pitchFamily="34" charset="0"/>
              <a:buChar char="•"/>
            </a:pPr>
            <a:r>
              <a:rPr lang="en-US" sz="2400" dirty="0" err="1" smtClean="0">
                <a:gradFill>
                  <a:gsLst>
                    <a:gs pos="2917">
                      <a:schemeClr val="tx1"/>
                    </a:gs>
                    <a:gs pos="30000">
                      <a:schemeClr val="tx1"/>
                    </a:gs>
                  </a:gsLst>
                  <a:lin ang="5400000" scaled="0"/>
                </a:gradFill>
                <a:latin typeface="Arial" panose="020B0604020202020204" pitchFamily="34" charset="0"/>
                <a:cs typeface="Arial" panose="020B0604020202020204" pitchFamily="34" charset="0"/>
              </a:rPr>
              <a:t>HDInsights</a:t>
            </a:r>
            <a:r>
              <a:rPr lang="en-US" sz="2400" dirty="0" smtClean="0">
                <a:gradFill>
                  <a:gsLst>
                    <a:gs pos="2917">
                      <a:schemeClr val="tx1"/>
                    </a:gs>
                    <a:gs pos="30000">
                      <a:schemeClr val="tx1"/>
                    </a:gs>
                  </a:gsLst>
                  <a:lin ang="5400000" scaled="0"/>
                </a:gradFill>
                <a:latin typeface="Arial" panose="020B0604020202020204" pitchFamily="34" charset="0"/>
                <a:cs typeface="Arial" panose="020B0604020202020204" pitchFamily="34" charset="0"/>
              </a:rPr>
              <a:t> Insights</a:t>
            </a:r>
          </a:p>
          <a:p>
            <a:pPr marL="342900" indent="-342900">
              <a:lnSpc>
                <a:spcPct val="90000"/>
              </a:lnSpc>
              <a:spcAft>
                <a:spcPts val="600"/>
              </a:spcAft>
              <a:buFont typeface="Arial" panose="020B0604020202020204" pitchFamily="34" charset="0"/>
              <a:buChar char="•"/>
            </a:pPr>
            <a:r>
              <a:rPr lang="en-US" sz="2400" dirty="0" smtClean="0">
                <a:gradFill>
                  <a:gsLst>
                    <a:gs pos="2917">
                      <a:schemeClr val="tx1"/>
                    </a:gs>
                    <a:gs pos="30000">
                      <a:schemeClr val="tx1"/>
                    </a:gs>
                  </a:gsLst>
                  <a:lin ang="5400000" scaled="0"/>
                </a:gradFill>
                <a:latin typeface="Arial" panose="020B0604020202020204" pitchFamily="34" charset="0"/>
                <a:cs typeface="Arial" panose="020B0604020202020204" pitchFamily="34" charset="0"/>
              </a:rPr>
              <a:t>SQL Server and R Services</a:t>
            </a:r>
          </a:p>
        </p:txBody>
      </p:sp>
    </p:spTree>
    <p:extLst>
      <p:ext uri="{BB962C8B-B14F-4D97-AF65-F5344CB8AC3E}">
        <p14:creationId xmlns:p14="http://schemas.microsoft.com/office/powerpoint/2010/main" val="2839261325"/>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ial" panose="020B0604020202020204" pitchFamily="34" charset="0"/>
                <a:cs typeface="Arial" panose="020B0604020202020204" pitchFamily="34" charset="0"/>
              </a:rPr>
              <a:t>Quick Poll</a:t>
            </a:r>
            <a:endParaRPr lang="en-US" dirty="0">
              <a:latin typeface="Arial" panose="020B0604020202020204" pitchFamily="34" charset="0"/>
              <a:cs typeface="Arial" panose="020B0604020202020204" pitchFamily="34" charset="0"/>
            </a:endParaRPr>
          </a:p>
        </p:txBody>
      </p:sp>
      <p:sp>
        <p:nvSpPr>
          <p:cNvPr id="3" name="Text Placeholder 2"/>
          <p:cNvSpPr>
            <a:spLocks noGrp="1"/>
          </p:cNvSpPr>
          <p:nvPr>
            <p:ph type="body" sz="quarter" idx="10"/>
          </p:nvPr>
        </p:nvSpPr>
        <p:spPr>
          <a:xfrm>
            <a:off x="274639" y="1733552"/>
            <a:ext cx="11887200" cy="3447098"/>
          </a:xfrm>
        </p:spPr>
        <p:txBody>
          <a:bodyPr/>
          <a:lstStyle/>
          <a:p>
            <a:r>
              <a:rPr lang="en-US" dirty="0" smtClean="0"/>
              <a:t>(1) What is your level of R experience?</a:t>
            </a:r>
          </a:p>
          <a:p>
            <a:r>
              <a:rPr lang="en-US" i="1" dirty="0" smtClean="0"/>
              <a:t>Low/Medium/High</a:t>
            </a:r>
          </a:p>
          <a:p>
            <a:endParaRPr lang="en-US" dirty="0"/>
          </a:p>
          <a:p>
            <a:endParaRPr lang="en-US" dirty="0" smtClean="0"/>
          </a:p>
          <a:p>
            <a:r>
              <a:rPr lang="en-US" dirty="0" smtClean="0"/>
              <a:t>(2) What do you hope to get out of the class?</a:t>
            </a:r>
            <a:endParaRPr lang="en-US" dirty="0"/>
          </a:p>
        </p:txBody>
      </p:sp>
    </p:spTree>
    <p:extLst>
      <p:ext uri="{BB962C8B-B14F-4D97-AF65-F5344CB8AC3E}">
        <p14:creationId xmlns:p14="http://schemas.microsoft.com/office/powerpoint/2010/main" val="3440216026"/>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p:cNvSpPr>
            <a:spLocks noChangeAspect="1"/>
          </p:cNvSpPr>
          <p:nvPr/>
        </p:nvSpPr>
        <p:spPr bwMode="auto">
          <a:xfrm>
            <a:off x="-1634918" y="444781"/>
            <a:ext cx="6196152" cy="6196152"/>
          </a:xfrm>
          <a:prstGeom prst="ellipse">
            <a:avLst/>
          </a:prstGeom>
          <a:noFill/>
          <a:ln w="28575" cap="flat" cmpd="sng" algn="ctr">
            <a:solidFill>
              <a:schemeClr val="accent2"/>
            </a:solidFill>
            <a:prstDash val="solid"/>
            <a:headEnd type="none" w="med" len="med"/>
            <a:tailEnd type="none" w="med" len="med"/>
          </a:ln>
          <a:effectLst/>
        </p:spPr>
        <p:txBody>
          <a:bodyPr rot="0" spcFirstLastPara="0" vertOverflow="overflow" horzOverflow="overflow" vert="horz" wrap="none" lIns="186521" tIns="149217" rIns="186521" bIns="149217" numCol="1" spcCol="0" rtlCol="0" fromWordArt="0" anchor="ctr" anchorCtr="0" forceAA="0" compatLnSpc="1">
            <a:prstTxWarp prst="textNoShape">
              <a:avLst/>
            </a:prstTxWarp>
            <a:noAutofit/>
          </a:bodyPr>
          <a:lstStyle/>
          <a:p>
            <a:pPr algn="ctr" defTabSz="932266">
              <a:defRPr/>
            </a:pPr>
            <a:r>
              <a:rPr lang="en-US" sz="6602" kern="0" dirty="0">
                <a:latin typeface="+mj-lt"/>
                <a:ea typeface="Segoe UI" pitchFamily="34" charset="0"/>
                <a:cs typeface="Segoe UI" pitchFamily="34" charset="0"/>
              </a:rPr>
              <a:t>What is</a:t>
            </a:r>
            <a:br>
              <a:rPr lang="en-US" sz="6602" kern="0" dirty="0">
                <a:latin typeface="+mj-lt"/>
                <a:ea typeface="Segoe UI" pitchFamily="34" charset="0"/>
                <a:cs typeface="Segoe UI" pitchFamily="34" charset="0"/>
              </a:rPr>
            </a:br>
            <a:endParaRPr lang="en-US" sz="6602" kern="0" dirty="0">
              <a:latin typeface="+mj-lt"/>
              <a:ea typeface="Segoe UI" pitchFamily="34" charset="0"/>
              <a:cs typeface="Segoe UI" pitchFamily="34" charset="0"/>
            </a:endParaRPr>
          </a:p>
        </p:txBody>
      </p:sp>
      <p:sp>
        <p:nvSpPr>
          <p:cNvPr id="80" name="Title 1"/>
          <p:cNvSpPr txBox="1">
            <a:spLocks/>
          </p:cNvSpPr>
          <p:nvPr/>
        </p:nvSpPr>
        <p:spPr>
          <a:xfrm>
            <a:off x="236540" y="295277"/>
            <a:ext cx="2955839" cy="1665121"/>
          </a:xfrm>
          <a:prstGeom prst="rect">
            <a:avLst/>
          </a:prstGeom>
        </p:spPr>
        <p:txBody>
          <a:bodyPr vert="horz" wrap="square" lIns="146304" tIns="91440" rIns="146304" bIns="91440" rtlCol="0" anchor="t">
            <a:noAutofit/>
          </a:bodyPr>
          <a:lst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endParaRPr lang="en-US" sz="4800" dirty="0">
              <a:solidFill>
                <a:schemeClr val="tx1"/>
              </a:solidFill>
            </a:endParaRPr>
          </a:p>
        </p:txBody>
      </p:sp>
      <p:grpSp>
        <p:nvGrpSpPr>
          <p:cNvPr id="4" name="Group 3"/>
          <p:cNvGrpSpPr/>
          <p:nvPr/>
        </p:nvGrpSpPr>
        <p:grpSpPr>
          <a:xfrm>
            <a:off x="3709719" y="2575277"/>
            <a:ext cx="9344862" cy="1518163"/>
            <a:chOff x="3709719" y="2575277"/>
            <a:chExt cx="9344862" cy="1518163"/>
          </a:xfrm>
        </p:grpSpPr>
        <p:sp>
          <p:nvSpPr>
            <p:cNvPr id="112" name="Rectangle 111"/>
            <p:cNvSpPr/>
            <p:nvPr/>
          </p:nvSpPr>
          <p:spPr bwMode="auto">
            <a:xfrm>
              <a:off x="5209039" y="2599172"/>
              <a:ext cx="7845542" cy="439851"/>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2.5+M users </a:t>
              </a:r>
            </a:p>
          </p:txBody>
        </p:sp>
        <p:sp>
          <p:nvSpPr>
            <p:cNvPr id="113" name="Rectangle 112"/>
            <p:cNvSpPr/>
            <p:nvPr/>
          </p:nvSpPr>
          <p:spPr bwMode="auto">
            <a:xfrm>
              <a:off x="5209039" y="2961325"/>
              <a:ext cx="7845542" cy="45334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Taught in most universities</a:t>
              </a:r>
              <a:endParaRPr lang="en-US" sz="2040" dirty="0">
                <a:solidFill>
                  <a:schemeClr val="tx1"/>
                </a:solidFill>
                <a:latin typeface="+mj-lt"/>
                <a:ea typeface="Segoe UI" pitchFamily="34" charset="0"/>
                <a:cs typeface="Segoe UI" pitchFamily="34" charset="0"/>
              </a:endParaRPr>
            </a:p>
          </p:txBody>
        </p:sp>
        <p:sp>
          <p:nvSpPr>
            <p:cNvPr id="114" name="Rectangle 113"/>
            <p:cNvSpPr/>
            <p:nvPr/>
          </p:nvSpPr>
          <p:spPr bwMode="auto">
            <a:xfrm>
              <a:off x="5209039" y="3696403"/>
              <a:ext cx="7845542" cy="39703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Thriving user groups worldwide</a:t>
              </a:r>
              <a:endParaRPr lang="en-US" sz="2040" dirty="0">
                <a:solidFill>
                  <a:schemeClr val="tx1"/>
                </a:solidFill>
                <a:latin typeface="+mj-lt"/>
                <a:ea typeface="Segoe UI" pitchFamily="34" charset="0"/>
                <a:cs typeface="Segoe UI" pitchFamily="34" charset="0"/>
              </a:endParaRPr>
            </a:p>
          </p:txBody>
        </p:sp>
        <p:sp>
          <p:nvSpPr>
            <p:cNvPr id="117" name="Rectangle 116"/>
            <p:cNvSpPr/>
            <p:nvPr/>
          </p:nvSpPr>
          <p:spPr bwMode="auto">
            <a:xfrm>
              <a:off x="5209039" y="3329798"/>
              <a:ext cx="7845542" cy="39703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New and recent grad’s use it</a:t>
              </a:r>
              <a:endParaRPr lang="en-US" sz="2040" dirty="0">
                <a:solidFill>
                  <a:schemeClr val="tx1"/>
                </a:solidFill>
                <a:latin typeface="+mj-lt"/>
                <a:ea typeface="Segoe UI" pitchFamily="34" charset="0"/>
                <a:cs typeface="Segoe UI" pitchFamily="34" charset="0"/>
              </a:endParaRPr>
            </a:p>
          </p:txBody>
        </p:sp>
        <p:sp>
          <p:nvSpPr>
            <p:cNvPr id="107" name="Oval 106"/>
            <p:cNvSpPr>
              <a:spLocks noChangeAspect="1"/>
            </p:cNvSpPr>
            <p:nvPr/>
          </p:nvSpPr>
          <p:spPr bwMode="auto">
            <a:xfrm>
              <a:off x="3709719" y="2575277"/>
              <a:ext cx="1499322" cy="1499322"/>
            </a:xfrm>
            <a:prstGeom prst="ellipse">
              <a:avLst/>
            </a:prstGeom>
            <a:solidFill>
              <a:schemeClr val="bg1"/>
            </a:solidFill>
            <a:ln w="25400" cap="flat" cmpd="sng" algn="ctr">
              <a:solidFill>
                <a:srgbClr val="0171DC"/>
              </a:solidFill>
              <a:prstDash val="solid"/>
              <a:headEnd type="none" w="med" len="med"/>
              <a:tailEnd type="none" w="med" len="med"/>
            </a:ln>
            <a:effectLst/>
          </p:spPr>
          <p:txBody>
            <a:bodyPr rot="0" spcFirstLastPara="0" vertOverflow="overflow" horzOverflow="overflow" vert="horz" wrap="none" lIns="186521" tIns="149217" rIns="186521" bIns="149217" numCol="1" spcCol="0" rtlCol="0" fromWordArt="0" anchor="ctr" anchorCtr="0" forceAA="0" compatLnSpc="1">
              <a:prstTxWarp prst="textNoShape">
                <a:avLst/>
              </a:prstTxWarp>
              <a:noAutofit/>
            </a:bodyPr>
            <a:lstStyle/>
            <a:p>
              <a:pPr algn="ctr" defTabSz="932266">
                <a:defRPr/>
              </a:pPr>
              <a:r>
                <a:rPr lang="en-US" sz="2001" kern="0" dirty="0">
                  <a:latin typeface="+mj-lt"/>
                  <a:ea typeface="Segoe UI" pitchFamily="34" charset="0"/>
                  <a:cs typeface="Segoe UI" pitchFamily="34" charset="0"/>
                </a:rPr>
                <a:t>Community</a:t>
              </a:r>
            </a:p>
          </p:txBody>
        </p:sp>
      </p:grpSp>
      <p:grpSp>
        <p:nvGrpSpPr>
          <p:cNvPr id="6" name="Group 5"/>
          <p:cNvGrpSpPr/>
          <p:nvPr/>
        </p:nvGrpSpPr>
        <p:grpSpPr>
          <a:xfrm>
            <a:off x="3061911" y="4516103"/>
            <a:ext cx="7174619" cy="1499322"/>
            <a:chOff x="3061911" y="4516103"/>
            <a:chExt cx="7174619" cy="1499322"/>
          </a:xfrm>
        </p:grpSpPr>
        <p:sp>
          <p:nvSpPr>
            <p:cNvPr id="115" name="Rectangle 114"/>
            <p:cNvSpPr/>
            <p:nvPr/>
          </p:nvSpPr>
          <p:spPr bwMode="auto">
            <a:xfrm>
              <a:off x="4561233" y="4703712"/>
              <a:ext cx="4428388" cy="44873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10,000+ free algorithms in CRAN</a:t>
              </a:r>
            </a:p>
          </p:txBody>
        </p:sp>
        <p:sp>
          <p:nvSpPr>
            <p:cNvPr id="116" name="Rectangle 115"/>
            <p:cNvSpPr/>
            <p:nvPr/>
          </p:nvSpPr>
          <p:spPr bwMode="auto">
            <a:xfrm>
              <a:off x="4561232" y="5055069"/>
              <a:ext cx="5675298" cy="45334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Scalable to big data</a:t>
              </a:r>
              <a:endParaRPr lang="en-US" sz="2040" dirty="0">
                <a:solidFill>
                  <a:schemeClr val="tx1"/>
                </a:solidFill>
                <a:latin typeface="+mj-lt"/>
                <a:ea typeface="Segoe UI" pitchFamily="34" charset="0"/>
                <a:cs typeface="Segoe UI" pitchFamily="34" charset="0"/>
              </a:endParaRPr>
            </a:p>
          </p:txBody>
        </p:sp>
        <p:sp>
          <p:nvSpPr>
            <p:cNvPr id="108" name="Oval 107"/>
            <p:cNvSpPr>
              <a:spLocks noChangeAspect="1"/>
            </p:cNvSpPr>
            <p:nvPr/>
          </p:nvSpPr>
          <p:spPr bwMode="auto">
            <a:xfrm>
              <a:off x="3061911" y="4516103"/>
              <a:ext cx="1499322" cy="1499322"/>
            </a:xfrm>
            <a:prstGeom prst="ellipse">
              <a:avLst/>
            </a:prstGeom>
            <a:solidFill>
              <a:schemeClr val="bg1"/>
            </a:solidFill>
            <a:ln w="25400" cap="flat" cmpd="sng" algn="ctr">
              <a:solidFill>
                <a:srgbClr val="0171DC"/>
              </a:solidFill>
              <a:prstDash val="solid"/>
              <a:headEnd type="none" w="med" len="med"/>
              <a:tailEnd type="none" w="med" len="med"/>
            </a:ln>
            <a:effectLst/>
          </p:spPr>
          <p:txBody>
            <a:bodyPr rot="0" spcFirstLastPara="0" vertOverflow="overflow" horzOverflow="overflow" vert="horz" wrap="none" lIns="186521" tIns="149217" rIns="186521" bIns="149217" numCol="1" spcCol="0" rtlCol="0" fromWordArt="0" anchor="ctr" anchorCtr="0" forceAA="0" compatLnSpc="1">
              <a:prstTxWarp prst="textNoShape">
                <a:avLst/>
              </a:prstTxWarp>
              <a:noAutofit/>
            </a:bodyPr>
            <a:lstStyle/>
            <a:p>
              <a:pPr algn="ctr" defTabSz="932266">
                <a:defRPr/>
              </a:pPr>
              <a:r>
                <a:rPr lang="en-US" sz="2001" kern="0" dirty="0">
                  <a:latin typeface="+mj-lt"/>
                  <a:ea typeface="Segoe UI" pitchFamily="34" charset="0"/>
                  <a:cs typeface="Segoe UI" pitchFamily="34" charset="0"/>
                </a:rPr>
                <a:t>Ecosystem</a:t>
              </a:r>
              <a:endParaRPr lang="en-US" sz="6602" kern="0" dirty="0">
                <a:latin typeface="+mj-lt"/>
                <a:ea typeface="Segoe UI" pitchFamily="34" charset="0"/>
                <a:cs typeface="Segoe UI" pitchFamily="34" charset="0"/>
              </a:endParaRPr>
            </a:p>
          </p:txBody>
        </p:sp>
        <p:sp>
          <p:nvSpPr>
            <p:cNvPr id="16" name="Rectangle 15"/>
            <p:cNvSpPr/>
            <p:nvPr/>
          </p:nvSpPr>
          <p:spPr bwMode="auto">
            <a:xfrm>
              <a:off x="4561233" y="5411040"/>
              <a:ext cx="4870866" cy="448737"/>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Rich application &amp; platform integration</a:t>
              </a:r>
            </a:p>
          </p:txBody>
        </p:sp>
      </p:grpSp>
      <p:pic>
        <p:nvPicPr>
          <p:cNvPr id="17" name="Picture 16"/>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85175" y="3443832"/>
            <a:ext cx="1315981" cy="1153678"/>
          </a:xfrm>
          <a:prstGeom prst="rect">
            <a:avLst/>
          </a:prstGeom>
        </p:spPr>
      </p:pic>
      <p:grpSp>
        <p:nvGrpSpPr>
          <p:cNvPr id="3" name="Group 2"/>
          <p:cNvGrpSpPr/>
          <p:nvPr/>
        </p:nvGrpSpPr>
        <p:grpSpPr>
          <a:xfrm>
            <a:off x="2912702" y="623279"/>
            <a:ext cx="9588197" cy="1499322"/>
            <a:chOff x="2912702" y="623279"/>
            <a:chExt cx="9588197" cy="1499322"/>
          </a:xfrm>
        </p:grpSpPr>
        <p:sp>
          <p:nvSpPr>
            <p:cNvPr id="109" name="Rectangle 108"/>
            <p:cNvSpPr/>
            <p:nvPr/>
          </p:nvSpPr>
          <p:spPr bwMode="auto">
            <a:xfrm>
              <a:off x="4412022" y="668290"/>
              <a:ext cx="7845542"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rPr>
                <a:t>A statistics programming language</a:t>
              </a:r>
            </a:p>
          </p:txBody>
        </p:sp>
        <p:sp>
          <p:nvSpPr>
            <p:cNvPr id="110" name="Rectangle 109"/>
            <p:cNvSpPr/>
            <p:nvPr/>
          </p:nvSpPr>
          <p:spPr bwMode="auto">
            <a:xfrm>
              <a:off x="4412022" y="1024110"/>
              <a:ext cx="7845542"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ea typeface="Segoe UI" pitchFamily="34" charset="0"/>
                  <a:cs typeface="Segoe UI" pitchFamily="34" charset="0"/>
                </a:rPr>
                <a:t>A data visualization tool</a:t>
              </a:r>
            </a:p>
          </p:txBody>
        </p:sp>
        <p:sp>
          <p:nvSpPr>
            <p:cNvPr id="111" name="Rectangle 110"/>
            <p:cNvSpPr/>
            <p:nvPr/>
          </p:nvSpPr>
          <p:spPr bwMode="auto">
            <a:xfrm>
              <a:off x="4412022" y="1379931"/>
              <a:ext cx="7845542"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a:solidFill>
                    <a:schemeClr val="tx1"/>
                  </a:solidFill>
                  <a:latin typeface="+mj-lt"/>
                  <a:ea typeface="Segoe UI" pitchFamily="34" charset="0"/>
                  <a:cs typeface="Segoe UI" pitchFamily="34" charset="0"/>
                </a:rPr>
                <a:t>Open source</a:t>
              </a:r>
            </a:p>
          </p:txBody>
        </p:sp>
        <p:sp>
          <p:nvSpPr>
            <p:cNvPr id="106" name="Oval 105"/>
            <p:cNvSpPr>
              <a:spLocks noChangeAspect="1"/>
            </p:cNvSpPr>
            <p:nvPr/>
          </p:nvSpPr>
          <p:spPr bwMode="auto">
            <a:xfrm>
              <a:off x="2912702" y="623279"/>
              <a:ext cx="1499322" cy="1499322"/>
            </a:xfrm>
            <a:prstGeom prst="ellipse">
              <a:avLst/>
            </a:prstGeom>
            <a:solidFill>
              <a:schemeClr val="bg1"/>
            </a:solidFill>
            <a:ln w="25400" cap="flat" cmpd="sng" algn="ctr">
              <a:solidFill>
                <a:srgbClr val="0171DC"/>
              </a:solidFill>
              <a:prstDash val="solid"/>
              <a:headEnd type="none" w="med" len="med"/>
              <a:tailEnd type="none" w="med" len="med"/>
            </a:ln>
            <a:effectLst/>
          </p:spPr>
          <p:txBody>
            <a:bodyPr rot="0" spcFirstLastPara="0" vertOverflow="overflow" horzOverflow="overflow" vert="horz" wrap="none" lIns="186521" tIns="149217" rIns="186521" bIns="149217" numCol="1" spcCol="0" rtlCol="0" fromWordArt="0" anchor="ctr" anchorCtr="0" forceAA="0" compatLnSpc="1">
              <a:prstTxWarp prst="textNoShape">
                <a:avLst/>
              </a:prstTxWarp>
              <a:noAutofit/>
            </a:bodyPr>
            <a:lstStyle/>
            <a:p>
              <a:pPr algn="ctr" defTabSz="932266">
                <a:defRPr/>
              </a:pPr>
              <a:r>
                <a:rPr lang="en-US" sz="2001" kern="0" dirty="0">
                  <a:solidFill>
                    <a:srgbClr val="164F7E"/>
                  </a:solidFill>
                  <a:latin typeface="+mj-lt"/>
                  <a:ea typeface="Segoe UI" pitchFamily="34" charset="0"/>
                  <a:cs typeface="Segoe UI" pitchFamily="34" charset="0"/>
                </a:rPr>
                <a:t> </a:t>
              </a:r>
              <a:r>
                <a:rPr lang="en-US" sz="2001" kern="0" dirty="0">
                  <a:latin typeface="+mj-lt"/>
                  <a:ea typeface="Segoe UI" pitchFamily="34" charset="0"/>
                  <a:cs typeface="Segoe UI" pitchFamily="34" charset="0"/>
                </a:rPr>
                <a:t>Language</a:t>
              </a:r>
              <a:r>
                <a:rPr lang="en-US" sz="2001" kern="0" dirty="0">
                  <a:solidFill>
                    <a:srgbClr val="164F7E"/>
                  </a:solidFill>
                  <a:latin typeface="+mj-lt"/>
                  <a:ea typeface="Segoe UI" pitchFamily="34" charset="0"/>
                  <a:cs typeface="Segoe UI" pitchFamily="34" charset="0"/>
                </a:rPr>
                <a:t> </a:t>
              </a:r>
            </a:p>
            <a:p>
              <a:pPr algn="ctr" defTabSz="932266">
                <a:defRPr/>
              </a:pPr>
              <a:r>
                <a:rPr lang="en-US" sz="2001" kern="0" dirty="0">
                  <a:latin typeface="+mj-lt"/>
                  <a:ea typeface="Segoe UI" pitchFamily="34" charset="0"/>
                  <a:cs typeface="Segoe UI" pitchFamily="34" charset="0"/>
                </a:rPr>
                <a:t>Platform</a:t>
              </a:r>
              <a:endParaRPr lang="en-US" sz="6602" kern="0" dirty="0">
                <a:latin typeface="+mj-lt"/>
                <a:ea typeface="Segoe UI" pitchFamily="34" charset="0"/>
                <a:cs typeface="Segoe UI" pitchFamily="34" charset="0"/>
              </a:endParaRPr>
            </a:p>
          </p:txBody>
        </p:sp>
        <p:sp>
          <p:nvSpPr>
            <p:cNvPr id="20" name="Rectangle 19"/>
            <p:cNvSpPr/>
            <p:nvPr/>
          </p:nvSpPr>
          <p:spPr bwMode="auto">
            <a:xfrm>
              <a:off x="4412022" y="1720296"/>
              <a:ext cx="5020077"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smtClean="0">
                  <a:solidFill>
                    <a:schemeClr val="tx1"/>
                  </a:solidFill>
                  <a:latin typeface="+mj-lt"/>
                  <a:ea typeface="Segoe UI" pitchFamily="34" charset="0"/>
                  <a:cs typeface="Segoe UI" pitchFamily="34" charset="0"/>
                </a:rPr>
                <a:t>Focus on statistics and machine learning</a:t>
              </a:r>
              <a:endParaRPr lang="en-US" sz="2040" dirty="0">
                <a:solidFill>
                  <a:schemeClr val="tx1"/>
                </a:solidFill>
                <a:latin typeface="+mj-lt"/>
                <a:ea typeface="Segoe UI" pitchFamily="34" charset="0"/>
                <a:cs typeface="Segoe UI" pitchFamily="34" charset="0"/>
              </a:endParaRPr>
            </a:p>
          </p:txBody>
        </p:sp>
        <p:sp>
          <p:nvSpPr>
            <p:cNvPr id="21" name="Rectangle 20"/>
            <p:cNvSpPr/>
            <p:nvPr/>
          </p:nvSpPr>
          <p:spPr bwMode="auto">
            <a:xfrm>
              <a:off x="9108854" y="673807"/>
              <a:ext cx="2670970"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smtClean="0">
                  <a:solidFill>
                    <a:schemeClr val="tx1"/>
                  </a:solidFill>
                  <a:latin typeface="+mj-lt"/>
                  <a:ea typeface="Segoe UI" pitchFamily="34" charset="0"/>
                  <a:cs typeface="Segoe UI" pitchFamily="34" charset="0"/>
                </a:rPr>
                <a:t>Single-threaded</a:t>
              </a:r>
              <a:endParaRPr lang="en-US" sz="2040" dirty="0">
                <a:solidFill>
                  <a:schemeClr val="tx1"/>
                </a:solidFill>
                <a:latin typeface="+mj-lt"/>
                <a:ea typeface="Segoe UI" pitchFamily="34" charset="0"/>
                <a:cs typeface="Segoe UI" pitchFamily="34" charset="0"/>
              </a:endParaRPr>
            </a:p>
          </p:txBody>
        </p:sp>
        <p:sp>
          <p:nvSpPr>
            <p:cNvPr id="22" name="Rectangle 21"/>
            <p:cNvSpPr/>
            <p:nvPr/>
          </p:nvSpPr>
          <p:spPr bwMode="auto">
            <a:xfrm>
              <a:off x="9108854" y="1003176"/>
              <a:ext cx="3392045" cy="365759"/>
            </a:xfrm>
            <a:prstGeom prst="rect">
              <a:avLst/>
            </a:prstGeom>
            <a:noFill/>
            <a:ln w="31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marL="289865" indent="-289865" defTabSz="932266">
                <a:spcAft>
                  <a:spcPts val="612"/>
                </a:spcAft>
                <a:buFont typeface="Arial" panose="020B0604020202020204" pitchFamily="34" charset="0"/>
                <a:buChar char="•"/>
              </a:pPr>
              <a:r>
                <a:rPr lang="en-US" sz="2040" dirty="0" smtClean="0">
                  <a:solidFill>
                    <a:schemeClr val="tx1"/>
                  </a:solidFill>
                  <a:latin typeface="+mj-lt"/>
                  <a:ea typeface="Segoe UI" pitchFamily="34" charset="0"/>
                  <a:cs typeface="Segoe UI" pitchFamily="34" charset="0"/>
                </a:rPr>
                <a:t>Data stored in memory</a:t>
              </a:r>
              <a:endParaRPr lang="en-US" sz="2040" dirty="0">
                <a:solidFill>
                  <a:schemeClr val="tx1"/>
                </a:solidFill>
                <a:latin typeface="+mj-lt"/>
                <a:ea typeface="Segoe UI" pitchFamily="34" charset="0"/>
                <a:cs typeface="Segoe UI" pitchFamily="34" charset="0"/>
              </a:endParaRPr>
            </a:p>
          </p:txBody>
        </p:sp>
      </p:grpSp>
    </p:spTree>
    <p:extLst>
      <p:ext uri="{BB962C8B-B14F-4D97-AF65-F5344CB8AC3E}">
        <p14:creationId xmlns:p14="http://schemas.microsoft.com/office/powerpoint/2010/main" val="21363958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1+#ppt_w/2"/>
                                          </p:val>
                                        </p:tav>
                                        <p:tav tm="100000">
                                          <p:val>
                                            <p:strVal val="#ppt_x"/>
                                          </p:val>
                                        </p:tav>
                                      </p:tavLst>
                                    </p:anim>
                                    <p:anim calcmode="lin" valueType="num">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1+#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hlinkClick r:id="rId3"/>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saturation sat="0"/>
                    </a14:imgEffect>
                  </a14:imgLayer>
                </a14:imgProps>
              </a:ext>
            </a:extLst>
          </a:blip>
          <a:stretch>
            <a:fillRect/>
          </a:stretch>
        </p:blipFill>
        <p:spPr>
          <a:xfrm>
            <a:off x="244428" y="1021976"/>
            <a:ext cx="11965079" cy="5190566"/>
          </a:xfrm>
          <a:prstGeom prst="rect">
            <a:avLst/>
          </a:prstGeom>
        </p:spPr>
      </p:pic>
      <p:sp>
        <p:nvSpPr>
          <p:cNvPr id="4" name="Rectangle 3"/>
          <p:cNvSpPr/>
          <p:nvPr/>
        </p:nvSpPr>
        <p:spPr bwMode="auto">
          <a:xfrm>
            <a:off x="236881" y="1021976"/>
            <a:ext cx="11965079" cy="5190564"/>
          </a:xfrm>
          <a:prstGeom prst="rect">
            <a:avLst/>
          </a:prstGeom>
          <a:solidFill>
            <a:schemeClr val="bg1">
              <a:lumMod val="60000"/>
              <a:lumOff val="40000"/>
              <a:alpha val="2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itle 4"/>
          <p:cNvSpPr>
            <a:spLocks noGrp="1"/>
          </p:cNvSpPr>
          <p:nvPr>
            <p:ph type="title"/>
          </p:nvPr>
        </p:nvSpPr>
        <p:spPr/>
        <p:txBody>
          <a:bodyPr/>
          <a:lstStyle/>
          <a:p>
            <a:r>
              <a:rPr lang="en-US" dirty="0" smtClean="0"/>
              <a:t>CRAN: Comprehensive R Archive Network</a:t>
            </a:r>
            <a:endParaRPr lang="en-US" dirty="0"/>
          </a:p>
        </p:txBody>
      </p:sp>
      <p:sp>
        <p:nvSpPr>
          <p:cNvPr id="2" name="Rectangle 1"/>
          <p:cNvSpPr/>
          <p:nvPr/>
        </p:nvSpPr>
        <p:spPr>
          <a:xfrm>
            <a:off x="451585" y="6330544"/>
            <a:ext cx="8700030" cy="320537"/>
          </a:xfrm>
          <a:prstGeom prst="rect">
            <a:avLst/>
          </a:prstGeom>
        </p:spPr>
        <p:txBody>
          <a:bodyPr wrap="square">
            <a:spAutoFit/>
          </a:bodyPr>
          <a:lstStyle/>
          <a:p>
            <a:r>
              <a:rPr lang="en-US" sz="1483" dirty="0"/>
              <a:t>In addition to </a:t>
            </a:r>
            <a:r>
              <a:rPr lang="en-US" sz="1483" dirty="0" err="1"/>
              <a:t>CRAN</a:t>
            </a:r>
            <a:r>
              <a:rPr lang="en-US" sz="1483" dirty="0"/>
              <a:t>, Bioconductor, GitHub, others distribute R packages</a:t>
            </a:r>
          </a:p>
        </p:txBody>
      </p:sp>
      <p:pic>
        <p:nvPicPr>
          <p:cNvPr id="3" name="Picture 2"/>
          <p:cNvPicPr>
            <a:picLocks noChangeAspect="1"/>
          </p:cNvPicPr>
          <p:nvPr/>
        </p:nvPicPr>
        <p:blipFill>
          <a:blip r:embed="rId6"/>
          <a:stretch>
            <a:fillRect/>
          </a:stretch>
        </p:blipFill>
        <p:spPr>
          <a:xfrm>
            <a:off x="1050623" y="1388595"/>
            <a:ext cx="1666875" cy="2324100"/>
          </a:xfrm>
          <a:prstGeom prst="rect">
            <a:avLst/>
          </a:prstGeom>
          <a:ln w="38100">
            <a:solidFill>
              <a:srgbClr val="002864"/>
            </a:solidFill>
          </a:ln>
        </p:spPr>
      </p:pic>
      <p:pic>
        <p:nvPicPr>
          <p:cNvPr id="8" name="Picture 7"/>
          <p:cNvPicPr>
            <a:picLocks noChangeAspect="1"/>
          </p:cNvPicPr>
          <p:nvPr/>
        </p:nvPicPr>
        <p:blipFill>
          <a:blip r:embed="rId7"/>
          <a:stretch>
            <a:fillRect/>
          </a:stretch>
        </p:blipFill>
        <p:spPr>
          <a:xfrm>
            <a:off x="3724930" y="3469341"/>
            <a:ext cx="1619250" cy="2038350"/>
          </a:xfrm>
          <a:prstGeom prst="rect">
            <a:avLst/>
          </a:prstGeom>
          <a:ln w="38100">
            <a:solidFill>
              <a:srgbClr val="002864"/>
            </a:solidFill>
          </a:ln>
        </p:spPr>
      </p:pic>
      <p:pic>
        <p:nvPicPr>
          <p:cNvPr id="10" name="Picture 9"/>
          <p:cNvPicPr>
            <a:picLocks noChangeAspect="1"/>
          </p:cNvPicPr>
          <p:nvPr/>
        </p:nvPicPr>
        <p:blipFill>
          <a:blip r:embed="rId8"/>
          <a:stretch>
            <a:fillRect/>
          </a:stretch>
        </p:blipFill>
        <p:spPr>
          <a:xfrm>
            <a:off x="6639590" y="1597958"/>
            <a:ext cx="1647825" cy="2019300"/>
          </a:xfrm>
          <a:prstGeom prst="rect">
            <a:avLst/>
          </a:prstGeom>
          <a:ln w="38100">
            <a:solidFill>
              <a:srgbClr val="002864"/>
            </a:solidFill>
          </a:ln>
        </p:spPr>
      </p:pic>
      <p:pic>
        <p:nvPicPr>
          <p:cNvPr id="11" name="Picture 10"/>
          <p:cNvPicPr>
            <a:picLocks noChangeAspect="1"/>
          </p:cNvPicPr>
          <p:nvPr/>
        </p:nvPicPr>
        <p:blipFill>
          <a:blip r:embed="rId9"/>
          <a:stretch>
            <a:fillRect/>
          </a:stretch>
        </p:blipFill>
        <p:spPr>
          <a:xfrm>
            <a:off x="9501973" y="3388378"/>
            <a:ext cx="1647825" cy="2200275"/>
          </a:xfrm>
          <a:prstGeom prst="rect">
            <a:avLst/>
          </a:prstGeom>
          <a:ln w="38100">
            <a:solidFill>
              <a:srgbClr val="002864"/>
            </a:solidFill>
          </a:ln>
        </p:spPr>
      </p:pic>
    </p:spTree>
    <p:extLst>
      <p:ext uri="{BB962C8B-B14F-4D97-AF65-F5344CB8AC3E}">
        <p14:creationId xmlns:p14="http://schemas.microsoft.com/office/powerpoint/2010/main" val="4247623757"/>
      </p:ext>
    </p:extLst>
  </p:cSld>
  <p:clrMapOvr>
    <a:masterClrMapping/>
  </p:clrMapOvr>
  <p:transition advClick="0">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txBox="1">
            <a:spLocks/>
          </p:cNvSpPr>
          <p:nvPr/>
        </p:nvSpPr>
        <p:spPr>
          <a:xfrm>
            <a:off x="236541" y="295277"/>
            <a:ext cx="11888787" cy="917575"/>
          </a:xfrm>
          <a:prstGeom prst="rect">
            <a:avLst/>
          </a:prstGeom>
        </p:spPr>
        <p:txBody>
          <a:bodyPr vert="horz" wrap="square" lIns="146304" tIns="91440" rIns="146304" bIns="91440" rtlCol="0" anchor="t">
            <a:noAutofit/>
          </a:bodyPr>
          <a:lstStyle>
            <a:lvl1pPr algn="l" defTabSz="931863" rtl="0" fontAlgn="base">
              <a:lnSpc>
                <a:spcPct val="90000"/>
              </a:lnSpc>
              <a:spcBef>
                <a:spcPct val="0"/>
              </a:spcBef>
              <a:spcAft>
                <a:spcPct val="0"/>
              </a:spcAft>
              <a:defRPr lang="en-US" sz="5400" kern="1200" spc="-102" dirty="0">
                <a:ln w="3175">
                  <a:noFill/>
                </a:ln>
                <a:solidFill>
                  <a:schemeClr val="tx2"/>
                </a:solidFill>
                <a:latin typeface="+mj-lt"/>
                <a:ea typeface="ＭＳ Ｐゴシック" charset="0"/>
                <a:cs typeface="Segoe UI" pitchFamily="34" charset="0"/>
              </a:defRPr>
            </a:lvl1pPr>
            <a:lvl2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2pPr>
            <a:lvl3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3pPr>
            <a:lvl4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4pPr>
            <a:lvl5pPr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5pPr>
            <a:lvl6pPr marL="4572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6pPr>
            <a:lvl7pPr marL="9144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7pPr>
            <a:lvl8pPr marL="13716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8pPr>
            <a:lvl9pPr marL="1828800" algn="l" defTabSz="931863" rtl="0" fontAlgn="base">
              <a:lnSpc>
                <a:spcPct val="90000"/>
              </a:lnSpc>
              <a:spcBef>
                <a:spcPct val="0"/>
              </a:spcBef>
              <a:spcAft>
                <a:spcPct val="0"/>
              </a:spcAft>
              <a:defRPr sz="5400">
                <a:solidFill>
                  <a:schemeClr val="tx2"/>
                </a:solidFill>
                <a:latin typeface="Segoe UI Light" charset="0"/>
                <a:ea typeface="ＭＳ Ｐゴシック" charset="0"/>
                <a:cs typeface="Segoe UI" charset="0"/>
              </a:defRPr>
            </a:lvl9pPr>
          </a:lstStyle>
          <a:p>
            <a:r>
              <a:rPr lang="en-US" sz="4800" dirty="0">
                <a:solidFill>
                  <a:schemeClr val="tx1"/>
                </a:solidFill>
              </a:rPr>
              <a:t>Challenges posed by open source R</a:t>
            </a:r>
          </a:p>
        </p:txBody>
      </p:sp>
      <p:grpSp>
        <p:nvGrpSpPr>
          <p:cNvPr id="379" name="Group 378"/>
          <p:cNvGrpSpPr/>
          <p:nvPr/>
        </p:nvGrpSpPr>
        <p:grpSpPr>
          <a:xfrm>
            <a:off x="3529762" y="1910167"/>
            <a:ext cx="2468880" cy="2468880"/>
            <a:chOff x="4190125" y="3176906"/>
            <a:chExt cx="2468880" cy="2468880"/>
          </a:xfrm>
        </p:grpSpPr>
        <p:sp>
          <p:nvSpPr>
            <p:cNvPr id="380" name="Oval 379"/>
            <p:cNvSpPr>
              <a:spLocks noChangeAspect="1"/>
            </p:cNvSpPr>
            <p:nvPr/>
          </p:nvSpPr>
          <p:spPr bwMode="auto">
            <a:xfrm>
              <a:off x="4190125" y="3176906"/>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381" name="Group 380"/>
            <p:cNvGrpSpPr/>
            <p:nvPr/>
          </p:nvGrpSpPr>
          <p:grpSpPr>
            <a:xfrm>
              <a:off x="4478468" y="3898602"/>
              <a:ext cx="1910395" cy="1209009"/>
              <a:chOff x="7976464" y="3434164"/>
              <a:chExt cx="1910395" cy="1209009"/>
            </a:xfrm>
          </p:grpSpPr>
          <p:sp>
            <p:nvSpPr>
              <p:cNvPr id="382" name="Freeform 5"/>
              <p:cNvSpPr>
                <a:spLocks/>
              </p:cNvSpPr>
              <p:nvPr/>
            </p:nvSpPr>
            <p:spPr bwMode="auto">
              <a:xfrm>
                <a:off x="8077160" y="3546206"/>
                <a:ext cx="1694820" cy="943142"/>
              </a:xfrm>
              <a:custGeom>
                <a:avLst/>
                <a:gdLst>
                  <a:gd name="T0" fmla="*/ 1025 w 1219"/>
                  <a:gd name="T1" fmla="*/ 176 h 678"/>
                  <a:gd name="T2" fmla="*/ 1011 w 1219"/>
                  <a:gd name="T3" fmla="*/ 168 h 678"/>
                  <a:gd name="T4" fmla="*/ 1006 w 1219"/>
                  <a:gd name="T5" fmla="*/ 166 h 678"/>
                  <a:gd name="T6" fmla="*/ 992 w 1219"/>
                  <a:gd name="T7" fmla="*/ 159 h 678"/>
                  <a:gd name="T8" fmla="*/ 0 w 1219"/>
                  <a:gd name="T9" fmla="*/ 323 h 678"/>
                  <a:gd name="T10" fmla="*/ 356 w 1219"/>
                  <a:gd name="T11" fmla="*/ 678 h 678"/>
                  <a:gd name="T12" fmla="*/ 681 w 1219"/>
                  <a:gd name="T13" fmla="*/ 579 h 678"/>
                  <a:gd name="T14" fmla="*/ 735 w 1219"/>
                  <a:gd name="T15" fmla="*/ 595 h 678"/>
                  <a:gd name="T16" fmla="*/ 757 w 1219"/>
                  <a:gd name="T17" fmla="*/ 605 h 678"/>
                  <a:gd name="T18" fmla="*/ 863 w 1219"/>
                  <a:gd name="T19" fmla="*/ 678 h 678"/>
                  <a:gd name="T20" fmla="*/ 1219 w 1219"/>
                  <a:gd name="T21" fmla="*/ 323 h 678"/>
                  <a:gd name="T22" fmla="*/ 1025 w 1219"/>
                  <a:gd name="T23" fmla="*/ 17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9" h="678">
                    <a:moveTo>
                      <a:pt x="1025" y="176"/>
                    </a:moveTo>
                    <a:cubicBezTo>
                      <a:pt x="1020" y="173"/>
                      <a:pt x="1015" y="171"/>
                      <a:pt x="1011" y="168"/>
                    </a:cubicBezTo>
                    <a:cubicBezTo>
                      <a:pt x="1008" y="168"/>
                      <a:pt x="1006" y="166"/>
                      <a:pt x="1006" y="166"/>
                    </a:cubicBezTo>
                    <a:cubicBezTo>
                      <a:pt x="1001" y="164"/>
                      <a:pt x="996" y="161"/>
                      <a:pt x="992" y="159"/>
                    </a:cubicBezTo>
                    <a:cubicBezTo>
                      <a:pt x="669" y="0"/>
                      <a:pt x="268" y="55"/>
                      <a:pt x="0" y="323"/>
                    </a:cubicBezTo>
                    <a:cubicBezTo>
                      <a:pt x="356" y="678"/>
                      <a:pt x="356" y="678"/>
                      <a:pt x="356" y="678"/>
                    </a:cubicBezTo>
                    <a:cubicBezTo>
                      <a:pt x="443" y="588"/>
                      <a:pt x="567" y="557"/>
                      <a:pt x="681" y="579"/>
                    </a:cubicBezTo>
                    <a:cubicBezTo>
                      <a:pt x="700" y="583"/>
                      <a:pt x="716" y="588"/>
                      <a:pt x="735" y="595"/>
                    </a:cubicBezTo>
                    <a:cubicBezTo>
                      <a:pt x="742" y="598"/>
                      <a:pt x="750" y="600"/>
                      <a:pt x="757" y="605"/>
                    </a:cubicBezTo>
                    <a:cubicBezTo>
                      <a:pt x="795" y="621"/>
                      <a:pt x="833" y="645"/>
                      <a:pt x="863" y="678"/>
                    </a:cubicBezTo>
                    <a:cubicBezTo>
                      <a:pt x="1219" y="323"/>
                      <a:pt x="1219" y="323"/>
                      <a:pt x="1219" y="323"/>
                    </a:cubicBezTo>
                    <a:cubicBezTo>
                      <a:pt x="1160" y="263"/>
                      <a:pt x="1094" y="214"/>
                      <a:pt x="1025" y="176"/>
                    </a:cubicBezTo>
                    <a:close/>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83" name="Freeform 6"/>
              <p:cNvSpPr>
                <a:spLocks/>
              </p:cNvSpPr>
              <p:nvPr/>
            </p:nvSpPr>
            <p:spPr bwMode="auto">
              <a:xfrm>
                <a:off x="7976464" y="3788729"/>
                <a:ext cx="120552" cy="130480"/>
              </a:xfrm>
              <a:custGeom>
                <a:avLst/>
                <a:gdLst>
                  <a:gd name="T0" fmla="*/ 0 w 85"/>
                  <a:gd name="T1" fmla="*/ 9 h 92"/>
                  <a:gd name="T2" fmla="*/ 75 w 85"/>
                  <a:gd name="T3" fmla="*/ 92 h 92"/>
                  <a:gd name="T4" fmla="*/ 85 w 85"/>
                  <a:gd name="T5" fmla="*/ 82 h 92"/>
                  <a:gd name="T6" fmla="*/ 11 w 85"/>
                  <a:gd name="T7" fmla="*/ 0 h 92"/>
                  <a:gd name="T8" fmla="*/ 0 w 85"/>
                  <a:gd name="T9" fmla="*/ 9 h 92"/>
                  <a:gd name="T10" fmla="*/ 0 w 85"/>
                  <a:gd name="T11" fmla="*/ 9 h 92"/>
                  <a:gd name="T12" fmla="*/ 0 w 85"/>
                  <a:gd name="T13" fmla="*/ 9 h 92"/>
                </a:gdLst>
                <a:ahLst/>
                <a:cxnLst>
                  <a:cxn ang="0">
                    <a:pos x="T0" y="T1"/>
                  </a:cxn>
                  <a:cxn ang="0">
                    <a:pos x="T2" y="T3"/>
                  </a:cxn>
                  <a:cxn ang="0">
                    <a:pos x="T4" y="T5"/>
                  </a:cxn>
                  <a:cxn ang="0">
                    <a:pos x="T6" y="T7"/>
                  </a:cxn>
                  <a:cxn ang="0">
                    <a:pos x="T8" y="T9"/>
                  </a:cxn>
                  <a:cxn ang="0">
                    <a:pos x="T10" y="T11"/>
                  </a:cxn>
                  <a:cxn ang="0">
                    <a:pos x="T12" y="T13"/>
                  </a:cxn>
                </a:cxnLst>
                <a:rect l="0" t="0" r="r" b="b"/>
                <a:pathLst>
                  <a:path w="85" h="92">
                    <a:moveTo>
                      <a:pt x="0" y="9"/>
                    </a:moveTo>
                    <a:lnTo>
                      <a:pt x="75" y="92"/>
                    </a:lnTo>
                    <a:lnTo>
                      <a:pt x="85" y="82"/>
                    </a:lnTo>
                    <a:lnTo>
                      <a:pt x="11" y="0"/>
                    </a:lnTo>
                    <a:lnTo>
                      <a:pt x="0" y="9"/>
                    </a:lnTo>
                    <a:lnTo>
                      <a:pt x="0" y="9"/>
                    </a:lnTo>
                    <a:lnTo>
                      <a:pt x="0"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4" name="Freeform 7"/>
              <p:cNvSpPr>
                <a:spLocks/>
              </p:cNvSpPr>
              <p:nvPr/>
            </p:nvSpPr>
            <p:spPr bwMode="auto">
              <a:xfrm>
                <a:off x="8255861" y="3593009"/>
                <a:ext cx="96442" cy="148917"/>
              </a:xfrm>
              <a:custGeom>
                <a:avLst/>
                <a:gdLst>
                  <a:gd name="T0" fmla="*/ 0 w 68"/>
                  <a:gd name="T1" fmla="*/ 6 h 105"/>
                  <a:gd name="T2" fmla="*/ 54 w 68"/>
                  <a:gd name="T3" fmla="*/ 105 h 105"/>
                  <a:gd name="T4" fmla="*/ 68 w 68"/>
                  <a:gd name="T5" fmla="*/ 98 h 105"/>
                  <a:gd name="T6" fmla="*/ 14 w 68"/>
                  <a:gd name="T7" fmla="*/ 0 h 105"/>
                  <a:gd name="T8" fmla="*/ 0 w 68"/>
                  <a:gd name="T9" fmla="*/ 6 h 105"/>
                  <a:gd name="T10" fmla="*/ 0 w 68"/>
                  <a:gd name="T11" fmla="*/ 6 h 105"/>
                  <a:gd name="T12" fmla="*/ 0 w 68"/>
                  <a:gd name="T13" fmla="*/ 6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0" y="6"/>
                    </a:moveTo>
                    <a:lnTo>
                      <a:pt x="54" y="105"/>
                    </a:lnTo>
                    <a:lnTo>
                      <a:pt x="68" y="98"/>
                    </a:lnTo>
                    <a:lnTo>
                      <a:pt x="14" y="0"/>
                    </a:lnTo>
                    <a:lnTo>
                      <a:pt x="0" y="6"/>
                    </a:lnTo>
                    <a:lnTo>
                      <a:pt x="0" y="6"/>
                    </a:lnTo>
                    <a:lnTo>
                      <a:pt x="0" y="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5" name="Freeform 8"/>
              <p:cNvSpPr>
                <a:spLocks/>
              </p:cNvSpPr>
              <p:nvPr/>
            </p:nvSpPr>
            <p:spPr bwMode="auto">
              <a:xfrm>
                <a:off x="8579224" y="3473875"/>
                <a:ext cx="58149" cy="158845"/>
              </a:xfrm>
              <a:custGeom>
                <a:avLst/>
                <a:gdLst>
                  <a:gd name="T0" fmla="*/ 0 w 41"/>
                  <a:gd name="T1" fmla="*/ 2 h 112"/>
                  <a:gd name="T2" fmla="*/ 29 w 41"/>
                  <a:gd name="T3" fmla="*/ 112 h 112"/>
                  <a:gd name="T4" fmla="*/ 41 w 41"/>
                  <a:gd name="T5" fmla="*/ 107 h 112"/>
                  <a:gd name="T6" fmla="*/ 15 w 41"/>
                  <a:gd name="T7" fmla="*/ 0 h 112"/>
                  <a:gd name="T8" fmla="*/ 0 w 41"/>
                  <a:gd name="T9" fmla="*/ 2 h 112"/>
                  <a:gd name="T10" fmla="*/ 0 w 41"/>
                  <a:gd name="T11" fmla="*/ 2 h 112"/>
                  <a:gd name="T12" fmla="*/ 0 w 41"/>
                  <a:gd name="T13" fmla="*/ 2 h 112"/>
                </a:gdLst>
                <a:ahLst/>
                <a:cxnLst>
                  <a:cxn ang="0">
                    <a:pos x="T0" y="T1"/>
                  </a:cxn>
                  <a:cxn ang="0">
                    <a:pos x="T2" y="T3"/>
                  </a:cxn>
                  <a:cxn ang="0">
                    <a:pos x="T4" y="T5"/>
                  </a:cxn>
                  <a:cxn ang="0">
                    <a:pos x="T6" y="T7"/>
                  </a:cxn>
                  <a:cxn ang="0">
                    <a:pos x="T8" y="T9"/>
                  </a:cxn>
                  <a:cxn ang="0">
                    <a:pos x="T10" y="T11"/>
                  </a:cxn>
                  <a:cxn ang="0">
                    <a:pos x="T12" y="T13"/>
                  </a:cxn>
                </a:cxnLst>
                <a:rect l="0" t="0" r="r" b="b"/>
                <a:pathLst>
                  <a:path w="41" h="112">
                    <a:moveTo>
                      <a:pt x="0" y="2"/>
                    </a:moveTo>
                    <a:lnTo>
                      <a:pt x="29" y="112"/>
                    </a:lnTo>
                    <a:lnTo>
                      <a:pt x="41" y="107"/>
                    </a:lnTo>
                    <a:lnTo>
                      <a:pt x="15" y="0"/>
                    </a:lnTo>
                    <a:lnTo>
                      <a:pt x="0" y="2"/>
                    </a:lnTo>
                    <a:lnTo>
                      <a:pt x="0" y="2"/>
                    </a:lnTo>
                    <a:lnTo>
                      <a:pt x="0" y="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6" name="Freeform 9"/>
              <p:cNvSpPr>
                <a:spLocks/>
              </p:cNvSpPr>
              <p:nvPr/>
            </p:nvSpPr>
            <p:spPr bwMode="auto">
              <a:xfrm>
                <a:off x="8922443" y="3434164"/>
                <a:ext cx="22692" cy="158845"/>
              </a:xfrm>
              <a:custGeom>
                <a:avLst/>
                <a:gdLst>
                  <a:gd name="T0" fmla="*/ 0 w 16"/>
                  <a:gd name="T1" fmla="*/ 112 h 112"/>
                  <a:gd name="T2" fmla="*/ 16 w 16"/>
                  <a:gd name="T3" fmla="*/ 112 h 112"/>
                  <a:gd name="T4" fmla="*/ 16 w 16"/>
                  <a:gd name="T5" fmla="*/ 0 h 112"/>
                  <a:gd name="T6" fmla="*/ 2 w 16"/>
                  <a:gd name="T7" fmla="*/ 0 h 112"/>
                  <a:gd name="T8" fmla="*/ 0 w 16"/>
                  <a:gd name="T9" fmla="*/ 112 h 112"/>
                  <a:gd name="T10" fmla="*/ 0 w 16"/>
                  <a:gd name="T11" fmla="*/ 112 h 112"/>
                  <a:gd name="T12" fmla="*/ 0 w 16"/>
                  <a:gd name="T13" fmla="*/ 112 h 112"/>
                </a:gdLst>
                <a:ahLst/>
                <a:cxnLst>
                  <a:cxn ang="0">
                    <a:pos x="T0" y="T1"/>
                  </a:cxn>
                  <a:cxn ang="0">
                    <a:pos x="T2" y="T3"/>
                  </a:cxn>
                  <a:cxn ang="0">
                    <a:pos x="T4" y="T5"/>
                  </a:cxn>
                  <a:cxn ang="0">
                    <a:pos x="T6" y="T7"/>
                  </a:cxn>
                  <a:cxn ang="0">
                    <a:pos x="T8" y="T9"/>
                  </a:cxn>
                  <a:cxn ang="0">
                    <a:pos x="T10" y="T11"/>
                  </a:cxn>
                  <a:cxn ang="0">
                    <a:pos x="T12" y="T13"/>
                  </a:cxn>
                </a:cxnLst>
                <a:rect l="0" t="0" r="r" b="b"/>
                <a:pathLst>
                  <a:path w="16" h="112">
                    <a:moveTo>
                      <a:pt x="0" y="112"/>
                    </a:moveTo>
                    <a:lnTo>
                      <a:pt x="16" y="112"/>
                    </a:lnTo>
                    <a:lnTo>
                      <a:pt x="16" y="0"/>
                    </a:lnTo>
                    <a:lnTo>
                      <a:pt x="2" y="0"/>
                    </a:lnTo>
                    <a:lnTo>
                      <a:pt x="0" y="112"/>
                    </a:lnTo>
                    <a:lnTo>
                      <a:pt x="0" y="112"/>
                    </a:lnTo>
                    <a:lnTo>
                      <a:pt x="0" y="11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7" name="Freeform 10"/>
              <p:cNvSpPr>
                <a:spLocks/>
              </p:cNvSpPr>
              <p:nvPr/>
            </p:nvSpPr>
            <p:spPr bwMode="auto">
              <a:xfrm>
                <a:off x="9227369" y="3476712"/>
                <a:ext cx="59567" cy="158845"/>
              </a:xfrm>
              <a:custGeom>
                <a:avLst/>
                <a:gdLst>
                  <a:gd name="T0" fmla="*/ 0 w 42"/>
                  <a:gd name="T1" fmla="*/ 110 h 112"/>
                  <a:gd name="T2" fmla="*/ 13 w 42"/>
                  <a:gd name="T3" fmla="*/ 112 h 112"/>
                  <a:gd name="T4" fmla="*/ 42 w 42"/>
                  <a:gd name="T5" fmla="*/ 5 h 112"/>
                  <a:gd name="T6" fmla="*/ 28 w 42"/>
                  <a:gd name="T7" fmla="*/ 0 h 112"/>
                  <a:gd name="T8" fmla="*/ 0 w 42"/>
                  <a:gd name="T9" fmla="*/ 110 h 112"/>
                  <a:gd name="T10" fmla="*/ 0 w 42"/>
                  <a:gd name="T11" fmla="*/ 110 h 112"/>
                  <a:gd name="T12" fmla="*/ 0 w 42"/>
                  <a:gd name="T13" fmla="*/ 110 h 112"/>
                </a:gdLst>
                <a:ahLst/>
                <a:cxnLst>
                  <a:cxn ang="0">
                    <a:pos x="T0" y="T1"/>
                  </a:cxn>
                  <a:cxn ang="0">
                    <a:pos x="T2" y="T3"/>
                  </a:cxn>
                  <a:cxn ang="0">
                    <a:pos x="T4" y="T5"/>
                  </a:cxn>
                  <a:cxn ang="0">
                    <a:pos x="T6" y="T7"/>
                  </a:cxn>
                  <a:cxn ang="0">
                    <a:pos x="T8" y="T9"/>
                  </a:cxn>
                  <a:cxn ang="0">
                    <a:pos x="T10" y="T11"/>
                  </a:cxn>
                  <a:cxn ang="0">
                    <a:pos x="T12" y="T13"/>
                  </a:cxn>
                </a:cxnLst>
                <a:rect l="0" t="0" r="r" b="b"/>
                <a:pathLst>
                  <a:path w="42" h="112">
                    <a:moveTo>
                      <a:pt x="0" y="110"/>
                    </a:moveTo>
                    <a:lnTo>
                      <a:pt x="13" y="112"/>
                    </a:lnTo>
                    <a:lnTo>
                      <a:pt x="42" y="5"/>
                    </a:lnTo>
                    <a:lnTo>
                      <a:pt x="28" y="0"/>
                    </a:lnTo>
                    <a:lnTo>
                      <a:pt x="0" y="110"/>
                    </a:lnTo>
                    <a:lnTo>
                      <a:pt x="0" y="110"/>
                    </a:lnTo>
                    <a:lnTo>
                      <a:pt x="0" y="11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8" name="Freeform 11"/>
              <p:cNvSpPr>
                <a:spLocks/>
              </p:cNvSpPr>
              <p:nvPr/>
            </p:nvSpPr>
            <p:spPr bwMode="auto">
              <a:xfrm>
                <a:off x="9511020" y="3601519"/>
                <a:ext cx="96442" cy="148917"/>
              </a:xfrm>
              <a:custGeom>
                <a:avLst/>
                <a:gdLst>
                  <a:gd name="T0" fmla="*/ 56 w 68"/>
                  <a:gd name="T1" fmla="*/ 0 h 105"/>
                  <a:gd name="T2" fmla="*/ 0 w 68"/>
                  <a:gd name="T3" fmla="*/ 99 h 105"/>
                  <a:gd name="T4" fmla="*/ 14 w 68"/>
                  <a:gd name="T5" fmla="*/ 105 h 105"/>
                  <a:gd name="T6" fmla="*/ 68 w 68"/>
                  <a:gd name="T7" fmla="*/ 8 h 105"/>
                  <a:gd name="T8" fmla="*/ 56 w 68"/>
                  <a:gd name="T9" fmla="*/ 0 h 105"/>
                  <a:gd name="T10" fmla="*/ 56 w 68"/>
                  <a:gd name="T11" fmla="*/ 0 h 105"/>
                  <a:gd name="T12" fmla="*/ 56 w 68"/>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56" y="0"/>
                    </a:moveTo>
                    <a:lnTo>
                      <a:pt x="0" y="99"/>
                    </a:lnTo>
                    <a:lnTo>
                      <a:pt x="14" y="105"/>
                    </a:lnTo>
                    <a:lnTo>
                      <a:pt x="68" y="8"/>
                    </a:lnTo>
                    <a:lnTo>
                      <a:pt x="56" y="0"/>
                    </a:lnTo>
                    <a:lnTo>
                      <a:pt x="56" y="0"/>
                    </a:lnTo>
                    <a:lnTo>
                      <a:pt x="56"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389" name="Freeform 12"/>
              <p:cNvSpPr>
                <a:spLocks/>
              </p:cNvSpPr>
              <p:nvPr/>
            </p:nvSpPr>
            <p:spPr bwMode="auto">
              <a:xfrm>
                <a:off x="8088506" y="3707888"/>
                <a:ext cx="83677" cy="103533"/>
              </a:xfrm>
              <a:custGeom>
                <a:avLst/>
                <a:gdLst>
                  <a:gd name="T0" fmla="*/ 0 w 59"/>
                  <a:gd name="T1" fmla="*/ 11 h 73"/>
                  <a:gd name="T2" fmla="*/ 46 w 59"/>
                  <a:gd name="T3" fmla="*/ 73 h 73"/>
                  <a:gd name="T4" fmla="*/ 59 w 59"/>
                  <a:gd name="T5" fmla="*/ 63 h 73"/>
                  <a:gd name="T6" fmla="*/ 13 w 59"/>
                  <a:gd name="T7" fmla="*/ 0 h 73"/>
                  <a:gd name="T8" fmla="*/ 0 w 59"/>
                  <a:gd name="T9" fmla="*/ 11 h 73"/>
                  <a:gd name="T10" fmla="*/ 0 w 59"/>
                  <a:gd name="T11" fmla="*/ 11 h 73"/>
                  <a:gd name="T12" fmla="*/ 0 w 59"/>
                  <a:gd name="T13" fmla="*/ 11 h 73"/>
                </a:gdLst>
                <a:ahLst/>
                <a:cxnLst>
                  <a:cxn ang="0">
                    <a:pos x="T0" y="T1"/>
                  </a:cxn>
                  <a:cxn ang="0">
                    <a:pos x="T2" y="T3"/>
                  </a:cxn>
                  <a:cxn ang="0">
                    <a:pos x="T4" y="T5"/>
                  </a:cxn>
                  <a:cxn ang="0">
                    <a:pos x="T6" y="T7"/>
                  </a:cxn>
                  <a:cxn ang="0">
                    <a:pos x="T8" y="T9"/>
                  </a:cxn>
                  <a:cxn ang="0">
                    <a:pos x="T10" y="T11"/>
                  </a:cxn>
                  <a:cxn ang="0">
                    <a:pos x="T12" y="T13"/>
                  </a:cxn>
                </a:cxnLst>
                <a:rect l="0" t="0" r="r" b="b"/>
                <a:pathLst>
                  <a:path w="59" h="73">
                    <a:moveTo>
                      <a:pt x="0" y="11"/>
                    </a:moveTo>
                    <a:lnTo>
                      <a:pt x="46" y="73"/>
                    </a:lnTo>
                    <a:lnTo>
                      <a:pt x="59" y="63"/>
                    </a:lnTo>
                    <a:lnTo>
                      <a:pt x="13" y="0"/>
                    </a:lnTo>
                    <a:lnTo>
                      <a:pt x="0" y="11"/>
                    </a:lnTo>
                    <a:lnTo>
                      <a:pt x="0" y="11"/>
                    </a:lnTo>
                    <a:lnTo>
                      <a:pt x="0" y="11"/>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0" name="Freeform 13"/>
              <p:cNvSpPr>
                <a:spLocks/>
              </p:cNvSpPr>
              <p:nvPr/>
            </p:nvSpPr>
            <p:spPr bwMode="auto">
              <a:xfrm>
                <a:off x="8034613" y="3750436"/>
                <a:ext cx="90769" cy="99278"/>
              </a:xfrm>
              <a:custGeom>
                <a:avLst/>
                <a:gdLst>
                  <a:gd name="T0" fmla="*/ 0 w 64"/>
                  <a:gd name="T1" fmla="*/ 10 h 70"/>
                  <a:gd name="T2" fmla="*/ 50 w 64"/>
                  <a:gd name="T3" fmla="*/ 70 h 70"/>
                  <a:gd name="T4" fmla="*/ 64 w 64"/>
                  <a:gd name="T5" fmla="*/ 62 h 70"/>
                  <a:gd name="T6" fmla="*/ 12 w 64"/>
                  <a:gd name="T7" fmla="*/ 0 h 70"/>
                  <a:gd name="T8" fmla="*/ 0 w 64"/>
                  <a:gd name="T9" fmla="*/ 10 h 70"/>
                  <a:gd name="T10" fmla="*/ 0 w 64"/>
                  <a:gd name="T11" fmla="*/ 10 h 70"/>
                  <a:gd name="T12" fmla="*/ 0 w 64"/>
                  <a:gd name="T13" fmla="*/ 10 h 70"/>
                </a:gdLst>
                <a:ahLst/>
                <a:cxnLst>
                  <a:cxn ang="0">
                    <a:pos x="T0" y="T1"/>
                  </a:cxn>
                  <a:cxn ang="0">
                    <a:pos x="T2" y="T3"/>
                  </a:cxn>
                  <a:cxn ang="0">
                    <a:pos x="T4" y="T5"/>
                  </a:cxn>
                  <a:cxn ang="0">
                    <a:pos x="T6" y="T7"/>
                  </a:cxn>
                  <a:cxn ang="0">
                    <a:pos x="T8" y="T9"/>
                  </a:cxn>
                  <a:cxn ang="0">
                    <a:pos x="T10" y="T11"/>
                  </a:cxn>
                  <a:cxn ang="0">
                    <a:pos x="T12" y="T13"/>
                  </a:cxn>
                </a:cxnLst>
                <a:rect l="0" t="0" r="r" b="b"/>
                <a:pathLst>
                  <a:path w="64" h="70">
                    <a:moveTo>
                      <a:pt x="0" y="10"/>
                    </a:moveTo>
                    <a:lnTo>
                      <a:pt x="50" y="70"/>
                    </a:lnTo>
                    <a:lnTo>
                      <a:pt x="64" y="62"/>
                    </a:lnTo>
                    <a:lnTo>
                      <a:pt x="12" y="0"/>
                    </a:lnTo>
                    <a:lnTo>
                      <a:pt x="0" y="10"/>
                    </a:lnTo>
                    <a:lnTo>
                      <a:pt x="0" y="10"/>
                    </a:lnTo>
                    <a:lnTo>
                      <a:pt x="0" y="1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1" name="Freeform 14"/>
              <p:cNvSpPr>
                <a:spLocks/>
              </p:cNvSpPr>
              <p:nvPr/>
            </p:nvSpPr>
            <p:spPr bwMode="auto">
              <a:xfrm>
                <a:off x="8143819" y="3672431"/>
                <a:ext cx="80841" cy="100696"/>
              </a:xfrm>
              <a:custGeom>
                <a:avLst/>
                <a:gdLst>
                  <a:gd name="T0" fmla="*/ 0 w 57"/>
                  <a:gd name="T1" fmla="*/ 8 h 71"/>
                  <a:gd name="T2" fmla="*/ 44 w 57"/>
                  <a:gd name="T3" fmla="*/ 71 h 71"/>
                  <a:gd name="T4" fmla="*/ 57 w 57"/>
                  <a:gd name="T5" fmla="*/ 62 h 71"/>
                  <a:gd name="T6" fmla="*/ 14 w 57"/>
                  <a:gd name="T7" fmla="*/ 0 h 71"/>
                  <a:gd name="T8" fmla="*/ 0 w 57"/>
                  <a:gd name="T9" fmla="*/ 8 h 71"/>
                  <a:gd name="T10" fmla="*/ 0 w 57"/>
                  <a:gd name="T11" fmla="*/ 8 h 71"/>
                  <a:gd name="T12" fmla="*/ 0 w 57"/>
                  <a:gd name="T13" fmla="*/ 8 h 71"/>
                </a:gdLst>
                <a:ahLst/>
                <a:cxnLst>
                  <a:cxn ang="0">
                    <a:pos x="T0" y="T1"/>
                  </a:cxn>
                  <a:cxn ang="0">
                    <a:pos x="T2" y="T3"/>
                  </a:cxn>
                  <a:cxn ang="0">
                    <a:pos x="T4" y="T5"/>
                  </a:cxn>
                  <a:cxn ang="0">
                    <a:pos x="T6" y="T7"/>
                  </a:cxn>
                  <a:cxn ang="0">
                    <a:pos x="T8" y="T9"/>
                  </a:cxn>
                  <a:cxn ang="0">
                    <a:pos x="T10" y="T11"/>
                  </a:cxn>
                  <a:cxn ang="0">
                    <a:pos x="T12" y="T13"/>
                  </a:cxn>
                </a:cxnLst>
                <a:rect l="0" t="0" r="r" b="b"/>
                <a:pathLst>
                  <a:path w="57" h="71">
                    <a:moveTo>
                      <a:pt x="0" y="8"/>
                    </a:moveTo>
                    <a:lnTo>
                      <a:pt x="44" y="71"/>
                    </a:lnTo>
                    <a:lnTo>
                      <a:pt x="57" y="62"/>
                    </a:lnTo>
                    <a:lnTo>
                      <a:pt x="14" y="0"/>
                    </a:lnTo>
                    <a:lnTo>
                      <a:pt x="0" y="8"/>
                    </a:lnTo>
                    <a:lnTo>
                      <a:pt x="0" y="8"/>
                    </a:lnTo>
                    <a:lnTo>
                      <a:pt x="0" y="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2" name="Freeform 15"/>
              <p:cNvSpPr>
                <a:spLocks/>
              </p:cNvSpPr>
              <p:nvPr/>
            </p:nvSpPr>
            <p:spPr bwMode="auto">
              <a:xfrm>
                <a:off x="8204804" y="3635557"/>
                <a:ext cx="75168" cy="106369"/>
              </a:xfrm>
              <a:custGeom>
                <a:avLst/>
                <a:gdLst>
                  <a:gd name="T0" fmla="*/ 0 w 53"/>
                  <a:gd name="T1" fmla="*/ 10 h 75"/>
                  <a:gd name="T2" fmla="*/ 37 w 53"/>
                  <a:gd name="T3" fmla="*/ 75 h 75"/>
                  <a:gd name="T4" fmla="*/ 53 w 53"/>
                  <a:gd name="T5" fmla="*/ 68 h 75"/>
                  <a:gd name="T6" fmla="*/ 12 w 53"/>
                  <a:gd name="T7" fmla="*/ 0 h 75"/>
                  <a:gd name="T8" fmla="*/ 0 w 53"/>
                  <a:gd name="T9" fmla="*/ 10 h 75"/>
                  <a:gd name="T10" fmla="*/ 0 w 53"/>
                  <a:gd name="T11" fmla="*/ 10 h 75"/>
                  <a:gd name="T12" fmla="*/ 0 w 53"/>
                  <a:gd name="T13" fmla="*/ 10 h 75"/>
                </a:gdLst>
                <a:ahLst/>
                <a:cxnLst>
                  <a:cxn ang="0">
                    <a:pos x="T0" y="T1"/>
                  </a:cxn>
                  <a:cxn ang="0">
                    <a:pos x="T2" y="T3"/>
                  </a:cxn>
                  <a:cxn ang="0">
                    <a:pos x="T4" y="T5"/>
                  </a:cxn>
                  <a:cxn ang="0">
                    <a:pos x="T6" y="T7"/>
                  </a:cxn>
                  <a:cxn ang="0">
                    <a:pos x="T8" y="T9"/>
                  </a:cxn>
                  <a:cxn ang="0">
                    <a:pos x="T10" y="T11"/>
                  </a:cxn>
                  <a:cxn ang="0">
                    <a:pos x="T12" y="T13"/>
                  </a:cxn>
                </a:cxnLst>
                <a:rect l="0" t="0" r="r" b="b"/>
                <a:pathLst>
                  <a:path w="53" h="75">
                    <a:moveTo>
                      <a:pt x="0" y="10"/>
                    </a:moveTo>
                    <a:lnTo>
                      <a:pt x="37" y="75"/>
                    </a:lnTo>
                    <a:lnTo>
                      <a:pt x="53" y="68"/>
                    </a:lnTo>
                    <a:lnTo>
                      <a:pt x="12" y="0"/>
                    </a:lnTo>
                    <a:lnTo>
                      <a:pt x="0" y="10"/>
                    </a:lnTo>
                    <a:lnTo>
                      <a:pt x="0" y="10"/>
                    </a:lnTo>
                    <a:lnTo>
                      <a:pt x="0" y="1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3" name="Freeform 16"/>
              <p:cNvSpPr>
                <a:spLocks/>
              </p:cNvSpPr>
              <p:nvPr/>
            </p:nvSpPr>
            <p:spPr bwMode="auto">
              <a:xfrm>
                <a:off x="8321101" y="3574572"/>
                <a:ext cx="68076" cy="109206"/>
              </a:xfrm>
              <a:custGeom>
                <a:avLst/>
                <a:gdLst>
                  <a:gd name="T0" fmla="*/ 0 w 48"/>
                  <a:gd name="T1" fmla="*/ 6 h 77"/>
                  <a:gd name="T2" fmla="*/ 35 w 48"/>
                  <a:gd name="T3" fmla="*/ 77 h 77"/>
                  <a:gd name="T4" fmla="*/ 48 w 48"/>
                  <a:gd name="T5" fmla="*/ 70 h 77"/>
                  <a:gd name="T6" fmla="*/ 17 w 48"/>
                  <a:gd name="T7" fmla="*/ 0 h 77"/>
                  <a:gd name="T8" fmla="*/ 0 w 48"/>
                  <a:gd name="T9" fmla="*/ 6 h 77"/>
                  <a:gd name="T10" fmla="*/ 0 w 48"/>
                  <a:gd name="T11" fmla="*/ 6 h 77"/>
                  <a:gd name="T12" fmla="*/ 0 w 48"/>
                  <a:gd name="T13" fmla="*/ 6 h 77"/>
                </a:gdLst>
                <a:ahLst/>
                <a:cxnLst>
                  <a:cxn ang="0">
                    <a:pos x="T0" y="T1"/>
                  </a:cxn>
                  <a:cxn ang="0">
                    <a:pos x="T2" y="T3"/>
                  </a:cxn>
                  <a:cxn ang="0">
                    <a:pos x="T4" y="T5"/>
                  </a:cxn>
                  <a:cxn ang="0">
                    <a:pos x="T6" y="T7"/>
                  </a:cxn>
                  <a:cxn ang="0">
                    <a:pos x="T8" y="T9"/>
                  </a:cxn>
                  <a:cxn ang="0">
                    <a:pos x="T10" y="T11"/>
                  </a:cxn>
                  <a:cxn ang="0">
                    <a:pos x="T12" y="T13"/>
                  </a:cxn>
                </a:cxnLst>
                <a:rect l="0" t="0" r="r" b="b"/>
                <a:pathLst>
                  <a:path w="48" h="77">
                    <a:moveTo>
                      <a:pt x="0" y="6"/>
                    </a:moveTo>
                    <a:lnTo>
                      <a:pt x="35" y="77"/>
                    </a:lnTo>
                    <a:lnTo>
                      <a:pt x="48" y="70"/>
                    </a:lnTo>
                    <a:lnTo>
                      <a:pt x="17" y="0"/>
                    </a:lnTo>
                    <a:lnTo>
                      <a:pt x="0" y="6"/>
                    </a:lnTo>
                    <a:lnTo>
                      <a:pt x="0" y="6"/>
                    </a:lnTo>
                    <a:lnTo>
                      <a:pt x="0" y="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4" name="Freeform 17"/>
              <p:cNvSpPr>
                <a:spLocks/>
              </p:cNvSpPr>
              <p:nvPr/>
            </p:nvSpPr>
            <p:spPr bwMode="auto">
              <a:xfrm>
                <a:off x="8384923" y="3546206"/>
                <a:ext cx="65240" cy="109206"/>
              </a:xfrm>
              <a:custGeom>
                <a:avLst/>
                <a:gdLst>
                  <a:gd name="T0" fmla="*/ 0 w 46"/>
                  <a:gd name="T1" fmla="*/ 4 h 77"/>
                  <a:gd name="T2" fmla="*/ 29 w 46"/>
                  <a:gd name="T3" fmla="*/ 77 h 77"/>
                  <a:gd name="T4" fmla="*/ 46 w 46"/>
                  <a:gd name="T5" fmla="*/ 72 h 77"/>
                  <a:gd name="T6" fmla="*/ 15 w 46"/>
                  <a:gd name="T7" fmla="*/ 0 h 77"/>
                  <a:gd name="T8" fmla="*/ 0 w 46"/>
                  <a:gd name="T9" fmla="*/ 4 h 77"/>
                  <a:gd name="T10" fmla="*/ 0 w 46"/>
                  <a:gd name="T11" fmla="*/ 4 h 77"/>
                  <a:gd name="T12" fmla="*/ 0 w 46"/>
                  <a:gd name="T13" fmla="*/ 4 h 77"/>
                </a:gdLst>
                <a:ahLst/>
                <a:cxnLst>
                  <a:cxn ang="0">
                    <a:pos x="T0" y="T1"/>
                  </a:cxn>
                  <a:cxn ang="0">
                    <a:pos x="T2" y="T3"/>
                  </a:cxn>
                  <a:cxn ang="0">
                    <a:pos x="T4" y="T5"/>
                  </a:cxn>
                  <a:cxn ang="0">
                    <a:pos x="T6" y="T7"/>
                  </a:cxn>
                  <a:cxn ang="0">
                    <a:pos x="T8" y="T9"/>
                  </a:cxn>
                  <a:cxn ang="0">
                    <a:pos x="T10" y="T11"/>
                  </a:cxn>
                  <a:cxn ang="0">
                    <a:pos x="T12" y="T13"/>
                  </a:cxn>
                </a:cxnLst>
                <a:rect l="0" t="0" r="r" b="b"/>
                <a:pathLst>
                  <a:path w="46" h="77">
                    <a:moveTo>
                      <a:pt x="0" y="4"/>
                    </a:moveTo>
                    <a:lnTo>
                      <a:pt x="29" y="77"/>
                    </a:lnTo>
                    <a:lnTo>
                      <a:pt x="46" y="72"/>
                    </a:lnTo>
                    <a:lnTo>
                      <a:pt x="15" y="0"/>
                    </a:lnTo>
                    <a:lnTo>
                      <a:pt x="0" y="4"/>
                    </a:lnTo>
                    <a:lnTo>
                      <a:pt x="0" y="4"/>
                    </a:lnTo>
                    <a:lnTo>
                      <a:pt x="0" y="4"/>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5" name="Freeform 18"/>
              <p:cNvSpPr>
                <a:spLocks/>
              </p:cNvSpPr>
              <p:nvPr/>
            </p:nvSpPr>
            <p:spPr bwMode="auto">
              <a:xfrm>
                <a:off x="8450163" y="3520678"/>
                <a:ext cx="58149" cy="112042"/>
              </a:xfrm>
              <a:custGeom>
                <a:avLst/>
                <a:gdLst>
                  <a:gd name="T0" fmla="*/ 0 w 41"/>
                  <a:gd name="T1" fmla="*/ 8 h 79"/>
                  <a:gd name="T2" fmla="*/ 25 w 41"/>
                  <a:gd name="T3" fmla="*/ 79 h 79"/>
                  <a:gd name="T4" fmla="*/ 41 w 41"/>
                  <a:gd name="T5" fmla="*/ 74 h 79"/>
                  <a:gd name="T6" fmla="*/ 14 w 41"/>
                  <a:gd name="T7" fmla="*/ 0 h 79"/>
                  <a:gd name="T8" fmla="*/ 0 w 41"/>
                  <a:gd name="T9" fmla="*/ 8 h 79"/>
                  <a:gd name="T10" fmla="*/ 0 w 41"/>
                  <a:gd name="T11" fmla="*/ 8 h 79"/>
                  <a:gd name="T12" fmla="*/ 0 w 41"/>
                  <a:gd name="T13" fmla="*/ 8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0" y="8"/>
                    </a:moveTo>
                    <a:lnTo>
                      <a:pt x="25" y="79"/>
                    </a:lnTo>
                    <a:lnTo>
                      <a:pt x="41" y="74"/>
                    </a:lnTo>
                    <a:lnTo>
                      <a:pt x="14" y="0"/>
                    </a:lnTo>
                    <a:lnTo>
                      <a:pt x="0" y="8"/>
                    </a:lnTo>
                    <a:lnTo>
                      <a:pt x="0" y="8"/>
                    </a:lnTo>
                    <a:lnTo>
                      <a:pt x="0" y="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6" name="Freeform 19"/>
              <p:cNvSpPr>
                <a:spLocks/>
              </p:cNvSpPr>
              <p:nvPr/>
            </p:nvSpPr>
            <p:spPr bwMode="auto">
              <a:xfrm>
                <a:off x="8518239" y="3499404"/>
                <a:ext cx="49639" cy="113461"/>
              </a:xfrm>
              <a:custGeom>
                <a:avLst/>
                <a:gdLst>
                  <a:gd name="T0" fmla="*/ 0 w 35"/>
                  <a:gd name="T1" fmla="*/ 5 h 80"/>
                  <a:gd name="T2" fmla="*/ 19 w 35"/>
                  <a:gd name="T3" fmla="*/ 80 h 80"/>
                  <a:gd name="T4" fmla="*/ 35 w 35"/>
                  <a:gd name="T5" fmla="*/ 75 h 80"/>
                  <a:gd name="T6" fmla="*/ 13 w 35"/>
                  <a:gd name="T7" fmla="*/ 0 h 80"/>
                  <a:gd name="T8" fmla="*/ 0 w 35"/>
                  <a:gd name="T9" fmla="*/ 5 h 80"/>
                  <a:gd name="T10" fmla="*/ 0 w 35"/>
                  <a:gd name="T11" fmla="*/ 5 h 80"/>
                  <a:gd name="T12" fmla="*/ 0 w 35"/>
                  <a:gd name="T13" fmla="*/ 5 h 80"/>
                </a:gdLst>
                <a:ahLst/>
                <a:cxnLst>
                  <a:cxn ang="0">
                    <a:pos x="T0" y="T1"/>
                  </a:cxn>
                  <a:cxn ang="0">
                    <a:pos x="T2" y="T3"/>
                  </a:cxn>
                  <a:cxn ang="0">
                    <a:pos x="T4" y="T5"/>
                  </a:cxn>
                  <a:cxn ang="0">
                    <a:pos x="T6" y="T7"/>
                  </a:cxn>
                  <a:cxn ang="0">
                    <a:pos x="T8" y="T9"/>
                  </a:cxn>
                  <a:cxn ang="0">
                    <a:pos x="T10" y="T11"/>
                  </a:cxn>
                  <a:cxn ang="0">
                    <a:pos x="T12" y="T13"/>
                  </a:cxn>
                </a:cxnLst>
                <a:rect l="0" t="0" r="r" b="b"/>
                <a:pathLst>
                  <a:path w="35" h="80">
                    <a:moveTo>
                      <a:pt x="0" y="5"/>
                    </a:moveTo>
                    <a:lnTo>
                      <a:pt x="19" y="80"/>
                    </a:lnTo>
                    <a:lnTo>
                      <a:pt x="35" y="75"/>
                    </a:lnTo>
                    <a:lnTo>
                      <a:pt x="13" y="0"/>
                    </a:lnTo>
                    <a:lnTo>
                      <a:pt x="0" y="5"/>
                    </a:lnTo>
                    <a:lnTo>
                      <a:pt x="0" y="5"/>
                    </a:lnTo>
                    <a:lnTo>
                      <a:pt x="0" y="5"/>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7" name="Freeform 20"/>
              <p:cNvSpPr>
                <a:spLocks/>
              </p:cNvSpPr>
              <p:nvPr/>
            </p:nvSpPr>
            <p:spPr bwMode="auto">
              <a:xfrm>
                <a:off x="8648719" y="3469620"/>
                <a:ext cx="45384" cy="113461"/>
              </a:xfrm>
              <a:custGeom>
                <a:avLst/>
                <a:gdLst>
                  <a:gd name="T0" fmla="*/ 0 w 32"/>
                  <a:gd name="T1" fmla="*/ 3 h 80"/>
                  <a:gd name="T2" fmla="*/ 16 w 32"/>
                  <a:gd name="T3" fmla="*/ 80 h 80"/>
                  <a:gd name="T4" fmla="*/ 32 w 32"/>
                  <a:gd name="T5" fmla="*/ 75 h 80"/>
                  <a:gd name="T6" fmla="*/ 16 w 32"/>
                  <a:gd name="T7" fmla="*/ 0 h 80"/>
                  <a:gd name="T8" fmla="*/ 0 w 32"/>
                  <a:gd name="T9" fmla="*/ 3 h 80"/>
                  <a:gd name="T10" fmla="*/ 0 w 32"/>
                  <a:gd name="T11" fmla="*/ 3 h 80"/>
                  <a:gd name="T12" fmla="*/ 0 w 32"/>
                  <a:gd name="T13" fmla="*/ 3 h 80"/>
                </a:gdLst>
                <a:ahLst/>
                <a:cxnLst>
                  <a:cxn ang="0">
                    <a:pos x="T0" y="T1"/>
                  </a:cxn>
                  <a:cxn ang="0">
                    <a:pos x="T2" y="T3"/>
                  </a:cxn>
                  <a:cxn ang="0">
                    <a:pos x="T4" y="T5"/>
                  </a:cxn>
                  <a:cxn ang="0">
                    <a:pos x="T6" y="T7"/>
                  </a:cxn>
                  <a:cxn ang="0">
                    <a:pos x="T8" y="T9"/>
                  </a:cxn>
                  <a:cxn ang="0">
                    <a:pos x="T10" y="T11"/>
                  </a:cxn>
                  <a:cxn ang="0">
                    <a:pos x="T12" y="T13"/>
                  </a:cxn>
                </a:cxnLst>
                <a:rect l="0" t="0" r="r" b="b"/>
                <a:pathLst>
                  <a:path w="32" h="80">
                    <a:moveTo>
                      <a:pt x="0" y="3"/>
                    </a:moveTo>
                    <a:lnTo>
                      <a:pt x="16" y="80"/>
                    </a:lnTo>
                    <a:lnTo>
                      <a:pt x="32" y="75"/>
                    </a:lnTo>
                    <a:lnTo>
                      <a:pt x="16" y="0"/>
                    </a:lnTo>
                    <a:lnTo>
                      <a:pt x="0" y="3"/>
                    </a:lnTo>
                    <a:lnTo>
                      <a:pt x="0" y="3"/>
                    </a:lnTo>
                    <a:lnTo>
                      <a:pt x="0" y="3"/>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8" name="Freeform 21"/>
              <p:cNvSpPr>
                <a:spLocks/>
              </p:cNvSpPr>
              <p:nvPr/>
            </p:nvSpPr>
            <p:spPr bwMode="auto">
              <a:xfrm>
                <a:off x="8716795" y="3459693"/>
                <a:ext cx="41130" cy="109206"/>
              </a:xfrm>
              <a:custGeom>
                <a:avLst/>
                <a:gdLst>
                  <a:gd name="T0" fmla="*/ 0 w 29"/>
                  <a:gd name="T1" fmla="*/ 1 h 77"/>
                  <a:gd name="T2" fmla="*/ 10 w 29"/>
                  <a:gd name="T3" fmla="*/ 77 h 77"/>
                  <a:gd name="T4" fmla="*/ 29 w 29"/>
                  <a:gd name="T5" fmla="*/ 76 h 77"/>
                  <a:gd name="T6" fmla="*/ 17 w 29"/>
                  <a:gd name="T7" fmla="*/ 0 h 77"/>
                  <a:gd name="T8" fmla="*/ 0 w 29"/>
                  <a:gd name="T9" fmla="*/ 1 h 77"/>
                  <a:gd name="T10" fmla="*/ 0 w 29"/>
                  <a:gd name="T11" fmla="*/ 1 h 77"/>
                  <a:gd name="T12" fmla="*/ 0 w 29"/>
                  <a:gd name="T13" fmla="*/ 1 h 77"/>
                </a:gdLst>
                <a:ahLst/>
                <a:cxnLst>
                  <a:cxn ang="0">
                    <a:pos x="T0" y="T1"/>
                  </a:cxn>
                  <a:cxn ang="0">
                    <a:pos x="T2" y="T3"/>
                  </a:cxn>
                  <a:cxn ang="0">
                    <a:pos x="T4" y="T5"/>
                  </a:cxn>
                  <a:cxn ang="0">
                    <a:pos x="T6" y="T7"/>
                  </a:cxn>
                  <a:cxn ang="0">
                    <a:pos x="T8" y="T9"/>
                  </a:cxn>
                  <a:cxn ang="0">
                    <a:pos x="T10" y="T11"/>
                  </a:cxn>
                  <a:cxn ang="0">
                    <a:pos x="T12" y="T13"/>
                  </a:cxn>
                </a:cxnLst>
                <a:rect l="0" t="0" r="r" b="b"/>
                <a:pathLst>
                  <a:path w="29" h="77">
                    <a:moveTo>
                      <a:pt x="0" y="1"/>
                    </a:moveTo>
                    <a:lnTo>
                      <a:pt x="10" y="77"/>
                    </a:lnTo>
                    <a:lnTo>
                      <a:pt x="29" y="76"/>
                    </a:lnTo>
                    <a:lnTo>
                      <a:pt x="17" y="0"/>
                    </a:lnTo>
                    <a:lnTo>
                      <a:pt x="0" y="1"/>
                    </a:lnTo>
                    <a:lnTo>
                      <a:pt x="0" y="1"/>
                    </a:lnTo>
                    <a:lnTo>
                      <a:pt x="0" y="1"/>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399" name="Freeform 22"/>
              <p:cNvSpPr>
                <a:spLocks/>
              </p:cNvSpPr>
              <p:nvPr/>
            </p:nvSpPr>
            <p:spPr bwMode="auto">
              <a:xfrm>
                <a:off x="8782035" y="3452601"/>
                <a:ext cx="36875" cy="112042"/>
              </a:xfrm>
              <a:custGeom>
                <a:avLst/>
                <a:gdLst>
                  <a:gd name="T0" fmla="*/ 0 w 26"/>
                  <a:gd name="T1" fmla="*/ 2 h 79"/>
                  <a:gd name="T2" fmla="*/ 11 w 26"/>
                  <a:gd name="T3" fmla="*/ 79 h 79"/>
                  <a:gd name="T4" fmla="*/ 26 w 26"/>
                  <a:gd name="T5" fmla="*/ 76 h 79"/>
                  <a:gd name="T6" fmla="*/ 19 w 26"/>
                  <a:gd name="T7" fmla="*/ 0 h 79"/>
                  <a:gd name="T8" fmla="*/ 0 w 26"/>
                  <a:gd name="T9" fmla="*/ 2 h 79"/>
                  <a:gd name="T10" fmla="*/ 0 w 26"/>
                  <a:gd name="T11" fmla="*/ 2 h 79"/>
                  <a:gd name="T12" fmla="*/ 0 w 26"/>
                  <a:gd name="T13" fmla="*/ 2 h 79"/>
                </a:gdLst>
                <a:ahLst/>
                <a:cxnLst>
                  <a:cxn ang="0">
                    <a:pos x="T0" y="T1"/>
                  </a:cxn>
                  <a:cxn ang="0">
                    <a:pos x="T2" y="T3"/>
                  </a:cxn>
                  <a:cxn ang="0">
                    <a:pos x="T4" y="T5"/>
                  </a:cxn>
                  <a:cxn ang="0">
                    <a:pos x="T6" y="T7"/>
                  </a:cxn>
                  <a:cxn ang="0">
                    <a:pos x="T8" y="T9"/>
                  </a:cxn>
                  <a:cxn ang="0">
                    <a:pos x="T10" y="T11"/>
                  </a:cxn>
                  <a:cxn ang="0">
                    <a:pos x="T12" y="T13"/>
                  </a:cxn>
                </a:cxnLst>
                <a:rect l="0" t="0" r="r" b="b"/>
                <a:pathLst>
                  <a:path w="26" h="79">
                    <a:moveTo>
                      <a:pt x="0" y="2"/>
                    </a:moveTo>
                    <a:lnTo>
                      <a:pt x="11" y="79"/>
                    </a:lnTo>
                    <a:lnTo>
                      <a:pt x="26" y="76"/>
                    </a:lnTo>
                    <a:lnTo>
                      <a:pt x="19" y="0"/>
                    </a:lnTo>
                    <a:lnTo>
                      <a:pt x="0" y="2"/>
                    </a:lnTo>
                    <a:lnTo>
                      <a:pt x="0" y="2"/>
                    </a:lnTo>
                    <a:lnTo>
                      <a:pt x="0" y="2"/>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0" name="Freeform 23"/>
              <p:cNvSpPr>
                <a:spLocks/>
              </p:cNvSpPr>
              <p:nvPr/>
            </p:nvSpPr>
            <p:spPr bwMode="auto">
              <a:xfrm>
                <a:off x="8850112" y="3449765"/>
                <a:ext cx="32620" cy="107788"/>
              </a:xfrm>
              <a:custGeom>
                <a:avLst/>
                <a:gdLst>
                  <a:gd name="T0" fmla="*/ 0 w 23"/>
                  <a:gd name="T1" fmla="*/ 0 h 76"/>
                  <a:gd name="T2" fmla="*/ 5 w 23"/>
                  <a:gd name="T3" fmla="*/ 76 h 76"/>
                  <a:gd name="T4" fmla="*/ 23 w 23"/>
                  <a:gd name="T5" fmla="*/ 75 h 76"/>
                  <a:gd name="T6" fmla="*/ 17 w 23"/>
                  <a:gd name="T7" fmla="*/ 0 h 76"/>
                  <a:gd name="T8" fmla="*/ 0 w 23"/>
                  <a:gd name="T9" fmla="*/ 0 h 76"/>
                  <a:gd name="T10" fmla="*/ 0 w 23"/>
                  <a:gd name="T11" fmla="*/ 0 h 76"/>
                  <a:gd name="T12" fmla="*/ 0 w 23"/>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23" h="76">
                    <a:moveTo>
                      <a:pt x="0" y="0"/>
                    </a:moveTo>
                    <a:lnTo>
                      <a:pt x="5" y="76"/>
                    </a:lnTo>
                    <a:lnTo>
                      <a:pt x="23" y="75"/>
                    </a:lnTo>
                    <a:lnTo>
                      <a:pt x="17" y="0"/>
                    </a:lnTo>
                    <a:lnTo>
                      <a:pt x="0" y="0"/>
                    </a:lnTo>
                    <a:lnTo>
                      <a:pt x="0" y="0"/>
                    </a:lnTo>
                    <a:lnTo>
                      <a:pt x="0"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1" name="Freeform 24"/>
              <p:cNvSpPr>
                <a:spLocks/>
              </p:cNvSpPr>
              <p:nvPr/>
            </p:nvSpPr>
            <p:spPr bwMode="auto">
              <a:xfrm>
                <a:off x="8983428" y="3449765"/>
                <a:ext cx="29783" cy="107788"/>
              </a:xfrm>
              <a:custGeom>
                <a:avLst/>
                <a:gdLst>
                  <a:gd name="T0" fmla="*/ 0 w 21"/>
                  <a:gd name="T1" fmla="*/ 76 h 76"/>
                  <a:gd name="T2" fmla="*/ 16 w 21"/>
                  <a:gd name="T3" fmla="*/ 76 h 76"/>
                  <a:gd name="T4" fmla="*/ 21 w 21"/>
                  <a:gd name="T5" fmla="*/ 2 h 76"/>
                  <a:gd name="T6" fmla="*/ 5 w 21"/>
                  <a:gd name="T7" fmla="*/ 0 h 76"/>
                  <a:gd name="T8" fmla="*/ 0 w 21"/>
                  <a:gd name="T9" fmla="*/ 76 h 76"/>
                  <a:gd name="T10" fmla="*/ 0 w 21"/>
                  <a:gd name="T11" fmla="*/ 76 h 76"/>
                  <a:gd name="T12" fmla="*/ 0 w 21"/>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21" h="76">
                    <a:moveTo>
                      <a:pt x="0" y="76"/>
                    </a:moveTo>
                    <a:lnTo>
                      <a:pt x="16" y="76"/>
                    </a:lnTo>
                    <a:lnTo>
                      <a:pt x="21" y="2"/>
                    </a:lnTo>
                    <a:lnTo>
                      <a:pt x="5" y="0"/>
                    </a:lnTo>
                    <a:lnTo>
                      <a:pt x="0" y="76"/>
                    </a:lnTo>
                    <a:lnTo>
                      <a:pt x="0" y="76"/>
                    </a:lnTo>
                    <a:lnTo>
                      <a:pt x="0" y="7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2" name="Freeform 25"/>
              <p:cNvSpPr>
                <a:spLocks/>
              </p:cNvSpPr>
              <p:nvPr/>
            </p:nvSpPr>
            <p:spPr bwMode="auto">
              <a:xfrm>
                <a:off x="9045831" y="3454020"/>
                <a:ext cx="36875" cy="113461"/>
              </a:xfrm>
              <a:custGeom>
                <a:avLst/>
                <a:gdLst>
                  <a:gd name="T0" fmla="*/ 0 w 26"/>
                  <a:gd name="T1" fmla="*/ 78 h 80"/>
                  <a:gd name="T2" fmla="*/ 18 w 26"/>
                  <a:gd name="T3" fmla="*/ 80 h 80"/>
                  <a:gd name="T4" fmla="*/ 26 w 26"/>
                  <a:gd name="T5" fmla="*/ 0 h 80"/>
                  <a:gd name="T6" fmla="*/ 11 w 26"/>
                  <a:gd name="T7" fmla="*/ 0 h 80"/>
                  <a:gd name="T8" fmla="*/ 0 w 26"/>
                  <a:gd name="T9" fmla="*/ 78 h 80"/>
                  <a:gd name="T10" fmla="*/ 0 w 26"/>
                  <a:gd name="T11" fmla="*/ 78 h 80"/>
                  <a:gd name="T12" fmla="*/ 0 w 26"/>
                  <a:gd name="T13" fmla="*/ 78 h 80"/>
                </a:gdLst>
                <a:ahLst/>
                <a:cxnLst>
                  <a:cxn ang="0">
                    <a:pos x="T0" y="T1"/>
                  </a:cxn>
                  <a:cxn ang="0">
                    <a:pos x="T2" y="T3"/>
                  </a:cxn>
                  <a:cxn ang="0">
                    <a:pos x="T4" y="T5"/>
                  </a:cxn>
                  <a:cxn ang="0">
                    <a:pos x="T6" y="T7"/>
                  </a:cxn>
                  <a:cxn ang="0">
                    <a:pos x="T8" y="T9"/>
                  </a:cxn>
                  <a:cxn ang="0">
                    <a:pos x="T10" y="T11"/>
                  </a:cxn>
                  <a:cxn ang="0">
                    <a:pos x="T12" y="T13"/>
                  </a:cxn>
                </a:cxnLst>
                <a:rect l="0" t="0" r="r" b="b"/>
                <a:pathLst>
                  <a:path w="26" h="80">
                    <a:moveTo>
                      <a:pt x="0" y="78"/>
                    </a:moveTo>
                    <a:lnTo>
                      <a:pt x="18" y="80"/>
                    </a:lnTo>
                    <a:lnTo>
                      <a:pt x="26" y="0"/>
                    </a:lnTo>
                    <a:lnTo>
                      <a:pt x="11" y="0"/>
                    </a:lnTo>
                    <a:lnTo>
                      <a:pt x="0" y="78"/>
                    </a:lnTo>
                    <a:lnTo>
                      <a:pt x="0" y="78"/>
                    </a:lnTo>
                    <a:lnTo>
                      <a:pt x="0" y="7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3" name="Freeform 26"/>
              <p:cNvSpPr>
                <a:spLocks/>
              </p:cNvSpPr>
              <p:nvPr/>
            </p:nvSpPr>
            <p:spPr bwMode="auto">
              <a:xfrm>
                <a:off x="9109653" y="3461111"/>
                <a:ext cx="43966" cy="113461"/>
              </a:xfrm>
              <a:custGeom>
                <a:avLst/>
                <a:gdLst>
                  <a:gd name="T0" fmla="*/ 0 w 31"/>
                  <a:gd name="T1" fmla="*/ 76 h 80"/>
                  <a:gd name="T2" fmla="*/ 15 w 31"/>
                  <a:gd name="T3" fmla="*/ 80 h 80"/>
                  <a:gd name="T4" fmla="*/ 31 w 31"/>
                  <a:gd name="T5" fmla="*/ 4 h 80"/>
                  <a:gd name="T6" fmla="*/ 14 w 31"/>
                  <a:gd name="T7" fmla="*/ 0 h 80"/>
                  <a:gd name="T8" fmla="*/ 0 w 31"/>
                  <a:gd name="T9" fmla="*/ 76 h 80"/>
                  <a:gd name="T10" fmla="*/ 0 w 31"/>
                  <a:gd name="T11" fmla="*/ 76 h 80"/>
                  <a:gd name="T12" fmla="*/ 0 w 31"/>
                  <a:gd name="T13" fmla="*/ 76 h 80"/>
                </a:gdLst>
                <a:ahLst/>
                <a:cxnLst>
                  <a:cxn ang="0">
                    <a:pos x="T0" y="T1"/>
                  </a:cxn>
                  <a:cxn ang="0">
                    <a:pos x="T2" y="T3"/>
                  </a:cxn>
                  <a:cxn ang="0">
                    <a:pos x="T4" y="T5"/>
                  </a:cxn>
                  <a:cxn ang="0">
                    <a:pos x="T6" y="T7"/>
                  </a:cxn>
                  <a:cxn ang="0">
                    <a:pos x="T8" y="T9"/>
                  </a:cxn>
                  <a:cxn ang="0">
                    <a:pos x="T10" y="T11"/>
                  </a:cxn>
                  <a:cxn ang="0">
                    <a:pos x="T12" y="T13"/>
                  </a:cxn>
                </a:cxnLst>
                <a:rect l="0" t="0" r="r" b="b"/>
                <a:pathLst>
                  <a:path w="31" h="80">
                    <a:moveTo>
                      <a:pt x="0" y="76"/>
                    </a:moveTo>
                    <a:lnTo>
                      <a:pt x="15" y="80"/>
                    </a:lnTo>
                    <a:lnTo>
                      <a:pt x="31" y="4"/>
                    </a:lnTo>
                    <a:lnTo>
                      <a:pt x="14" y="0"/>
                    </a:lnTo>
                    <a:lnTo>
                      <a:pt x="0" y="76"/>
                    </a:lnTo>
                    <a:lnTo>
                      <a:pt x="0" y="76"/>
                    </a:lnTo>
                    <a:lnTo>
                      <a:pt x="0" y="7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4" name="Freeform 27"/>
              <p:cNvSpPr>
                <a:spLocks/>
              </p:cNvSpPr>
              <p:nvPr/>
            </p:nvSpPr>
            <p:spPr bwMode="auto">
              <a:xfrm>
                <a:off x="9170638" y="3473875"/>
                <a:ext cx="48221" cy="112042"/>
              </a:xfrm>
              <a:custGeom>
                <a:avLst/>
                <a:gdLst>
                  <a:gd name="T0" fmla="*/ 0 w 34"/>
                  <a:gd name="T1" fmla="*/ 75 h 79"/>
                  <a:gd name="T2" fmla="*/ 17 w 34"/>
                  <a:gd name="T3" fmla="*/ 79 h 79"/>
                  <a:gd name="T4" fmla="*/ 34 w 34"/>
                  <a:gd name="T5" fmla="*/ 2 h 79"/>
                  <a:gd name="T6" fmla="*/ 17 w 34"/>
                  <a:gd name="T7" fmla="*/ 0 h 79"/>
                  <a:gd name="T8" fmla="*/ 0 w 34"/>
                  <a:gd name="T9" fmla="*/ 75 h 79"/>
                  <a:gd name="T10" fmla="*/ 0 w 34"/>
                  <a:gd name="T11" fmla="*/ 75 h 79"/>
                  <a:gd name="T12" fmla="*/ 0 w 34"/>
                  <a:gd name="T13" fmla="*/ 75 h 79"/>
                </a:gdLst>
                <a:ahLst/>
                <a:cxnLst>
                  <a:cxn ang="0">
                    <a:pos x="T0" y="T1"/>
                  </a:cxn>
                  <a:cxn ang="0">
                    <a:pos x="T2" y="T3"/>
                  </a:cxn>
                  <a:cxn ang="0">
                    <a:pos x="T4" y="T5"/>
                  </a:cxn>
                  <a:cxn ang="0">
                    <a:pos x="T6" y="T7"/>
                  </a:cxn>
                  <a:cxn ang="0">
                    <a:pos x="T8" y="T9"/>
                  </a:cxn>
                  <a:cxn ang="0">
                    <a:pos x="T10" y="T11"/>
                  </a:cxn>
                  <a:cxn ang="0">
                    <a:pos x="T12" y="T13"/>
                  </a:cxn>
                </a:cxnLst>
                <a:rect l="0" t="0" r="r" b="b"/>
                <a:pathLst>
                  <a:path w="34" h="79">
                    <a:moveTo>
                      <a:pt x="0" y="75"/>
                    </a:moveTo>
                    <a:lnTo>
                      <a:pt x="17" y="79"/>
                    </a:lnTo>
                    <a:lnTo>
                      <a:pt x="34" y="2"/>
                    </a:lnTo>
                    <a:lnTo>
                      <a:pt x="17" y="0"/>
                    </a:lnTo>
                    <a:lnTo>
                      <a:pt x="0" y="75"/>
                    </a:lnTo>
                    <a:lnTo>
                      <a:pt x="0" y="75"/>
                    </a:lnTo>
                    <a:lnTo>
                      <a:pt x="0" y="75"/>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5" name="Freeform 28"/>
              <p:cNvSpPr>
                <a:spLocks/>
              </p:cNvSpPr>
              <p:nvPr/>
            </p:nvSpPr>
            <p:spPr bwMode="auto">
              <a:xfrm>
                <a:off x="9295445" y="3509332"/>
                <a:ext cx="56730" cy="109206"/>
              </a:xfrm>
              <a:custGeom>
                <a:avLst/>
                <a:gdLst>
                  <a:gd name="T0" fmla="*/ 0 w 40"/>
                  <a:gd name="T1" fmla="*/ 74 h 77"/>
                  <a:gd name="T2" fmla="*/ 14 w 40"/>
                  <a:gd name="T3" fmla="*/ 77 h 77"/>
                  <a:gd name="T4" fmla="*/ 40 w 40"/>
                  <a:gd name="T5" fmla="*/ 5 h 77"/>
                  <a:gd name="T6" fmla="*/ 23 w 40"/>
                  <a:gd name="T7" fmla="*/ 0 h 77"/>
                  <a:gd name="T8" fmla="*/ 0 w 40"/>
                  <a:gd name="T9" fmla="*/ 74 h 77"/>
                  <a:gd name="T10" fmla="*/ 0 w 40"/>
                  <a:gd name="T11" fmla="*/ 74 h 77"/>
                  <a:gd name="T12" fmla="*/ 0 w 40"/>
                  <a:gd name="T13" fmla="*/ 74 h 77"/>
                </a:gdLst>
                <a:ahLst/>
                <a:cxnLst>
                  <a:cxn ang="0">
                    <a:pos x="T0" y="T1"/>
                  </a:cxn>
                  <a:cxn ang="0">
                    <a:pos x="T2" y="T3"/>
                  </a:cxn>
                  <a:cxn ang="0">
                    <a:pos x="T4" y="T5"/>
                  </a:cxn>
                  <a:cxn ang="0">
                    <a:pos x="T6" y="T7"/>
                  </a:cxn>
                  <a:cxn ang="0">
                    <a:pos x="T8" y="T9"/>
                  </a:cxn>
                  <a:cxn ang="0">
                    <a:pos x="T10" y="T11"/>
                  </a:cxn>
                  <a:cxn ang="0">
                    <a:pos x="T12" y="T13"/>
                  </a:cxn>
                </a:cxnLst>
                <a:rect l="0" t="0" r="r" b="b"/>
                <a:pathLst>
                  <a:path w="40" h="77">
                    <a:moveTo>
                      <a:pt x="0" y="74"/>
                    </a:moveTo>
                    <a:lnTo>
                      <a:pt x="14" y="77"/>
                    </a:lnTo>
                    <a:lnTo>
                      <a:pt x="40" y="5"/>
                    </a:lnTo>
                    <a:lnTo>
                      <a:pt x="23" y="0"/>
                    </a:lnTo>
                    <a:lnTo>
                      <a:pt x="0" y="74"/>
                    </a:lnTo>
                    <a:lnTo>
                      <a:pt x="0" y="74"/>
                    </a:lnTo>
                    <a:lnTo>
                      <a:pt x="0" y="74"/>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6" name="Freeform 29"/>
              <p:cNvSpPr>
                <a:spLocks/>
              </p:cNvSpPr>
              <p:nvPr/>
            </p:nvSpPr>
            <p:spPr bwMode="auto">
              <a:xfrm>
                <a:off x="9356430" y="3527769"/>
                <a:ext cx="58149" cy="112042"/>
              </a:xfrm>
              <a:custGeom>
                <a:avLst/>
                <a:gdLst>
                  <a:gd name="T0" fmla="*/ 26 w 41"/>
                  <a:gd name="T1" fmla="*/ 0 h 79"/>
                  <a:gd name="T2" fmla="*/ 0 w 41"/>
                  <a:gd name="T3" fmla="*/ 74 h 79"/>
                  <a:gd name="T4" fmla="*/ 14 w 41"/>
                  <a:gd name="T5" fmla="*/ 79 h 79"/>
                  <a:gd name="T6" fmla="*/ 41 w 41"/>
                  <a:gd name="T7" fmla="*/ 6 h 79"/>
                  <a:gd name="T8" fmla="*/ 26 w 41"/>
                  <a:gd name="T9" fmla="*/ 0 h 79"/>
                  <a:gd name="T10" fmla="*/ 26 w 41"/>
                  <a:gd name="T11" fmla="*/ 0 h 79"/>
                  <a:gd name="T12" fmla="*/ 26 w 41"/>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26" y="0"/>
                    </a:moveTo>
                    <a:lnTo>
                      <a:pt x="0" y="74"/>
                    </a:lnTo>
                    <a:lnTo>
                      <a:pt x="14" y="79"/>
                    </a:lnTo>
                    <a:lnTo>
                      <a:pt x="41" y="6"/>
                    </a:lnTo>
                    <a:lnTo>
                      <a:pt x="26" y="0"/>
                    </a:lnTo>
                    <a:lnTo>
                      <a:pt x="26" y="0"/>
                    </a:lnTo>
                    <a:lnTo>
                      <a:pt x="26"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7" name="Freeform 30"/>
              <p:cNvSpPr>
                <a:spLocks/>
              </p:cNvSpPr>
              <p:nvPr/>
            </p:nvSpPr>
            <p:spPr bwMode="auto">
              <a:xfrm>
                <a:off x="9414579" y="3550461"/>
                <a:ext cx="68076" cy="112042"/>
              </a:xfrm>
              <a:custGeom>
                <a:avLst/>
                <a:gdLst>
                  <a:gd name="T0" fmla="*/ 31 w 48"/>
                  <a:gd name="T1" fmla="*/ 0 h 79"/>
                  <a:gd name="T2" fmla="*/ 0 w 48"/>
                  <a:gd name="T3" fmla="*/ 74 h 79"/>
                  <a:gd name="T4" fmla="*/ 14 w 48"/>
                  <a:gd name="T5" fmla="*/ 79 h 79"/>
                  <a:gd name="T6" fmla="*/ 48 w 48"/>
                  <a:gd name="T7" fmla="*/ 9 h 79"/>
                  <a:gd name="T8" fmla="*/ 31 w 48"/>
                  <a:gd name="T9" fmla="*/ 0 h 79"/>
                  <a:gd name="T10" fmla="*/ 31 w 48"/>
                  <a:gd name="T11" fmla="*/ 0 h 79"/>
                  <a:gd name="T12" fmla="*/ 31 w 48"/>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8" h="79">
                    <a:moveTo>
                      <a:pt x="31" y="0"/>
                    </a:moveTo>
                    <a:lnTo>
                      <a:pt x="0" y="74"/>
                    </a:lnTo>
                    <a:lnTo>
                      <a:pt x="14" y="79"/>
                    </a:lnTo>
                    <a:lnTo>
                      <a:pt x="48" y="9"/>
                    </a:lnTo>
                    <a:lnTo>
                      <a:pt x="31" y="0"/>
                    </a:lnTo>
                    <a:lnTo>
                      <a:pt x="31" y="0"/>
                    </a:lnTo>
                    <a:lnTo>
                      <a:pt x="31"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8" name="Freeform 31"/>
              <p:cNvSpPr>
                <a:spLocks/>
              </p:cNvSpPr>
              <p:nvPr/>
            </p:nvSpPr>
            <p:spPr bwMode="auto">
              <a:xfrm>
                <a:off x="9471309" y="3581663"/>
                <a:ext cx="72331" cy="107788"/>
              </a:xfrm>
              <a:custGeom>
                <a:avLst/>
                <a:gdLst>
                  <a:gd name="T0" fmla="*/ 35 w 51"/>
                  <a:gd name="T1" fmla="*/ 0 h 76"/>
                  <a:gd name="T2" fmla="*/ 0 w 51"/>
                  <a:gd name="T3" fmla="*/ 70 h 76"/>
                  <a:gd name="T4" fmla="*/ 16 w 51"/>
                  <a:gd name="T5" fmla="*/ 76 h 76"/>
                  <a:gd name="T6" fmla="*/ 51 w 51"/>
                  <a:gd name="T7" fmla="*/ 6 h 76"/>
                  <a:gd name="T8" fmla="*/ 35 w 51"/>
                  <a:gd name="T9" fmla="*/ 0 h 76"/>
                  <a:gd name="T10" fmla="*/ 35 w 51"/>
                  <a:gd name="T11" fmla="*/ 0 h 76"/>
                  <a:gd name="T12" fmla="*/ 35 w 51"/>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51" h="76">
                    <a:moveTo>
                      <a:pt x="35" y="0"/>
                    </a:moveTo>
                    <a:lnTo>
                      <a:pt x="0" y="70"/>
                    </a:lnTo>
                    <a:lnTo>
                      <a:pt x="16" y="76"/>
                    </a:lnTo>
                    <a:lnTo>
                      <a:pt x="51" y="6"/>
                    </a:lnTo>
                    <a:lnTo>
                      <a:pt x="35" y="0"/>
                    </a:lnTo>
                    <a:lnTo>
                      <a:pt x="35" y="0"/>
                    </a:lnTo>
                    <a:lnTo>
                      <a:pt x="35"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09" name="Freeform 32"/>
              <p:cNvSpPr>
                <a:spLocks/>
              </p:cNvSpPr>
              <p:nvPr/>
            </p:nvSpPr>
            <p:spPr bwMode="auto">
              <a:xfrm>
                <a:off x="9581933" y="3646903"/>
                <a:ext cx="80841" cy="103533"/>
              </a:xfrm>
              <a:custGeom>
                <a:avLst/>
                <a:gdLst>
                  <a:gd name="T0" fmla="*/ 43 w 57"/>
                  <a:gd name="T1" fmla="*/ 0 h 73"/>
                  <a:gd name="T2" fmla="*/ 0 w 57"/>
                  <a:gd name="T3" fmla="*/ 65 h 73"/>
                  <a:gd name="T4" fmla="*/ 15 w 57"/>
                  <a:gd name="T5" fmla="*/ 73 h 73"/>
                  <a:gd name="T6" fmla="*/ 57 w 57"/>
                  <a:gd name="T7" fmla="*/ 8 h 73"/>
                  <a:gd name="T8" fmla="*/ 43 w 57"/>
                  <a:gd name="T9" fmla="*/ 0 h 73"/>
                  <a:gd name="T10" fmla="*/ 43 w 57"/>
                  <a:gd name="T11" fmla="*/ 0 h 73"/>
                  <a:gd name="T12" fmla="*/ 43 w 57"/>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7" h="73">
                    <a:moveTo>
                      <a:pt x="43" y="0"/>
                    </a:moveTo>
                    <a:lnTo>
                      <a:pt x="0" y="65"/>
                    </a:lnTo>
                    <a:lnTo>
                      <a:pt x="15" y="73"/>
                    </a:lnTo>
                    <a:lnTo>
                      <a:pt x="57" y="8"/>
                    </a:lnTo>
                    <a:lnTo>
                      <a:pt x="43" y="0"/>
                    </a:lnTo>
                    <a:lnTo>
                      <a:pt x="43" y="0"/>
                    </a:lnTo>
                    <a:lnTo>
                      <a:pt x="43"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10" name="Freeform 33"/>
              <p:cNvSpPr>
                <a:spLocks/>
              </p:cNvSpPr>
              <p:nvPr/>
            </p:nvSpPr>
            <p:spPr bwMode="auto">
              <a:xfrm>
                <a:off x="9637245" y="3683778"/>
                <a:ext cx="82259" cy="104951"/>
              </a:xfrm>
              <a:custGeom>
                <a:avLst/>
                <a:gdLst>
                  <a:gd name="T0" fmla="*/ 43 w 58"/>
                  <a:gd name="T1" fmla="*/ 0 h 74"/>
                  <a:gd name="T2" fmla="*/ 0 w 58"/>
                  <a:gd name="T3" fmla="*/ 64 h 74"/>
                  <a:gd name="T4" fmla="*/ 12 w 58"/>
                  <a:gd name="T5" fmla="*/ 74 h 74"/>
                  <a:gd name="T6" fmla="*/ 58 w 58"/>
                  <a:gd name="T7" fmla="*/ 9 h 74"/>
                  <a:gd name="T8" fmla="*/ 43 w 58"/>
                  <a:gd name="T9" fmla="*/ 0 h 74"/>
                  <a:gd name="T10" fmla="*/ 43 w 58"/>
                  <a:gd name="T11" fmla="*/ 0 h 74"/>
                  <a:gd name="T12" fmla="*/ 43 w 5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58" h="74">
                    <a:moveTo>
                      <a:pt x="43" y="0"/>
                    </a:moveTo>
                    <a:lnTo>
                      <a:pt x="0" y="64"/>
                    </a:lnTo>
                    <a:lnTo>
                      <a:pt x="12" y="74"/>
                    </a:lnTo>
                    <a:lnTo>
                      <a:pt x="58" y="9"/>
                    </a:lnTo>
                    <a:lnTo>
                      <a:pt x="43" y="0"/>
                    </a:lnTo>
                    <a:lnTo>
                      <a:pt x="43" y="0"/>
                    </a:lnTo>
                    <a:lnTo>
                      <a:pt x="43"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411" name="Freeform 34"/>
              <p:cNvSpPr>
                <a:spLocks/>
              </p:cNvSpPr>
              <p:nvPr/>
            </p:nvSpPr>
            <p:spPr bwMode="auto">
              <a:xfrm>
                <a:off x="9688303" y="3720652"/>
                <a:ext cx="86514" cy="103533"/>
              </a:xfrm>
              <a:custGeom>
                <a:avLst/>
                <a:gdLst>
                  <a:gd name="T0" fmla="*/ 49 w 61"/>
                  <a:gd name="T1" fmla="*/ 0 h 73"/>
                  <a:gd name="T2" fmla="*/ 0 w 61"/>
                  <a:gd name="T3" fmla="*/ 61 h 73"/>
                  <a:gd name="T4" fmla="*/ 14 w 61"/>
                  <a:gd name="T5" fmla="*/ 73 h 73"/>
                  <a:gd name="T6" fmla="*/ 61 w 61"/>
                  <a:gd name="T7" fmla="*/ 9 h 73"/>
                  <a:gd name="T8" fmla="*/ 49 w 61"/>
                  <a:gd name="T9" fmla="*/ 0 h 73"/>
                  <a:gd name="T10" fmla="*/ 49 w 61"/>
                  <a:gd name="T11" fmla="*/ 0 h 73"/>
                  <a:gd name="T12" fmla="*/ 49 w 61"/>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61" h="73">
                    <a:moveTo>
                      <a:pt x="49" y="0"/>
                    </a:moveTo>
                    <a:lnTo>
                      <a:pt x="0" y="61"/>
                    </a:lnTo>
                    <a:lnTo>
                      <a:pt x="14" y="73"/>
                    </a:lnTo>
                    <a:lnTo>
                      <a:pt x="61" y="9"/>
                    </a:lnTo>
                    <a:lnTo>
                      <a:pt x="49" y="0"/>
                    </a:lnTo>
                    <a:lnTo>
                      <a:pt x="49" y="0"/>
                    </a:lnTo>
                    <a:lnTo>
                      <a:pt x="49"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412" name="Freeform 35"/>
              <p:cNvSpPr>
                <a:spLocks/>
              </p:cNvSpPr>
              <p:nvPr/>
            </p:nvSpPr>
            <p:spPr bwMode="auto">
              <a:xfrm>
                <a:off x="9737942" y="3763200"/>
                <a:ext cx="90769" cy="100696"/>
              </a:xfrm>
              <a:custGeom>
                <a:avLst/>
                <a:gdLst>
                  <a:gd name="T0" fmla="*/ 52 w 64"/>
                  <a:gd name="T1" fmla="*/ 0 h 71"/>
                  <a:gd name="T2" fmla="*/ 0 w 64"/>
                  <a:gd name="T3" fmla="*/ 59 h 71"/>
                  <a:gd name="T4" fmla="*/ 14 w 64"/>
                  <a:gd name="T5" fmla="*/ 71 h 71"/>
                  <a:gd name="T6" fmla="*/ 64 w 64"/>
                  <a:gd name="T7" fmla="*/ 10 h 71"/>
                  <a:gd name="T8" fmla="*/ 52 w 64"/>
                  <a:gd name="T9" fmla="*/ 0 h 71"/>
                  <a:gd name="T10" fmla="*/ 52 w 64"/>
                  <a:gd name="T11" fmla="*/ 0 h 71"/>
                  <a:gd name="T12" fmla="*/ 52 w 64"/>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64" h="71">
                    <a:moveTo>
                      <a:pt x="52" y="0"/>
                    </a:moveTo>
                    <a:lnTo>
                      <a:pt x="0" y="59"/>
                    </a:lnTo>
                    <a:lnTo>
                      <a:pt x="14" y="71"/>
                    </a:lnTo>
                    <a:lnTo>
                      <a:pt x="64" y="10"/>
                    </a:lnTo>
                    <a:lnTo>
                      <a:pt x="52" y="0"/>
                    </a:lnTo>
                    <a:lnTo>
                      <a:pt x="52" y="0"/>
                    </a:lnTo>
                    <a:lnTo>
                      <a:pt x="52"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413" name="Freeform 36"/>
              <p:cNvSpPr>
                <a:spLocks/>
              </p:cNvSpPr>
              <p:nvPr/>
            </p:nvSpPr>
            <p:spPr bwMode="auto">
              <a:xfrm>
                <a:off x="9763470" y="3800075"/>
                <a:ext cx="123389" cy="129062"/>
              </a:xfrm>
              <a:custGeom>
                <a:avLst/>
                <a:gdLst>
                  <a:gd name="T0" fmla="*/ 75 w 87"/>
                  <a:gd name="T1" fmla="*/ 0 h 91"/>
                  <a:gd name="T2" fmla="*/ 0 w 87"/>
                  <a:gd name="T3" fmla="*/ 81 h 91"/>
                  <a:gd name="T4" fmla="*/ 12 w 87"/>
                  <a:gd name="T5" fmla="*/ 91 h 91"/>
                  <a:gd name="T6" fmla="*/ 87 w 87"/>
                  <a:gd name="T7" fmla="*/ 10 h 91"/>
                  <a:gd name="T8" fmla="*/ 75 w 87"/>
                  <a:gd name="T9" fmla="*/ 0 h 91"/>
                  <a:gd name="T10" fmla="*/ 75 w 87"/>
                  <a:gd name="T11" fmla="*/ 0 h 91"/>
                  <a:gd name="T12" fmla="*/ 75 w 87"/>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87" h="91">
                    <a:moveTo>
                      <a:pt x="75" y="0"/>
                    </a:moveTo>
                    <a:lnTo>
                      <a:pt x="0" y="81"/>
                    </a:lnTo>
                    <a:lnTo>
                      <a:pt x="12" y="91"/>
                    </a:lnTo>
                    <a:lnTo>
                      <a:pt x="87" y="10"/>
                    </a:lnTo>
                    <a:lnTo>
                      <a:pt x="75" y="0"/>
                    </a:lnTo>
                    <a:lnTo>
                      <a:pt x="75" y="0"/>
                    </a:lnTo>
                    <a:lnTo>
                      <a:pt x="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414" name="Freeform 38"/>
              <p:cNvSpPr>
                <a:spLocks/>
              </p:cNvSpPr>
              <p:nvPr/>
            </p:nvSpPr>
            <p:spPr bwMode="auto">
              <a:xfrm rot="16987329">
                <a:off x="8278948" y="3808528"/>
                <a:ext cx="696365" cy="972925"/>
              </a:xfrm>
              <a:custGeom>
                <a:avLst/>
                <a:gdLst>
                  <a:gd name="T0" fmla="*/ 501 w 501"/>
                  <a:gd name="T1" fmla="*/ 7 h 699"/>
                  <a:gd name="T2" fmla="*/ 487 w 501"/>
                  <a:gd name="T3" fmla="*/ 0 h 699"/>
                  <a:gd name="T4" fmla="*/ 176 w 501"/>
                  <a:gd name="T5" fmla="*/ 419 h 699"/>
                  <a:gd name="T6" fmla="*/ 100 w 501"/>
                  <a:gd name="T7" fmla="*/ 521 h 699"/>
                  <a:gd name="T8" fmla="*/ 91 w 501"/>
                  <a:gd name="T9" fmla="*/ 521 h 699"/>
                  <a:gd name="T10" fmla="*/ 0 w 501"/>
                  <a:gd name="T11" fmla="*/ 609 h 699"/>
                  <a:gd name="T12" fmla="*/ 91 w 501"/>
                  <a:gd name="T13" fmla="*/ 699 h 699"/>
                  <a:gd name="T14" fmla="*/ 178 w 501"/>
                  <a:gd name="T15" fmla="*/ 609 h 699"/>
                  <a:gd name="T16" fmla="*/ 157 w 501"/>
                  <a:gd name="T17" fmla="*/ 552 h 699"/>
                  <a:gd name="T18" fmla="*/ 231 w 501"/>
                  <a:gd name="T19" fmla="*/ 436 h 699"/>
                  <a:gd name="T20" fmla="*/ 501 w 501"/>
                  <a:gd name="T21" fmla="*/ 7 h 699"/>
                  <a:gd name="T22" fmla="*/ 501 w 501"/>
                  <a:gd name="T23" fmla="*/ 7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699">
                    <a:moveTo>
                      <a:pt x="501" y="7"/>
                    </a:moveTo>
                    <a:cubicBezTo>
                      <a:pt x="497" y="5"/>
                      <a:pt x="492" y="2"/>
                      <a:pt x="487" y="0"/>
                    </a:cubicBezTo>
                    <a:cubicBezTo>
                      <a:pt x="176" y="419"/>
                      <a:pt x="176" y="419"/>
                      <a:pt x="176" y="419"/>
                    </a:cubicBezTo>
                    <a:cubicBezTo>
                      <a:pt x="100" y="521"/>
                      <a:pt x="100" y="521"/>
                      <a:pt x="100" y="521"/>
                    </a:cubicBezTo>
                    <a:cubicBezTo>
                      <a:pt x="98" y="521"/>
                      <a:pt x="93" y="521"/>
                      <a:pt x="91" y="521"/>
                    </a:cubicBezTo>
                    <a:cubicBezTo>
                      <a:pt x="41" y="521"/>
                      <a:pt x="0" y="562"/>
                      <a:pt x="0" y="609"/>
                    </a:cubicBezTo>
                    <a:cubicBezTo>
                      <a:pt x="0" y="659"/>
                      <a:pt x="41" y="699"/>
                      <a:pt x="91" y="699"/>
                    </a:cubicBezTo>
                    <a:cubicBezTo>
                      <a:pt x="138" y="699"/>
                      <a:pt x="178" y="659"/>
                      <a:pt x="178" y="609"/>
                    </a:cubicBezTo>
                    <a:cubicBezTo>
                      <a:pt x="178" y="588"/>
                      <a:pt x="171" y="566"/>
                      <a:pt x="157" y="552"/>
                    </a:cubicBezTo>
                    <a:cubicBezTo>
                      <a:pt x="231" y="436"/>
                      <a:pt x="231" y="436"/>
                      <a:pt x="231" y="436"/>
                    </a:cubicBezTo>
                    <a:cubicBezTo>
                      <a:pt x="501" y="7"/>
                      <a:pt x="501" y="7"/>
                      <a:pt x="501" y="7"/>
                    </a:cubicBezTo>
                    <a:cubicBezTo>
                      <a:pt x="501" y="7"/>
                      <a:pt x="501" y="7"/>
                      <a:pt x="501" y="7"/>
                    </a:cubicBezTo>
                    <a:close/>
                  </a:path>
                </a:pathLst>
              </a:custGeom>
              <a:solidFill>
                <a:schemeClr val="bg1"/>
              </a:solidFill>
              <a:ln w="25400">
                <a:solidFill>
                  <a:schemeClr val="accent2"/>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grpSp>
      <p:grpSp>
        <p:nvGrpSpPr>
          <p:cNvPr id="415" name="Group 414"/>
          <p:cNvGrpSpPr/>
          <p:nvPr/>
        </p:nvGrpSpPr>
        <p:grpSpPr>
          <a:xfrm>
            <a:off x="615561" y="1910167"/>
            <a:ext cx="2468880" cy="2468880"/>
            <a:chOff x="3529762" y="1910167"/>
            <a:chExt cx="2468880" cy="2468880"/>
          </a:xfrm>
        </p:grpSpPr>
        <p:sp>
          <p:nvSpPr>
            <p:cNvPr id="416" name="Oval 415"/>
            <p:cNvSpPr>
              <a:spLocks noChangeAspect="1"/>
            </p:cNvSpPr>
            <p:nvPr/>
          </p:nvSpPr>
          <p:spPr bwMode="auto">
            <a:xfrm>
              <a:off x="3529762"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17" name="Group 416"/>
            <p:cNvGrpSpPr/>
            <p:nvPr/>
          </p:nvGrpSpPr>
          <p:grpSpPr>
            <a:xfrm>
              <a:off x="4234426" y="2613466"/>
              <a:ext cx="1045029" cy="1143000"/>
              <a:chOff x="4234426" y="2613466"/>
              <a:chExt cx="1045029" cy="1143000"/>
            </a:xfrm>
          </p:grpSpPr>
          <p:sp>
            <p:nvSpPr>
              <p:cNvPr id="418" name="Rectangle 417"/>
              <p:cNvSpPr/>
              <p:nvPr/>
            </p:nvSpPr>
            <p:spPr bwMode="auto">
              <a:xfrm>
                <a:off x="4234426" y="2613466"/>
                <a:ext cx="1045029" cy="1143000"/>
              </a:xfrm>
              <a:prstGeom prst="rect">
                <a:avLst/>
              </a:prstGeom>
              <a:solidFill>
                <a:schemeClr val="bg1"/>
              </a:solidFill>
              <a:ln w="38100">
                <a:solidFill>
                  <a:srgbClr val="00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19" name="Group 418"/>
              <p:cNvGrpSpPr/>
              <p:nvPr/>
            </p:nvGrpSpPr>
            <p:grpSpPr>
              <a:xfrm>
                <a:off x="4275263" y="2665050"/>
                <a:ext cx="955361" cy="1050607"/>
                <a:chOff x="4275263" y="2665050"/>
                <a:chExt cx="955361" cy="1062760"/>
              </a:xfrm>
            </p:grpSpPr>
            <p:sp>
              <p:nvSpPr>
                <p:cNvPr id="420" name="Freeform 87"/>
                <p:cNvSpPr>
                  <a:spLocks noEditPoints="1"/>
                </p:cNvSpPr>
                <p:nvPr/>
              </p:nvSpPr>
              <p:spPr bwMode="auto">
                <a:xfrm>
                  <a:off x="4523410" y="2880360"/>
                  <a:ext cx="481581" cy="621240"/>
                </a:xfrm>
                <a:custGeom>
                  <a:avLst/>
                  <a:gdLst>
                    <a:gd name="T0" fmla="*/ 52 w 104"/>
                    <a:gd name="T1" fmla="*/ 0 h 135"/>
                    <a:gd name="T2" fmla="*/ 0 w 104"/>
                    <a:gd name="T3" fmla="*/ 20 h 135"/>
                    <a:gd name="T4" fmla="*/ 0 w 104"/>
                    <a:gd name="T5" fmla="*/ 114 h 135"/>
                    <a:gd name="T6" fmla="*/ 44 w 104"/>
                    <a:gd name="T7" fmla="*/ 135 h 135"/>
                    <a:gd name="T8" fmla="*/ 60 w 104"/>
                    <a:gd name="T9" fmla="*/ 135 h 135"/>
                    <a:gd name="T10" fmla="*/ 104 w 104"/>
                    <a:gd name="T11" fmla="*/ 116 h 135"/>
                    <a:gd name="T12" fmla="*/ 104 w 104"/>
                    <a:gd name="T13" fmla="*/ 20 h 135"/>
                    <a:gd name="T14" fmla="*/ 52 w 104"/>
                    <a:gd name="T15" fmla="*/ 0 h 135"/>
                    <a:gd name="T16" fmla="*/ 52 w 104"/>
                    <a:gd name="T17" fmla="*/ 7 h 135"/>
                    <a:gd name="T18" fmla="*/ 89 w 104"/>
                    <a:gd name="T19" fmla="*/ 18 h 135"/>
                    <a:gd name="T20" fmla="*/ 52 w 104"/>
                    <a:gd name="T21" fmla="*/ 29 h 135"/>
                    <a:gd name="T22" fmla="*/ 15 w 104"/>
                    <a:gd name="T23" fmla="*/ 18 h 135"/>
                    <a:gd name="T24" fmla="*/ 52 w 104"/>
                    <a:gd name="T25"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4" h="135">
                      <a:moveTo>
                        <a:pt x="52" y="0"/>
                      </a:moveTo>
                      <a:cubicBezTo>
                        <a:pt x="24" y="0"/>
                        <a:pt x="0" y="9"/>
                        <a:pt x="0" y="20"/>
                      </a:cubicBezTo>
                      <a:cubicBezTo>
                        <a:pt x="0" y="114"/>
                        <a:pt x="0" y="114"/>
                        <a:pt x="0" y="114"/>
                      </a:cubicBezTo>
                      <a:cubicBezTo>
                        <a:pt x="0" y="123"/>
                        <a:pt x="19" y="134"/>
                        <a:pt x="44" y="135"/>
                      </a:cubicBezTo>
                      <a:cubicBezTo>
                        <a:pt x="60" y="135"/>
                        <a:pt x="60" y="135"/>
                        <a:pt x="60" y="135"/>
                      </a:cubicBezTo>
                      <a:cubicBezTo>
                        <a:pt x="85" y="134"/>
                        <a:pt x="104" y="125"/>
                        <a:pt x="104" y="116"/>
                      </a:cubicBezTo>
                      <a:cubicBezTo>
                        <a:pt x="104" y="20"/>
                        <a:pt x="104" y="20"/>
                        <a:pt x="104" y="20"/>
                      </a:cubicBezTo>
                      <a:cubicBezTo>
                        <a:pt x="104" y="10"/>
                        <a:pt x="81" y="0"/>
                        <a:pt x="52" y="0"/>
                      </a:cubicBezTo>
                      <a:close/>
                      <a:moveTo>
                        <a:pt x="52" y="7"/>
                      </a:moveTo>
                      <a:cubicBezTo>
                        <a:pt x="72" y="7"/>
                        <a:pt x="89" y="12"/>
                        <a:pt x="89" y="18"/>
                      </a:cubicBezTo>
                      <a:cubicBezTo>
                        <a:pt x="89" y="24"/>
                        <a:pt x="72" y="29"/>
                        <a:pt x="52" y="29"/>
                      </a:cubicBezTo>
                      <a:cubicBezTo>
                        <a:pt x="32" y="29"/>
                        <a:pt x="15" y="24"/>
                        <a:pt x="15" y="18"/>
                      </a:cubicBezTo>
                      <a:cubicBezTo>
                        <a:pt x="15" y="12"/>
                        <a:pt x="32" y="7"/>
                        <a:pt x="52" y="7"/>
                      </a:cubicBezTo>
                      <a:close/>
                    </a:path>
                  </a:pathLst>
                </a:custGeom>
                <a:solidFill>
                  <a:schemeClr val="bg1">
                    <a:lumMod val="20000"/>
                    <a:lumOff val="80000"/>
                  </a:schemeClr>
                </a:solidFill>
                <a:ln w="19050">
                  <a:solidFill>
                    <a:schemeClr val="accent2"/>
                  </a:solidFill>
                </a:ln>
              </p:spPr>
              <p:txBody>
                <a:bodyPr vert="horz" wrap="square" lIns="91440" tIns="45720" rIns="91440" bIns="45720" numCol="1" anchor="t" anchorCtr="0" compatLnSpc="1">
                  <a:prstTxWarp prst="textNoShape">
                    <a:avLst/>
                  </a:prstTxWarp>
                </a:bodyPr>
                <a:lstStyle/>
                <a:p>
                  <a:endParaRPr lang="en-US" sz="1483" dirty="0"/>
                </a:p>
              </p:txBody>
            </p:sp>
            <p:sp>
              <p:nvSpPr>
                <p:cNvPr id="421" name="Right Arrow 420"/>
                <p:cNvSpPr/>
                <p:nvPr/>
              </p:nvSpPr>
              <p:spPr bwMode="auto">
                <a:xfrm>
                  <a:off x="5047986" y="3062709"/>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22" name="Right Arrow 421"/>
                <p:cNvSpPr/>
                <p:nvPr/>
              </p:nvSpPr>
              <p:spPr bwMode="auto">
                <a:xfrm rot="5400000">
                  <a:off x="4672881" y="3508219"/>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23" name="Right Arrow 422"/>
                <p:cNvSpPr/>
                <p:nvPr/>
              </p:nvSpPr>
              <p:spPr bwMode="auto">
                <a:xfrm rot="10800000">
                  <a:off x="4275263" y="3062708"/>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24" name="Right Arrow 423"/>
                <p:cNvSpPr/>
                <p:nvPr/>
              </p:nvSpPr>
              <p:spPr bwMode="auto">
                <a:xfrm rot="16200000">
                  <a:off x="4672881" y="2628097"/>
                  <a:ext cx="182638" cy="256543"/>
                </a:xfrm>
                <a:prstGeom prst="rightArrow">
                  <a:avLst>
                    <a:gd name="adj1" fmla="val 61315"/>
                    <a:gd name="adj2" fmla="val 35856"/>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425" name="Group 424"/>
          <p:cNvGrpSpPr/>
          <p:nvPr/>
        </p:nvGrpSpPr>
        <p:grpSpPr>
          <a:xfrm>
            <a:off x="9136655" y="1910167"/>
            <a:ext cx="2468880" cy="2468880"/>
            <a:chOff x="9187820" y="1913903"/>
            <a:chExt cx="2468880" cy="2468880"/>
          </a:xfrm>
        </p:grpSpPr>
        <p:grpSp>
          <p:nvGrpSpPr>
            <p:cNvPr id="426" name="Group 425"/>
            <p:cNvGrpSpPr/>
            <p:nvPr/>
          </p:nvGrpSpPr>
          <p:grpSpPr>
            <a:xfrm>
              <a:off x="9187820" y="1913903"/>
              <a:ext cx="2468880" cy="2468880"/>
              <a:chOff x="9193841" y="1891403"/>
              <a:chExt cx="2468880" cy="2468880"/>
            </a:xfrm>
          </p:grpSpPr>
          <p:sp>
            <p:nvSpPr>
              <p:cNvPr id="428" name="Freeform 427"/>
              <p:cNvSpPr>
                <a:spLocks/>
              </p:cNvSpPr>
              <p:nvPr/>
            </p:nvSpPr>
            <p:spPr bwMode="auto">
              <a:xfrm>
                <a:off x="10241450" y="3404985"/>
                <a:ext cx="436236" cy="574251"/>
              </a:xfrm>
              <a:custGeom>
                <a:avLst/>
                <a:gdLst>
                  <a:gd name="connsiteX0" fmla="*/ 97586 w 427721"/>
                  <a:gd name="connsiteY0" fmla="*/ 425633 h 563042"/>
                  <a:gd name="connsiteX1" fmla="*/ 330135 w 427721"/>
                  <a:gd name="connsiteY1" fmla="*/ 425633 h 563042"/>
                  <a:gd name="connsiteX2" fmla="*/ 340202 w 427721"/>
                  <a:gd name="connsiteY2" fmla="*/ 435788 h 563042"/>
                  <a:gd name="connsiteX3" fmla="*/ 330135 w 427721"/>
                  <a:gd name="connsiteY3" fmla="*/ 445943 h 563042"/>
                  <a:gd name="connsiteX4" fmla="*/ 97586 w 427721"/>
                  <a:gd name="connsiteY4" fmla="*/ 445943 h 563042"/>
                  <a:gd name="connsiteX5" fmla="*/ 87519 w 427721"/>
                  <a:gd name="connsiteY5" fmla="*/ 435788 h 563042"/>
                  <a:gd name="connsiteX6" fmla="*/ 97586 w 427721"/>
                  <a:gd name="connsiteY6" fmla="*/ 425633 h 563042"/>
                  <a:gd name="connsiteX7" fmla="*/ 97586 w 427721"/>
                  <a:gd name="connsiteY7" fmla="*/ 377365 h 563042"/>
                  <a:gd name="connsiteX8" fmla="*/ 330135 w 427721"/>
                  <a:gd name="connsiteY8" fmla="*/ 377365 h 563042"/>
                  <a:gd name="connsiteX9" fmla="*/ 340202 w 427721"/>
                  <a:gd name="connsiteY9" fmla="*/ 387388 h 563042"/>
                  <a:gd name="connsiteX10" fmla="*/ 330135 w 427721"/>
                  <a:gd name="connsiteY10" fmla="*/ 397411 h 563042"/>
                  <a:gd name="connsiteX11" fmla="*/ 97586 w 427721"/>
                  <a:gd name="connsiteY11" fmla="*/ 397411 h 563042"/>
                  <a:gd name="connsiteX12" fmla="*/ 87519 w 427721"/>
                  <a:gd name="connsiteY12" fmla="*/ 387388 h 563042"/>
                  <a:gd name="connsiteX13" fmla="*/ 97586 w 427721"/>
                  <a:gd name="connsiteY13" fmla="*/ 377365 h 563042"/>
                  <a:gd name="connsiteX14" fmla="*/ 97586 w 427721"/>
                  <a:gd name="connsiteY14" fmla="*/ 332790 h 563042"/>
                  <a:gd name="connsiteX15" fmla="*/ 330135 w 427721"/>
                  <a:gd name="connsiteY15" fmla="*/ 332790 h 563042"/>
                  <a:gd name="connsiteX16" fmla="*/ 340202 w 427721"/>
                  <a:gd name="connsiteY16" fmla="*/ 342945 h 563042"/>
                  <a:gd name="connsiteX17" fmla="*/ 330135 w 427721"/>
                  <a:gd name="connsiteY17" fmla="*/ 353100 h 563042"/>
                  <a:gd name="connsiteX18" fmla="*/ 97586 w 427721"/>
                  <a:gd name="connsiteY18" fmla="*/ 353100 h 563042"/>
                  <a:gd name="connsiteX19" fmla="*/ 87519 w 427721"/>
                  <a:gd name="connsiteY19" fmla="*/ 342945 h 563042"/>
                  <a:gd name="connsiteX20" fmla="*/ 97586 w 427721"/>
                  <a:gd name="connsiteY20" fmla="*/ 332790 h 563042"/>
                  <a:gd name="connsiteX21" fmla="*/ 97586 w 427721"/>
                  <a:gd name="connsiteY21" fmla="*/ 284258 h 563042"/>
                  <a:gd name="connsiteX22" fmla="*/ 330135 w 427721"/>
                  <a:gd name="connsiteY22" fmla="*/ 284258 h 563042"/>
                  <a:gd name="connsiteX23" fmla="*/ 340202 w 427721"/>
                  <a:gd name="connsiteY23" fmla="*/ 294413 h 563042"/>
                  <a:gd name="connsiteX24" fmla="*/ 330135 w 427721"/>
                  <a:gd name="connsiteY24" fmla="*/ 304568 h 563042"/>
                  <a:gd name="connsiteX25" fmla="*/ 97586 w 427721"/>
                  <a:gd name="connsiteY25" fmla="*/ 304568 h 563042"/>
                  <a:gd name="connsiteX26" fmla="*/ 87519 w 427721"/>
                  <a:gd name="connsiteY26" fmla="*/ 294413 h 563042"/>
                  <a:gd name="connsiteX27" fmla="*/ 97586 w 427721"/>
                  <a:gd name="connsiteY27" fmla="*/ 284258 h 563042"/>
                  <a:gd name="connsiteX28" fmla="*/ 97586 w 427721"/>
                  <a:gd name="connsiteY28" fmla="*/ 239946 h 563042"/>
                  <a:gd name="connsiteX29" fmla="*/ 330135 w 427721"/>
                  <a:gd name="connsiteY29" fmla="*/ 239946 h 563042"/>
                  <a:gd name="connsiteX30" fmla="*/ 340202 w 427721"/>
                  <a:gd name="connsiteY30" fmla="*/ 249969 h 563042"/>
                  <a:gd name="connsiteX31" fmla="*/ 330135 w 427721"/>
                  <a:gd name="connsiteY31" fmla="*/ 259992 h 563042"/>
                  <a:gd name="connsiteX32" fmla="*/ 97586 w 427721"/>
                  <a:gd name="connsiteY32" fmla="*/ 259992 h 563042"/>
                  <a:gd name="connsiteX33" fmla="*/ 87519 w 427721"/>
                  <a:gd name="connsiteY33" fmla="*/ 249969 h 563042"/>
                  <a:gd name="connsiteX34" fmla="*/ 97586 w 427721"/>
                  <a:gd name="connsiteY34" fmla="*/ 239946 h 563042"/>
                  <a:gd name="connsiteX35" fmla="*/ 258923 w 427721"/>
                  <a:gd name="connsiteY35" fmla="*/ 20431 h 563042"/>
                  <a:gd name="connsiteX36" fmla="*/ 257906 w 427721"/>
                  <a:gd name="connsiteY36" fmla="*/ 21447 h 563042"/>
                  <a:gd name="connsiteX37" fmla="*/ 257906 w 427721"/>
                  <a:gd name="connsiteY37" fmla="*/ 168799 h 563042"/>
                  <a:gd name="connsiteX38" fmla="*/ 258923 w 427721"/>
                  <a:gd name="connsiteY38" fmla="*/ 169815 h 563042"/>
                  <a:gd name="connsiteX39" fmla="*/ 406274 w 427721"/>
                  <a:gd name="connsiteY39" fmla="*/ 169815 h 563042"/>
                  <a:gd name="connsiteX40" fmla="*/ 407290 w 427721"/>
                  <a:gd name="connsiteY40" fmla="*/ 168799 h 563042"/>
                  <a:gd name="connsiteX41" fmla="*/ 406782 w 427721"/>
                  <a:gd name="connsiteY41" fmla="*/ 167782 h 563042"/>
                  <a:gd name="connsiteX42" fmla="*/ 406274 w 427721"/>
                  <a:gd name="connsiteY42" fmla="*/ 167274 h 563042"/>
                  <a:gd name="connsiteX43" fmla="*/ 405766 w 427721"/>
                  <a:gd name="connsiteY43" fmla="*/ 166766 h 563042"/>
                  <a:gd name="connsiteX44" fmla="*/ 259939 w 427721"/>
                  <a:gd name="connsiteY44" fmla="*/ 20939 h 563042"/>
                  <a:gd name="connsiteX45" fmla="*/ 258923 w 427721"/>
                  <a:gd name="connsiteY45" fmla="*/ 20431 h 563042"/>
                  <a:gd name="connsiteX46" fmla="*/ 33058 w 427721"/>
                  <a:gd name="connsiteY46" fmla="*/ 20326 h 563042"/>
                  <a:gd name="connsiteX47" fmla="*/ 20343 w 427721"/>
                  <a:gd name="connsiteY47" fmla="*/ 33030 h 563042"/>
                  <a:gd name="connsiteX48" fmla="*/ 20343 w 427721"/>
                  <a:gd name="connsiteY48" fmla="*/ 530012 h 563042"/>
                  <a:gd name="connsiteX49" fmla="*/ 33058 w 427721"/>
                  <a:gd name="connsiteY49" fmla="*/ 542716 h 563042"/>
                  <a:gd name="connsiteX50" fmla="*/ 394663 w 427721"/>
                  <a:gd name="connsiteY50" fmla="*/ 542716 h 563042"/>
                  <a:gd name="connsiteX51" fmla="*/ 407378 w 427721"/>
                  <a:gd name="connsiteY51" fmla="*/ 530012 h 563042"/>
                  <a:gd name="connsiteX52" fmla="*/ 407378 w 427721"/>
                  <a:gd name="connsiteY52" fmla="*/ 198965 h 563042"/>
                  <a:gd name="connsiteX53" fmla="*/ 407378 w 427721"/>
                  <a:gd name="connsiteY53" fmla="*/ 189772 h 563042"/>
                  <a:gd name="connsiteX54" fmla="*/ 406357 w 427721"/>
                  <a:gd name="connsiteY54" fmla="*/ 189980 h 563042"/>
                  <a:gd name="connsiteX55" fmla="*/ 258840 w 427721"/>
                  <a:gd name="connsiteY55" fmla="*/ 189980 h 563042"/>
                  <a:gd name="connsiteX56" fmla="*/ 237476 w 427721"/>
                  <a:gd name="connsiteY56" fmla="*/ 168638 h 563042"/>
                  <a:gd name="connsiteX57" fmla="*/ 237476 w 427721"/>
                  <a:gd name="connsiteY57" fmla="*/ 21275 h 563042"/>
                  <a:gd name="connsiteX58" fmla="*/ 237616 w 427721"/>
                  <a:gd name="connsiteY58" fmla="*/ 20326 h 563042"/>
                  <a:gd name="connsiteX59" fmla="*/ 219122 w 427721"/>
                  <a:gd name="connsiteY59" fmla="*/ 20326 h 563042"/>
                  <a:gd name="connsiteX60" fmla="*/ 33058 w 427721"/>
                  <a:gd name="connsiteY60" fmla="*/ 20326 h 563042"/>
                  <a:gd name="connsiteX61" fmla="*/ 33058 w 427721"/>
                  <a:gd name="connsiteY61" fmla="*/ 0 h 563042"/>
                  <a:gd name="connsiteX62" fmla="*/ 258871 w 427721"/>
                  <a:gd name="connsiteY62" fmla="*/ 0 h 563042"/>
                  <a:gd name="connsiteX63" fmla="*/ 258871 w 427721"/>
                  <a:gd name="connsiteY63" fmla="*/ 253 h 563042"/>
                  <a:gd name="connsiteX64" fmla="*/ 266160 w 427721"/>
                  <a:gd name="connsiteY64" fmla="*/ 1100 h 563042"/>
                  <a:gd name="connsiteX65" fmla="*/ 274100 w 427721"/>
                  <a:gd name="connsiteY65" fmla="*/ 6030 h 563042"/>
                  <a:gd name="connsiteX66" fmla="*/ 419582 w 427721"/>
                  <a:gd name="connsiteY66" fmla="*/ 151361 h 563042"/>
                  <a:gd name="connsiteX67" fmla="*/ 427721 w 427721"/>
                  <a:gd name="connsiteY67" fmla="*/ 168638 h 563042"/>
                  <a:gd name="connsiteX68" fmla="*/ 427707 w 427721"/>
                  <a:gd name="connsiteY68" fmla="*/ 168709 h 563042"/>
                  <a:gd name="connsiteX69" fmla="*/ 427721 w 427721"/>
                  <a:gd name="connsiteY69" fmla="*/ 168709 h 563042"/>
                  <a:gd name="connsiteX70" fmla="*/ 427721 w 427721"/>
                  <a:gd name="connsiteY70" fmla="*/ 530012 h 563042"/>
                  <a:gd name="connsiteX71" fmla="*/ 394663 w 427721"/>
                  <a:gd name="connsiteY71" fmla="*/ 563042 h 563042"/>
                  <a:gd name="connsiteX72" fmla="*/ 33058 w 427721"/>
                  <a:gd name="connsiteY72" fmla="*/ 563042 h 563042"/>
                  <a:gd name="connsiteX73" fmla="*/ 0 w 427721"/>
                  <a:gd name="connsiteY73" fmla="*/ 530012 h 563042"/>
                  <a:gd name="connsiteX74" fmla="*/ 0 w 427721"/>
                  <a:gd name="connsiteY74" fmla="*/ 33030 h 563042"/>
                  <a:gd name="connsiteX75" fmla="*/ 33058 w 427721"/>
                  <a:gd name="connsiteY75" fmla="*/ 0 h 563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427721" h="563042">
                    <a:moveTo>
                      <a:pt x="97586" y="425633"/>
                    </a:moveTo>
                    <a:cubicBezTo>
                      <a:pt x="330135" y="425633"/>
                      <a:pt x="330135" y="425633"/>
                      <a:pt x="330135" y="425633"/>
                    </a:cubicBezTo>
                    <a:cubicBezTo>
                      <a:pt x="335672" y="425633"/>
                      <a:pt x="340202" y="430203"/>
                      <a:pt x="340202" y="435788"/>
                    </a:cubicBezTo>
                    <a:cubicBezTo>
                      <a:pt x="340202" y="441373"/>
                      <a:pt x="335672" y="445943"/>
                      <a:pt x="330135" y="445943"/>
                    </a:cubicBezTo>
                    <a:cubicBezTo>
                      <a:pt x="97586" y="445943"/>
                      <a:pt x="97586" y="445943"/>
                      <a:pt x="97586" y="445943"/>
                    </a:cubicBezTo>
                    <a:cubicBezTo>
                      <a:pt x="92049" y="445943"/>
                      <a:pt x="87519" y="441373"/>
                      <a:pt x="87519" y="435788"/>
                    </a:cubicBezTo>
                    <a:cubicBezTo>
                      <a:pt x="87519" y="430203"/>
                      <a:pt x="92049" y="425633"/>
                      <a:pt x="97586" y="425633"/>
                    </a:cubicBezTo>
                    <a:close/>
                    <a:moveTo>
                      <a:pt x="97586" y="377365"/>
                    </a:moveTo>
                    <a:cubicBezTo>
                      <a:pt x="330135" y="377365"/>
                      <a:pt x="330135" y="377365"/>
                      <a:pt x="330135" y="377365"/>
                    </a:cubicBezTo>
                    <a:cubicBezTo>
                      <a:pt x="335672" y="377365"/>
                      <a:pt x="340202" y="381875"/>
                      <a:pt x="340202" y="387388"/>
                    </a:cubicBezTo>
                    <a:cubicBezTo>
                      <a:pt x="340202" y="392901"/>
                      <a:pt x="335672" y="397411"/>
                      <a:pt x="330135" y="397411"/>
                    </a:cubicBezTo>
                    <a:cubicBezTo>
                      <a:pt x="97586" y="397411"/>
                      <a:pt x="97586" y="397411"/>
                      <a:pt x="97586" y="397411"/>
                    </a:cubicBezTo>
                    <a:cubicBezTo>
                      <a:pt x="92049" y="397411"/>
                      <a:pt x="87519" y="392901"/>
                      <a:pt x="87519" y="387388"/>
                    </a:cubicBezTo>
                    <a:cubicBezTo>
                      <a:pt x="87519" y="381875"/>
                      <a:pt x="92049" y="377365"/>
                      <a:pt x="97586" y="377365"/>
                    </a:cubicBezTo>
                    <a:close/>
                    <a:moveTo>
                      <a:pt x="97586" y="332790"/>
                    </a:moveTo>
                    <a:cubicBezTo>
                      <a:pt x="330135" y="332790"/>
                      <a:pt x="330135" y="332790"/>
                      <a:pt x="330135" y="332790"/>
                    </a:cubicBezTo>
                    <a:cubicBezTo>
                      <a:pt x="335672" y="332790"/>
                      <a:pt x="340202" y="337360"/>
                      <a:pt x="340202" y="342945"/>
                    </a:cubicBezTo>
                    <a:cubicBezTo>
                      <a:pt x="340202" y="348530"/>
                      <a:pt x="335672" y="353100"/>
                      <a:pt x="330135" y="353100"/>
                    </a:cubicBezTo>
                    <a:cubicBezTo>
                      <a:pt x="97586" y="353100"/>
                      <a:pt x="97586" y="353100"/>
                      <a:pt x="97586" y="353100"/>
                    </a:cubicBezTo>
                    <a:cubicBezTo>
                      <a:pt x="92049" y="353100"/>
                      <a:pt x="87519" y="348530"/>
                      <a:pt x="87519" y="342945"/>
                    </a:cubicBezTo>
                    <a:cubicBezTo>
                      <a:pt x="87519" y="337360"/>
                      <a:pt x="92049" y="332790"/>
                      <a:pt x="97586" y="332790"/>
                    </a:cubicBezTo>
                    <a:close/>
                    <a:moveTo>
                      <a:pt x="97586" y="284258"/>
                    </a:moveTo>
                    <a:cubicBezTo>
                      <a:pt x="330135" y="284258"/>
                      <a:pt x="330135" y="284258"/>
                      <a:pt x="330135" y="284258"/>
                    </a:cubicBezTo>
                    <a:cubicBezTo>
                      <a:pt x="335672" y="284258"/>
                      <a:pt x="340202" y="288828"/>
                      <a:pt x="340202" y="294413"/>
                    </a:cubicBezTo>
                    <a:cubicBezTo>
                      <a:pt x="340202" y="299998"/>
                      <a:pt x="335672" y="304568"/>
                      <a:pt x="330135" y="304568"/>
                    </a:cubicBezTo>
                    <a:cubicBezTo>
                      <a:pt x="97586" y="304568"/>
                      <a:pt x="97586" y="304568"/>
                      <a:pt x="97586" y="304568"/>
                    </a:cubicBezTo>
                    <a:cubicBezTo>
                      <a:pt x="92049" y="304568"/>
                      <a:pt x="87519" y="299998"/>
                      <a:pt x="87519" y="294413"/>
                    </a:cubicBezTo>
                    <a:cubicBezTo>
                      <a:pt x="87519" y="288828"/>
                      <a:pt x="92049" y="284258"/>
                      <a:pt x="97586" y="284258"/>
                    </a:cubicBezTo>
                    <a:close/>
                    <a:moveTo>
                      <a:pt x="97586" y="239946"/>
                    </a:moveTo>
                    <a:cubicBezTo>
                      <a:pt x="330135" y="239946"/>
                      <a:pt x="330135" y="239946"/>
                      <a:pt x="330135" y="239946"/>
                    </a:cubicBezTo>
                    <a:cubicBezTo>
                      <a:pt x="335672" y="239946"/>
                      <a:pt x="340202" y="244456"/>
                      <a:pt x="340202" y="249969"/>
                    </a:cubicBezTo>
                    <a:cubicBezTo>
                      <a:pt x="340202" y="255983"/>
                      <a:pt x="335672" y="259992"/>
                      <a:pt x="330135" y="259992"/>
                    </a:cubicBezTo>
                    <a:cubicBezTo>
                      <a:pt x="97586" y="259992"/>
                      <a:pt x="97586" y="259992"/>
                      <a:pt x="97586" y="259992"/>
                    </a:cubicBezTo>
                    <a:cubicBezTo>
                      <a:pt x="92049" y="259992"/>
                      <a:pt x="87519" y="255983"/>
                      <a:pt x="87519" y="249969"/>
                    </a:cubicBezTo>
                    <a:cubicBezTo>
                      <a:pt x="87519" y="244456"/>
                      <a:pt x="92049" y="239946"/>
                      <a:pt x="97586" y="239946"/>
                    </a:cubicBezTo>
                    <a:close/>
                    <a:moveTo>
                      <a:pt x="258923" y="20431"/>
                    </a:moveTo>
                    <a:cubicBezTo>
                      <a:pt x="258414" y="20939"/>
                      <a:pt x="257906" y="20939"/>
                      <a:pt x="257906" y="21447"/>
                    </a:cubicBezTo>
                    <a:cubicBezTo>
                      <a:pt x="257906" y="168799"/>
                      <a:pt x="257906" y="168799"/>
                      <a:pt x="257906" y="168799"/>
                    </a:cubicBezTo>
                    <a:cubicBezTo>
                      <a:pt x="257906" y="169307"/>
                      <a:pt x="258414" y="169815"/>
                      <a:pt x="258923" y="169815"/>
                    </a:cubicBezTo>
                    <a:cubicBezTo>
                      <a:pt x="406274" y="169815"/>
                      <a:pt x="406274" y="169815"/>
                      <a:pt x="406274" y="169815"/>
                    </a:cubicBezTo>
                    <a:cubicBezTo>
                      <a:pt x="406782" y="169815"/>
                      <a:pt x="407290" y="169307"/>
                      <a:pt x="407290" y="168799"/>
                    </a:cubicBezTo>
                    <a:cubicBezTo>
                      <a:pt x="407290" y="168291"/>
                      <a:pt x="407290" y="167782"/>
                      <a:pt x="406782" y="167782"/>
                    </a:cubicBezTo>
                    <a:cubicBezTo>
                      <a:pt x="406274" y="167274"/>
                      <a:pt x="406274" y="167274"/>
                      <a:pt x="406274" y="167274"/>
                    </a:cubicBezTo>
                    <a:cubicBezTo>
                      <a:pt x="405766" y="166766"/>
                      <a:pt x="405766" y="166766"/>
                      <a:pt x="405766" y="166766"/>
                    </a:cubicBezTo>
                    <a:cubicBezTo>
                      <a:pt x="259939" y="20939"/>
                      <a:pt x="259939" y="20939"/>
                      <a:pt x="259939" y="20939"/>
                    </a:cubicBezTo>
                    <a:cubicBezTo>
                      <a:pt x="259939" y="20431"/>
                      <a:pt x="259431" y="20431"/>
                      <a:pt x="258923" y="20431"/>
                    </a:cubicBezTo>
                    <a:close/>
                    <a:moveTo>
                      <a:pt x="33058" y="20326"/>
                    </a:moveTo>
                    <a:cubicBezTo>
                      <a:pt x="25938" y="20326"/>
                      <a:pt x="20343" y="25916"/>
                      <a:pt x="20343" y="33030"/>
                    </a:cubicBezTo>
                    <a:cubicBezTo>
                      <a:pt x="20343" y="530012"/>
                      <a:pt x="20343" y="530012"/>
                      <a:pt x="20343" y="530012"/>
                    </a:cubicBezTo>
                    <a:cubicBezTo>
                      <a:pt x="20343" y="537126"/>
                      <a:pt x="25938" y="542716"/>
                      <a:pt x="33058" y="542716"/>
                    </a:cubicBezTo>
                    <a:cubicBezTo>
                      <a:pt x="394663" y="542716"/>
                      <a:pt x="394663" y="542716"/>
                      <a:pt x="394663" y="542716"/>
                    </a:cubicBezTo>
                    <a:cubicBezTo>
                      <a:pt x="401783" y="542716"/>
                      <a:pt x="407378" y="537126"/>
                      <a:pt x="407378" y="530012"/>
                    </a:cubicBezTo>
                    <a:cubicBezTo>
                      <a:pt x="407378" y="326779"/>
                      <a:pt x="407378" y="237865"/>
                      <a:pt x="407378" y="198965"/>
                    </a:cubicBezTo>
                    <a:lnTo>
                      <a:pt x="407378" y="189772"/>
                    </a:lnTo>
                    <a:lnTo>
                      <a:pt x="406357" y="189980"/>
                    </a:lnTo>
                    <a:cubicBezTo>
                      <a:pt x="258840" y="189980"/>
                      <a:pt x="258840" y="189980"/>
                      <a:pt x="258840" y="189980"/>
                    </a:cubicBezTo>
                    <a:cubicBezTo>
                      <a:pt x="247141" y="189980"/>
                      <a:pt x="237476" y="180325"/>
                      <a:pt x="237476" y="168638"/>
                    </a:cubicBezTo>
                    <a:cubicBezTo>
                      <a:pt x="237476" y="21275"/>
                      <a:pt x="237476" y="21275"/>
                      <a:pt x="237476" y="21275"/>
                    </a:cubicBezTo>
                    <a:lnTo>
                      <a:pt x="237616" y="20326"/>
                    </a:lnTo>
                    <a:lnTo>
                      <a:pt x="219122" y="20326"/>
                    </a:lnTo>
                    <a:cubicBezTo>
                      <a:pt x="33058" y="20326"/>
                      <a:pt x="33058" y="20326"/>
                      <a:pt x="33058" y="20326"/>
                    </a:cubicBezTo>
                    <a:close/>
                    <a:moveTo>
                      <a:pt x="33058" y="0"/>
                    </a:moveTo>
                    <a:cubicBezTo>
                      <a:pt x="258871" y="0"/>
                      <a:pt x="258871" y="0"/>
                      <a:pt x="258871" y="0"/>
                    </a:cubicBezTo>
                    <a:lnTo>
                      <a:pt x="258871" y="253"/>
                    </a:lnTo>
                    <a:lnTo>
                      <a:pt x="266160" y="1100"/>
                    </a:lnTo>
                    <a:cubicBezTo>
                      <a:pt x="269093" y="2100"/>
                      <a:pt x="271811" y="3744"/>
                      <a:pt x="274100" y="6030"/>
                    </a:cubicBezTo>
                    <a:cubicBezTo>
                      <a:pt x="419582" y="151361"/>
                      <a:pt x="419582" y="151361"/>
                      <a:pt x="419582" y="151361"/>
                    </a:cubicBezTo>
                    <a:cubicBezTo>
                      <a:pt x="424669" y="155426"/>
                      <a:pt x="427721" y="162032"/>
                      <a:pt x="427721" y="168638"/>
                    </a:cubicBezTo>
                    <a:lnTo>
                      <a:pt x="427707" y="168709"/>
                    </a:lnTo>
                    <a:lnTo>
                      <a:pt x="427721" y="168709"/>
                    </a:lnTo>
                    <a:cubicBezTo>
                      <a:pt x="427721" y="530012"/>
                      <a:pt x="427721" y="530012"/>
                      <a:pt x="427721" y="530012"/>
                    </a:cubicBezTo>
                    <a:cubicBezTo>
                      <a:pt x="427721" y="548305"/>
                      <a:pt x="412972" y="563042"/>
                      <a:pt x="394663" y="563042"/>
                    </a:cubicBezTo>
                    <a:cubicBezTo>
                      <a:pt x="33058" y="563042"/>
                      <a:pt x="33058" y="563042"/>
                      <a:pt x="33058" y="563042"/>
                    </a:cubicBezTo>
                    <a:cubicBezTo>
                      <a:pt x="14749" y="563042"/>
                      <a:pt x="0" y="548305"/>
                      <a:pt x="0" y="530012"/>
                    </a:cubicBezTo>
                    <a:cubicBezTo>
                      <a:pt x="0" y="33030"/>
                      <a:pt x="0" y="33030"/>
                      <a:pt x="0" y="33030"/>
                    </a:cubicBezTo>
                    <a:cubicBezTo>
                      <a:pt x="0" y="14737"/>
                      <a:pt x="14749" y="0"/>
                      <a:pt x="33058" y="0"/>
                    </a:cubicBezTo>
                    <a:close/>
                  </a:path>
                </a:pathLst>
              </a:custGeom>
              <a:solidFill>
                <a:schemeClr val="accent2"/>
              </a:solidFill>
              <a:ln w="0">
                <a:solidFill>
                  <a:schemeClr val="accent2"/>
                </a:solidFill>
              </a:ln>
              <a:extLst/>
            </p:spPr>
            <p:txBody>
              <a:bodyPr vert="horz" wrap="square" lIns="93260" tIns="46630" rIns="93260" bIns="46630" numCol="1" anchor="t" anchorCtr="0" compatLnSpc="1">
                <a:prstTxWarp prst="textNoShape">
                  <a:avLst/>
                </a:prstTxWarp>
                <a:noAutofit/>
              </a:bodyPr>
              <a:lstStyle/>
              <a:p>
                <a:endParaRPr lang="en-US" sz="1836" dirty="0"/>
              </a:p>
            </p:txBody>
          </p:sp>
          <p:sp>
            <p:nvSpPr>
              <p:cNvPr id="429" name="Oval 428"/>
              <p:cNvSpPr>
                <a:spLocks noChangeAspect="1"/>
              </p:cNvSpPr>
              <p:nvPr/>
            </p:nvSpPr>
            <p:spPr bwMode="auto">
              <a:xfrm>
                <a:off x="9193841" y="1891403"/>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30" name="Group 429"/>
              <p:cNvGrpSpPr/>
              <p:nvPr/>
            </p:nvGrpSpPr>
            <p:grpSpPr>
              <a:xfrm>
                <a:off x="10312013" y="2323575"/>
                <a:ext cx="194465" cy="338867"/>
                <a:chOff x="9198440" y="3197834"/>
                <a:chExt cx="190669" cy="264056"/>
              </a:xfrm>
              <a:solidFill>
                <a:schemeClr val="tx1"/>
              </a:solidFill>
            </p:grpSpPr>
            <p:sp>
              <p:nvSpPr>
                <p:cNvPr id="436" name="Freeform 18"/>
                <p:cNvSpPr>
                  <a:spLocks/>
                </p:cNvSpPr>
                <p:nvPr/>
              </p:nvSpPr>
              <p:spPr bwMode="auto">
                <a:xfrm>
                  <a:off x="9271169" y="3197834"/>
                  <a:ext cx="45210" cy="264055"/>
                </a:xfrm>
                <a:custGeom>
                  <a:avLst/>
                  <a:gdLst>
                    <a:gd name="T0" fmla="*/ 18 w 36"/>
                    <a:gd name="T1" fmla="*/ 210 h 210"/>
                    <a:gd name="T2" fmla="*/ 0 w 36"/>
                    <a:gd name="T3" fmla="*/ 192 h 210"/>
                    <a:gd name="T4" fmla="*/ 0 w 36"/>
                    <a:gd name="T5" fmla="*/ 18 h 210"/>
                    <a:gd name="T6" fmla="*/ 18 w 36"/>
                    <a:gd name="T7" fmla="*/ 0 h 210"/>
                    <a:gd name="T8" fmla="*/ 36 w 36"/>
                    <a:gd name="T9" fmla="*/ 18 h 210"/>
                    <a:gd name="T10" fmla="*/ 36 w 36"/>
                    <a:gd name="T11" fmla="*/ 192 h 210"/>
                    <a:gd name="T12" fmla="*/ 18 w 36"/>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6" h="210">
                      <a:moveTo>
                        <a:pt x="18" y="210"/>
                      </a:moveTo>
                      <a:cubicBezTo>
                        <a:pt x="8" y="210"/>
                        <a:pt x="0" y="202"/>
                        <a:pt x="0" y="192"/>
                      </a:cubicBezTo>
                      <a:cubicBezTo>
                        <a:pt x="0" y="18"/>
                        <a:pt x="0" y="18"/>
                        <a:pt x="0" y="18"/>
                      </a:cubicBezTo>
                      <a:cubicBezTo>
                        <a:pt x="0" y="8"/>
                        <a:pt x="8" y="0"/>
                        <a:pt x="18" y="0"/>
                      </a:cubicBezTo>
                      <a:cubicBezTo>
                        <a:pt x="28" y="0"/>
                        <a:pt x="36" y="8"/>
                        <a:pt x="36" y="18"/>
                      </a:cubicBezTo>
                      <a:cubicBezTo>
                        <a:pt x="36" y="192"/>
                        <a:pt x="36" y="192"/>
                        <a:pt x="36" y="192"/>
                      </a:cubicBezTo>
                      <a:cubicBezTo>
                        <a:pt x="36" y="202"/>
                        <a:pt x="28" y="210"/>
                        <a:pt x="18" y="210"/>
                      </a:cubicBezTo>
                      <a:close/>
                    </a:path>
                  </a:pathLst>
                </a:custGeom>
                <a:grpFill/>
                <a:ln w="19050">
                  <a:noFill/>
                </a:ln>
              </p:spPr>
              <p:txBody>
                <a:bodyPr vert="horz" wrap="square" lIns="93260" tIns="46630" rIns="93260" bIns="46630" numCol="1" anchor="t" anchorCtr="0" compatLnSpc="1">
                  <a:prstTxWarp prst="textNoShape">
                    <a:avLst/>
                  </a:prstTxWarp>
                </a:bodyPr>
                <a:lstStyle/>
                <a:p>
                  <a:endParaRPr lang="en-US" sz="1836"/>
                </a:p>
              </p:txBody>
            </p:sp>
            <p:sp>
              <p:nvSpPr>
                <p:cNvPr id="437" name="Freeform 19"/>
                <p:cNvSpPr>
                  <a:spLocks/>
                </p:cNvSpPr>
                <p:nvPr/>
              </p:nvSpPr>
              <p:spPr bwMode="auto">
                <a:xfrm>
                  <a:off x="9343899" y="3245666"/>
                  <a:ext cx="45210" cy="216224"/>
                </a:xfrm>
                <a:custGeom>
                  <a:avLst/>
                  <a:gdLst>
                    <a:gd name="T0" fmla="*/ 18 w 36"/>
                    <a:gd name="T1" fmla="*/ 172 h 172"/>
                    <a:gd name="T2" fmla="*/ 0 w 36"/>
                    <a:gd name="T3" fmla="*/ 154 h 172"/>
                    <a:gd name="T4" fmla="*/ 0 w 36"/>
                    <a:gd name="T5" fmla="*/ 18 h 172"/>
                    <a:gd name="T6" fmla="*/ 18 w 36"/>
                    <a:gd name="T7" fmla="*/ 0 h 172"/>
                    <a:gd name="T8" fmla="*/ 36 w 36"/>
                    <a:gd name="T9" fmla="*/ 18 h 172"/>
                    <a:gd name="T10" fmla="*/ 36 w 36"/>
                    <a:gd name="T11" fmla="*/ 154 h 172"/>
                    <a:gd name="T12" fmla="*/ 18 w 36"/>
                    <a:gd name="T13" fmla="*/ 172 h 172"/>
                  </a:gdLst>
                  <a:ahLst/>
                  <a:cxnLst>
                    <a:cxn ang="0">
                      <a:pos x="T0" y="T1"/>
                    </a:cxn>
                    <a:cxn ang="0">
                      <a:pos x="T2" y="T3"/>
                    </a:cxn>
                    <a:cxn ang="0">
                      <a:pos x="T4" y="T5"/>
                    </a:cxn>
                    <a:cxn ang="0">
                      <a:pos x="T6" y="T7"/>
                    </a:cxn>
                    <a:cxn ang="0">
                      <a:pos x="T8" y="T9"/>
                    </a:cxn>
                    <a:cxn ang="0">
                      <a:pos x="T10" y="T11"/>
                    </a:cxn>
                    <a:cxn ang="0">
                      <a:pos x="T12" y="T13"/>
                    </a:cxn>
                  </a:cxnLst>
                  <a:rect l="0" t="0" r="r" b="b"/>
                  <a:pathLst>
                    <a:path w="36" h="172">
                      <a:moveTo>
                        <a:pt x="18" y="172"/>
                      </a:moveTo>
                      <a:cubicBezTo>
                        <a:pt x="8" y="172"/>
                        <a:pt x="0" y="164"/>
                        <a:pt x="0" y="154"/>
                      </a:cubicBezTo>
                      <a:cubicBezTo>
                        <a:pt x="0" y="18"/>
                        <a:pt x="0" y="18"/>
                        <a:pt x="0" y="18"/>
                      </a:cubicBezTo>
                      <a:cubicBezTo>
                        <a:pt x="0" y="8"/>
                        <a:pt x="8" y="0"/>
                        <a:pt x="18" y="0"/>
                      </a:cubicBezTo>
                      <a:cubicBezTo>
                        <a:pt x="28" y="0"/>
                        <a:pt x="36" y="8"/>
                        <a:pt x="36" y="18"/>
                      </a:cubicBezTo>
                      <a:cubicBezTo>
                        <a:pt x="36" y="154"/>
                        <a:pt x="36" y="154"/>
                        <a:pt x="36" y="154"/>
                      </a:cubicBezTo>
                      <a:cubicBezTo>
                        <a:pt x="36" y="164"/>
                        <a:pt x="28" y="172"/>
                        <a:pt x="18" y="172"/>
                      </a:cubicBezTo>
                      <a:close/>
                    </a:path>
                  </a:pathLst>
                </a:custGeom>
                <a:grpFill/>
                <a:ln w="19050">
                  <a:noFill/>
                </a:ln>
              </p:spPr>
              <p:txBody>
                <a:bodyPr vert="horz" wrap="square" lIns="93260" tIns="46630" rIns="93260" bIns="46630" numCol="1" anchor="t" anchorCtr="0" compatLnSpc="1">
                  <a:prstTxWarp prst="textNoShape">
                    <a:avLst/>
                  </a:prstTxWarp>
                </a:bodyPr>
                <a:lstStyle/>
                <a:p>
                  <a:endParaRPr lang="en-US" sz="1836"/>
                </a:p>
              </p:txBody>
            </p:sp>
            <p:sp>
              <p:nvSpPr>
                <p:cNvPr id="438" name="Freeform 20"/>
                <p:cNvSpPr>
                  <a:spLocks/>
                </p:cNvSpPr>
                <p:nvPr/>
              </p:nvSpPr>
              <p:spPr bwMode="auto">
                <a:xfrm>
                  <a:off x="9198440" y="3222732"/>
                  <a:ext cx="45210" cy="239157"/>
                </a:xfrm>
                <a:custGeom>
                  <a:avLst/>
                  <a:gdLst>
                    <a:gd name="T0" fmla="*/ 18 w 36"/>
                    <a:gd name="T1" fmla="*/ 190 h 190"/>
                    <a:gd name="T2" fmla="*/ 0 w 36"/>
                    <a:gd name="T3" fmla="*/ 172 h 190"/>
                    <a:gd name="T4" fmla="*/ 0 w 36"/>
                    <a:gd name="T5" fmla="*/ 18 h 190"/>
                    <a:gd name="T6" fmla="*/ 18 w 36"/>
                    <a:gd name="T7" fmla="*/ 0 h 190"/>
                    <a:gd name="T8" fmla="*/ 36 w 36"/>
                    <a:gd name="T9" fmla="*/ 18 h 190"/>
                    <a:gd name="T10" fmla="*/ 36 w 36"/>
                    <a:gd name="T11" fmla="*/ 172 h 190"/>
                    <a:gd name="T12" fmla="*/ 18 w 36"/>
                    <a:gd name="T13" fmla="*/ 190 h 190"/>
                  </a:gdLst>
                  <a:ahLst/>
                  <a:cxnLst>
                    <a:cxn ang="0">
                      <a:pos x="T0" y="T1"/>
                    </a:cxn>
                    <a:cxn ang="0">
                      <a:pos x="T2" y="T3"/>
                    </a:cxn>
                    <a:cxn ang="0">
                      <a:pos x="T4" y="T5"/>
                    </a:cxn>
                    <a:cxn ang="0">
                      <a:pos x="T6" y="T7"/>
                    </a:cxn>
                    <a:cxn ang="0">
                      <a:pos x="T8" y="T9"/>
                    </a:cxn>
                    <a:cxn ang="0">
                      <a:pos x="T10" y="T11"/>
                    </a:cxn>
                    <a:cxn ang="0">
                      <a:pos x="T12" y="T13"/>
                    </a:cxn>
                  </a:cxnLst>
                  <a:rect l="0" t="0" r="r" b="b"/>
                  <a:pathLst>
                    <a:path w="36" h="190">
                      <a:moveTo>
                        <a:pt x="18" y="190"/>
                      </a:moveTo>
                      <a:cubicBezTo>
                        <a:pt x="8" y="190"/>
                        <a:pt x="0" y="182"/>
                        <a:pt x="0" y="172"/>
                      </a:cubicBezTo>
                      <a:cubicBezTo>
                        <a:pt x="0" y="18"/>
                        <a:pt x="0" y="18"/>
                        <a:pt x="0" y="18"/>
                      </a:cubicBezTo>
                      <a:cubicBezTo>
                        <a:pt x="0" y="8"/>
                        <a:pt x="8" y="0"/>
                        <a:pt x="18" y="0"/>
                      </a:cubicBezTo>
                      <a:cubicBezTo>
                        <a:pt x="28" y="0"/>
                        <a:pt x="36" y="8"/>
                        <a:pt x="36" y="18"/>
                      </a:cubicBezTo>
                      <a:cubicBezTo>
                        <a:pt x="36" y="172"/>
                        <a:pt x="36" y="172"/>
                        <a:pt x="36" y="172"/>
                      </a:cubicBezTo>
                      <a:cubicBezTo>
                        <a:pt x="36" y="182"/>
                        <a:pt x="28" y="190"/>
                        <a:pt x="18" y="190"/>
                      </a:cubicBezTo>
                      <a:close/>
                    </a:path>
                  </a:pathLst>
                </a:custGeom>
                <a:grpFill/>
                <a:ln w="19050">
                  <a:noFill/>
                </a:ln>
              </p:spPr>
              <p:txBody>
                <a:bodyPr vert="horz" wrap="square" lIns="93260" tIns="46630" rIns="93260" bIns="46630" numCol="1" anchor="t" anchorCtr="0" compatLnSpc="1">
                  <a:prstTxWarp prst="textNoShape">
                    <a:avLst/>
                  </a:prstTxWarp>
                </a:bodyPr>
                <a:lstStyle/>
                <a:p>
                  <a:endParaRPr lang="en-US" sz="1836"/>
                </a:p>
              </p:txBody>
            </p:sp>
          </p:grpSp>
          <p:sp>
            <p:nvSpPr>
              <p:cNvPr id="431" name="Freeform 430"/>
              <p:cNvSpPr>
                <a:spLocks/>
              </p:cNvSpPr>
              <p:nvPr/>
            </p:nvSpPr>
            <p:spPr bwMode="auto">
              <a:xfrm rot="181633">
                <a:off x="10027371" y="2942230"/>
                <a:ext cx="752773" cy="455093"/>
              </a:xfrm>
              <a:custGeom>
                <a:avLst/>
                <a:gdLst>
                  <a:gd name="connsiteX0" fmla="*/ 150847 w 738080"/>
                  <a:gd name="connsiteY0" fmla="*/ 14623 h 446210"/>
                  <a:gd name="connsiteX1" fmla="*/ 165569 w 738080"/>
                  <a:gd name="connsiteY1" fmla="*/ 24574 h 446210"/>
                  <a:gd name="connsiteX2" fmla="*/ 308259 w 738080"/>
                  <a:gd name="connsiteY2" fmla="*/ 247715 h 446210"/>
                  <a:gd name="connsiteX3" fmla="*/ 331910 w 738080"/>
                  <a:gd name="connsiteY3" fmla="*/ 284701 h 446210"/>
                  <a:gd name="connsiteX4" fmla="*/ 322630 w 738080"/>
                  <a:gd name="connsiteY4" fmla="*/ 251456 h 446210"/>
                  <a:gd name="connsiteX5" fmla="*/ 268020 w 738080"/>
                  <a:gd name="connsiteY5" fmla="*/ 55844 h 446210"/>
                  <a:gd name="connsiteX6" fmla="*/ 284083 w 738080"/>
                  <a:gd name="connsiteY6" fmla="*/ 28561 h 446210"/>
                  <a:gd name="connsiteX7" fmla="*/ 312377 w 738080"/>
                  <a:gd name="connsiteY7" fmla="*/ 43428 h 446210"/>
                  <a:gd name="connsiteX8" fmla="*/ 371238 w 738080"/>
                  <a:gd name="connsiteY8" fmla="*/ 254265 h 446210"/>
                  <a:gd name="connsiteX9" fmla="*/ 383622 w 738080"/>
                  <a:gd name="connsiteY9" fmla="*/ 298627 h 446210"/>
                  <a:gd name="connsiteX10" fmla="*/ 384649 w 738080"/>
                  <a:gd name="connsiteY10" fmla="*/ 288307 h 446210"/>
                  <a:gd name="connsiteX11" fmla="*/ 409797 w 738080"/>
                  <a:gd name="connsiteY11" fmla="*/ 35555 h 446210"/>
                  <a:gd name="connsiteX12" fmla="*/ 434973 w 738080"/>
                  <a:gd name="connsiteY12" fmla="*/ 15333 h 446210"/>
                  <a:gd name="connsiteX13" fmla="*/ 454996 w 738080"/>
                  <a:gd name="connsiteY13" fmla="*/ 39462 h 446210"/>
                  <a:gd name="connsiteX14" fmla="*/ 431396 w 738080"/>
                  <a:gd name="connsiteY14" fmla="*/ 276659 h 446210"/>
                  <a:gd name="connsiteX15" fmla="*/ 431173 w 738080"/>
                  <a:gd name="connsiteY15" fmla="*/ 278896 h 446210"/>
                  <a:gd name="connsiteX16" fmla="*/ 432683 w 738080"/>
                  <a:gd name="connsiteY16" fmla="*/ 275822 h 446210"/>
                  <a:gd name="connsiteX17" fmla="*/ 561873 w 738080"/>
                  <a:gd name="connsiteY17" fmla="*/ 12676 h 446210"/>
                  <a:gd name="connsiteX18" fmla="*/ 592735 w 738080"/>
                  <a:gd name="connsiteY18" fmla="*/ 2234 h 446210"/>
                  <a:gd name="connsiteX19" fmla="*/ 603166 w 738080"/>
                  <a:gd name="connsiteY19" fmla="*/ 33146 h 446210"/>
                  <a:gd name="connsiteX20" fmla="*/ 490915 w 738080"/>
                  <a:gd name="connsiteY20" fmla="*/ 259547 h 446210"/>
                  <a:gd name="connsiteX21" fmla="*/ 473469 w 738080"/>
                  <a:gd name="connsiteY21" fmla="*/ 294736 h 446210"/>
                  <a:gd name="connsiteX22" fmla="*/ 522204 w 738080"/>
                  <a:gd name="connsiteY22" fmla="*/ 237169 h 446210"/>
                  <a:gd name="connsiteX23" fmla="*/ 698137 w 738080"/>
                  <a:gd name="connsiteY23" fmla="*/ 29352 h 446210"/>
                  <a:gd name="connsiteX24" fmla="*/ 730655 w 738080"/>
                  <a:gd name="connsiteY24" fmla="*/ 27633 h 446210"/>
                  <a:gd name="connsiteX25" fmla="*/ 732313 w 738080"/>
                  <a:gd name="connsiteY25" fmla="*/ 58981 h 446210"/>
                  <a:gd name="connsiteX26" fmla="*/ 413526 w 738080"/>
                  <a:gd name="connsiteY26" fmla="*/ 434207 h 446210"/>
                  <a:gd name="connsiteX27" fmla="*/ 407316 w 738080"/>
                  <a:gd name="connsiteY27" fmla="*/ 437489 h 446210"/>
                  <a:gd name="connsiteX28" fmla="*/ 404867 w 738080"/>
                  <a:gd name="connsiteY28" fmla="*/ 440701 h 446210"/>
                  <a:gd name="connsiteX29" fmla="*/ 398774 w 738080"/>
                  <a:gd name="connsiteY29" fmla="*/ 442004 h 446210"/>
                  <a:gd name="connsiteX30" fmla="*/ 397665 w 738080"/>
                  <a:gd name="connsiteY30" fmla="*/ 442590 h 446210"/>
                  <a:gd name="connsiteX31" fmla="*/ 397019 w 738080"/>
                  <a:gd name="connsiteY31" fmla="*/ 442380 h 446210"/>
                  <a:gd name="connsiteX32" fmla="*/ 396917 w 738080"/>
                  <a:gd name="connsiteY32" fmla="*/ 442401 h 446210"/>
                  <a:gd name="connsiteX33" fmla="*/ 388966 w 738080"/>
                  <a:gd name="connsiteY33" fmla="*/ 446157 h 446210"/>
                  <a:gd name="connsiteX34" fmla="*/ 372773 w 738080"/>
                  <a:gd name="connsiteY34" fmla="*/ 440509 h 446210"/>
                  <a:gd name="connsiteX35" fmla="*/ 7292 w 738080"/>
                  <a:gd name="connsiteY35" fmla="*/ 95603 h 446210"/>
                  <a:gd name="connsiteX36" fmla="*/ 5577 w 738080"/>
                  <a:gd name="connsiteY36" fmla="*/ 63173 h 446210"/>
                  <a:gd name="connsiteX37" fmla="*/ 37278 w 738080"/>
                  <a:gd name="connsiteY37" fmla="*/ 61497 h 446210"/>
                  <a:gd name="connsiteX38" fmla="*/ 248571 w 738080"/>
                  <a:gd name="connsiteY38" fmla="*/ 260895 h 446210"/>
                  <a:gd name="connsiteX39" fmla="*/ 287496 w 738080"/>
                  <a:gd name="connsiteY39" fmla="*/ 297629 h 446210"/>
                  <a:gd name="connsiteX40" fmla="*/ 259788 w 738080"/>
                  <a:gd name="connsiteY40" fmla="*/ 254518 h 446210"/>
                  <a:gd name="connsiteX41" fmla="*/ 126730 w 738080"/>
                  <a:gd name="connsiteY41" fmla="*/ 47491 h 446210"/>
                  <a:gd name="connsiteX42" fmla="*/ 134247 w 738080"/>
                  <a:gd name="connsiteY42" fmla="*/ 17337 h 446210"/>
                  <a:gd name="connsiteX43" fmla="*/ 150847 w 738080"/>
                  <a:gd name="connsiteY43" fmla="*/ 14623 h 44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38080" h="446210">
                    <a:moveTo>
                      <a:pt x="150847" y="14623"/>
                    </a:moveTo>
                    <a:cubicBezTo>
                      <a:pt x="156485" y="15829"/>
                      <a:pt x="161810" y="19146"/>
                      <a:pt x="165569" y="24574"/>
                    </a:cubicBezTo>
                    <a:cubicBezTo>
                      <a:pt x="227273" y="121067"/>
                      <a:pt x="273551" y="193437"/>
                      <a:pt x="308259" y="247715"/>
                    </a:cubicBezTo>
                    <a:lnTo>
                      <a:pt x="331910" y="284701"/>
                    </a:lnTo>
                    <a:lnTo>
                      <a:pt x="322630" y="251456"/>
                    </a:lnTo>
                    <a:cubicBezTo>
                      <a:pt x="268020" y="55844"/>
                      <a:pt x="268020" y="55844"/>
                      <a:pt x="268020" y="55844"/>
                    </a:cubicBezTo>
                    <a:cubicBezTo>
                      <a:pt x="264929" y="44679"/>
                      <a:pt x="271747" y="31731"/>
                      <a:pt x="284083" y="28561"/>
                    </a:cubicBezTo>
                    <a:cubicBezTo>
                      <a:pt x="296419" y="25391"/>
                      <a:pt x="308039" y="32329"/>
                      <a:pt x="312377" y="43428"/>
                    </a:cubicBezTo>
                    <a:cubicBezTo>
                      <a:pt x="337831" y="134601"/>
                      <a:pt x="356920" y="202980"/>
                      <a:pt x="371238" y="254265"/>
                    </a:cubicBezTo>
                    <a:lnTo>
                      <a:pt x="383622" y="298627"/>
                    </a:lnTo>
                    <a:lnTo>
                      <a:pt x="384649" y="288307"/>
                    </a:lnTo>
                    <a:cubicBezTo>
                      <a:pt x="409797" y="35555"/>
                      <a:pt x="409797" y="35555"/>
                      <a:pt x="409797" y="35555"/>
                    </a:cubicBezTo>
                    <a:cubicBezTo>
                      <a:pt x="411625" y="22865"/>
                      <a:pt x="422377" y="13480"/>
                      <a:pt x="434973" y="15333"/>
                    </a:cubicBezTo>
                    <a:cubicBezTo>
                      <a:pt x="447503" y="15930"/>
                      <a:pt x="455644" y="28093"/>
                      <a:pt x="454996" y="39462"/>
                    </a:cubicBezTo>
                    <a:cubicBezTo>
                      <a:pt x="444438" y="145574"/>
                      <a:pt x="436850" y="221841"/>
                      <a:pt x="431396" y="276659"/>
                    </a:cubicBezTo>
                    <a:lnTo>
                      <a:pt x="431173" y="278896"/>
                    </a:lnTo>
                    <a:lnTo>
                      <a:pt x="432683" y="275822"/>
                    </a:lnTo>
                    <a:cubicBezTo>
                      <a:pt x="561873" y="12676"/>
                      <a:pt x="561873" y="12676"/>
                      <a:pt x="561873" y="12676"/>
                    </a:cubicBezTo>
                    <a:cubicBezTo>
                      <a:pt x="567608" y="2304"/>
                      <a:pt x="581126" y="-3445"/>
                      <a:pt x="592735" y="2234"/>
                    </a:cubicBezTo>
                    <a:cubicBezTo>
                      <a:pt x="603092" y="7979"/>
                      <a:pt x="608834" y="21520"/>
                      <a:pt x="603166" y="33146"/>
                    </a:cubicBezTo>
                    <a:cubicBezTo>
                      <a:pt x="554626" y="131049"/>
                      <a:pt x="518220" y="204477"/>
                      <a:pt x="490915" y="259547"/>
                    </a:cubicBezTo>
                    <a:lnTo>
                      <a:pt x="473469" y="294736"/>
                    </a:lnTo>
                    <a:lnTo>
                      <a:pt x="522204" y="237169"/>
                    </a:lnTo>
                    <a:cubicBezTo>
                      <a:pt x="698137" y="29352"/>
                      <a:pt x="698137" y="29352"/>
                      <a:pt x="698137" y="29352"/>
                    </a:cubicBezTo>
                    <a:cubicBezTo>
                      <a:pt x="706428" y="20112"/>
                      <a:pt x="721436" y="19318"/>
                      <a:pt x="730655" y="27633"/>
                    </a:cubicBezTo>
                    <a:cubicBezTo>
                      <a:pt x="739874" y="35947"/>
                      <a:pt x="740603" y="49740"/>
                      <a:pt x="732313" y="58981"/>
                    </a:cubicBezTo>
                    <a:cubicBezTo>
                      <a:pt x="413526" y="434207"/>
                      <a:pt x="413526" y="434207"/>
                      <a:pt x="413526" y="434207"/>
                    </a:cubicBezTo>
                    <a:lnTo>
                      <a:pt x="407316" y="437489"/>
                    </a:lnTo>
                    <a:lnTo>
                      <a:pt x="404867" y="440701"/>
                    </a:lnTo>
                    <a:lnTo>
                      <a:pt x="398774" y="442004"/>
                    </a:lnTo>
                    <a:lnTo>
                      <a:pt x="397665" y="442590"/>
                    </a:lnTo>
                    <a:lnTo>
                      <a:pt x="397019" y="442380"/>
                    </a:lnTo>
                    <a:lnTo>
                      <a:pt x="396917" y="442401"/>
                    </a:lnTo>
                    <a:lnTo>
                      <a:pt x="388966" y="446157"/>
                    </a:lnTo>
                    <a:cubicBezTo>
                      <a:pt x="382870" y="446479"/>
                      <a:pt x="377924" y="445440"/>
                      <a:pt x="372773" y="440509"/>
                    </a:cubicBezTo>
                    <a:cubicBezTo>
                      <a:pt x="7292" y="95603"/>
                      <a:pt x="7292" y="95603"/>
                      <a:pt x="7292" y="95603"/>
                    </a:cubicBezTo>
                    <a:cubicBezTo>
                      <a:pt x="-1723" y="86974"/>
                      <a:pt x="-2478" y="72705"/>
                      <a:pt x="5577" y="63173"/>
                    </a:cubicBezTo>
                    <a:cubicBezTo>
                      <a:pt x="13632" y="53641"/>
                      <a:pt x="28262" y="52868"/>
                      <a:pt x="37278" y="61497"/>
                    </a:cubicBezTo>
                    <a:cubicBezTo>
                      <a:pt x="128648" y="147723"/>
                      <a:pt x="197176" y="212393"/>
                      <a:pt x="248571" y="260895"/>
                    </a:cubicBezTo>
                    <a:lnTo>
                      <a:pt x="287496" y="297629"/>
                    </a:lnTo>
                    <a:lnTo>
                      <a:pt x="259788" y="254518"/>
                    </a:lnTo>
                    <a:cubicBezTo>
                      <a:pt x="126730" y="47491"/>
                      <a:pt x="126730" y="47491"/>
                      <a:pt x="126730" y="47491"/>
                    </a:cubicBezTo>
                    <a:cubicBezTo>
                      <a:pt x="120465" y="36636"/>
                      <a:pt x="122971" y="23368"/>
                      <a:pt x="134247" y="17337"/>
                    </a:cubicBezTo>
                    <a:cubicBezTo>
                      <a:pt x="139259" y="14321"/>
                      <a:pt x="145209" y="13417"/>
                      <a:pt x="150847" y="14623"/>
                    </a:cubicBezTo>
                    <a:close/>
                  </a:path>
                </a:pathLst>
              </a:custGeom>
              <a:solidFill>
                <a:schemeClr val="accent2"/>
              </a:solidFill>
              <a:ln w="15875">
                <a:noFill/>
              </a:ln>
            </p:spPr>
            <p:txBody>
              <a:bodyPr vert="horz" wrap="square" lIns="93260" tIns="46630" rIns="93260" bIns="46630" numCol="1" anchor="t" anchorCtr="0" compatLnSpc="1">
                <a:prstTxWarp prst="textNoShape">
                  <a:avLst/>
                </a:prstTxWarp>
                <a:noAutofit/>
              </a:bodyPr>
              <a:lstStyle/>
              <a:p>
                <a:endParaRPr lang="en-US" sz="1836"/>
              </a:p>
            </p:txBody>
          </p:sp>
          <p:sp>
            <p:nvSpPr>
              <p:cNvPr id="432" name="Freeform 10"/>
              <p:cNvSpPr>
                <a:spLocks noEditPoints="1"/>
              </p:cNvSpPr>
              <p:nvPr/>
            </p:nvSpPr>
            <p:spPr bwMode="auto">
              <a:xfrm>
                <a:off x="10027330" y="2633037"/>
                <a:ext cx="770513" cy="387595"/>
              </a:xfrm>
              <a:custGeom>
                <a:avLst/>
                <a:gdLst>
                  <a:gd name="T0" fmla="*/ 602 w 603"/>
                  <a:gd name="T1" fmla="*/ 279 h 303"/>
                  <a:gd name="T2" fmla="*/ 298 w 603"/>
                  <a:gd name="T3" fmla="*/ 0 h 303"/>
                  <a:gd name="T4" fmla="*/ 1 w 603"/>
                  <a:gd name="T5" fmla="*/ 282 h 303"/>
                  <a:gd name="T6" fmla="*/ 16 w 603"/>
                  <a:gd name="T7" fmla="*/ 301 h 303"/>
                  <a:gd name="T8" fmla="*/ 36 w 603"/>
                  <a:gd name="T9" fmla="*/ 288 h 303"/>
                  <a:gd name="T10" fmla="*/ 75 w 603"/>
                  <a:gd name="T11" fmla="*/ 258 h 303"/>
                  <a:gd name="T12" fmla="*/ 116 w 603"/>
                  <a:gd name="T13" fmla="*/ 286 h 303"/>
                  <a:gd name="T14" fmla="*/ 131 w 603"/>
                  <a:gd name="T15" fmla="*/ 294 h 303"/>
                  <a:gd name="T16" fmla="*/ 146 w 603"/>
                  <a:gd name="T17" fmla="*/ 286 h 303"/>
                  <a:gd name="T18" fmla="*/ 187 w 603"/>
                  <a:gd name="T19" fmla="*/ 258 h 303"/>
                  <a:gd name="T20" fmla="*/ 227 w 603"/>
                  <a:gd name="T21" fmla="*/ 286 h 303"/>
                  <a:gd name="T22" fmla="*/ 242 w 603"/>
                  <a:gd name="T23" fmla="*/ 294 h 303"/>
                  <a:gd name="T24" fmla="*/ 242 w 603"/>
                  <a:gd name="T25" fmla="*/ 294 h 303"/>
                  <a:gd name="T26" fmla="*/ 258 w 603"/>
                  <a:gd name="T27" fmla="*/ 286 h 303"/>
                  <a:gd name="T28" fmla="*/ 298 w 603"/>
                  <a:gd name="T29" fmla="*/ 258 h 303"/>
                  <a:gd name="T30" fmla="*/ 339 w 603"/>
                  <a:gd name="T31" fmla="*/ 286 h 303"/>
                  <a:gd name="T32" fmla="*/ 354 w 603"/>
                  <a:gd name="T33" fmla="*/ 294 h 303"/>
                  <a:gd name="T34" fmla="*/ 354 w 603"/>
                  <a:gd name="T35" fmla="*/ 294 h 303"/>
                  <a:gd name="T36" fmla="*/ 369 w 603"/>
                  <a:gd name="T37" fmla="*/ 286 h 303"/>
                  <a:gd name="T38" fmla="*/ 410 w 603"/>
                  <a:gd name="T39" fmla="*/ 258 h 303"/>
                  <a:gd name="T40" fmla="*/ 451 w 603"/>
                  <a:gd name="T41" fmla="*/ 286 h 303"/>
                  <a:gd name="T42" fmla="*/ 466 w 603"/>
                  <a:gd name="T43" fmla="*/ 294 h 303"/>
                  <a:gd name="T44" fmla="*/ 466 w 603"/>
                  <a:gd name="T45" fmla="*/ 294 h 303"/>
                  <a:gd name="T46" fmla="*/ 481 w 603"/>
                  <a:gd name="T47" fmla="*/ 286 h 303"/>
                  <a:gd name="T48" fmla="*/ 522 w 603"/>
                  <a:gd name="T49" fmla="*/ 258 h 303"/>
                  <a:gd name="T50" fmla="*/ 569 w 603"/>
                  <a:gd name="T51" fmla="*/ 291 h 303"/>
                  <a:gd name="T52" fmla="*/ 585 w 603"/>
                  <a:gd name="T53" fmla="*/ 301 h 303"/>
                  <a:gd name="T54" fmla="*/ 585 w 603"/>
                  <a:gd name="T55" fmla="*/ 301 h 303"/>
                  <a:gd name="T56" fmla="*/ 603 w 603"/>
                  <a:gd name="T57" fmla="*/ 283 h 303"/>
                  <a:gd name="T58" fmla="*/ 602 w 603"/>
                  <a:gd name="T59" fmla="*/ 279 h 303"/>
                  <a:gd name="T60" fmla="*/ 522 w 603"/>
                  <a:gd name="T61" fmla="*/ 222 h 303"/>
                  <a:gd name="T62" fmla="*/ 466 w 603"/>
                  <a:gd name="T63" fmla="*/ 248 h 303"/>
                  <a:gd name="T64" fmla="*/ 410 w 603"/>
                  <a:gd name="T65" fmla="*/ 222 h 303"/>
                  <a:gd name="T66" fmla="*/ 354 w 603"/>
                  <a:gd name="T67" fmla="*/ 248 h 303"/>
                  <a:gd name="T68" fmla="*/ 298 w 603"/>
                  <a:gd name="T69" fmla="*/ 222 h 303"/>
                  <a:gd name="T70" fmla="*/ 243 w 603"/>
                  <a:gd name="T71" fmla="*/ 247 h 303"/>
                  <a:gd name="T72" fmla="*/ 187 w 603"/>
                  <a:gd name="T73" fmla="*/ 222 h 303"/>
                  <a:gd name="T74" fmla="*/ 131 w 603"/>
                  <a:gd name="T75" fmla="*/ 247 h 303"/>
                  <a:gd name="T76" fmla="*/ 75 w 603"/>
                  <a:gd name="T77" fmla="*/ 222 h 303"/>
                  <a:gd name="T78" fmla="*/ 48 w 603"/>
                  <a:gd name="T79" fmla="*/ 226 h 303"/>
                  <a:gd name="T80" fmla="*/ 298 w 603"/>
                  <a:gd name="T81" fmla="*/ 36 h 303"/>
                  <a:gd name="T82" fmla="*/ 553 w 603"/>
                  <a:gd name="T83" fmla="*/ 228 h 303"/>
                  <a:gd name="T84" fmla="*/ 522 w 603"/>
                  <a:gd name="T85" fmla="*/ 222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3" h="303">
                    <a:moveTo>
                      <a:pt x="602" y="279"/>
                    </a:moveTo>
                    <a:cubicBezTo>
                      <a:pt x="579" y="117"/>
                      <a:pt x="451" y="0"/>
                      <a:pt x="298" y="0"/>
                    </a:cubicBezTo>
                    <a:cubicBezTo>
                      <a:pt x="144" y="0"/>
                      <a:pt x="16" y="121"/>
                      <a:pt x="1" y="282"/>
                    </a:cubicBezTo>
                    <a:cubicBezTo>
                      <a:pt x="0" y="291"/>
                      <a:pt x="7" y="299"/>
                      <a:pt x="16" y="301"/>
                    </a:cubicBezTo>
                    <a:cubicBezTo>
                      <a:pt x="25" y="303"/>
                      <a:pt x="34" y="297"/>
                      <a:pt x="36" y="288"/>
                    </a:cubicBezTo>
                    <a:cubicBezTo>
                      <a:pt x="41" y="268"/>
                      <a:pt x="54" y="258"/>
                      <a:pt x="75" y="258"/>
                    </a:cubicBezTo>
                    <a:cubicBezTo>
                      <a:pt x="92" y="258"/>
                      <a:pt x="102" y="265"/>
                      <a:pt x="116" y="286"/>
                    </a:cubicBezTo>
                    <a:cubicBezTo>
                      <a:pt x="119" y="291"/>
                      <a:pt x="125" y="294"/>
                      <a:pt x="131" y="294"/>
                    </a:cubicBezTo>
                    <a:cubicBezTo>
                      <a:pt x="137" y="294"/>
                      <a:pt x="142" y="291"/>
                      <a:pt x="146" y="286"/>
                    </a:cubicBezTo>
                    <a:cubicBezTo>
                      <a:pt x="157" y="269"/>
                      <a:pt x="173" y="258"/>
                      <a:pt x="187" y="258"/>
                    </a:cubicBezTo>
                    <a:cubicBezTo>
                      <a:pt x="204" y="258"/>
                      <a:pt x="214" y="265"/>
                      <a:pt x="227" y="286"/>
                    </a:cubicBezTo>
                    <a:cubicBezTo>
                      <a:pt x="231" y="291"/>
                      <a:pt x="236" y="294"/>
                      <a:pt x="242" y="294"/>
                    </a:cubicBezTo>
                    <a:cubicBezTo>
                      <a:pt x="242" y="294"/>
                      <a:pt x="242" y="294"/>
                      <a:pt x="242" y="294"/>
                    </a:cubicBezTo>
                    <a:cubicBezTo>
                      <a:pt x="249" y="294"/>
                      <a:pt x="254" y="291"/>
                      <a:pt x="258" y="286"/>
                    </a:cubicBezTo>
                    <a:cubicBezTo>
                      <a:pt x="269" y="269"/>
                      <a:pt x="284" y="258"/>
                      <a:pt x="298" y="258"/>
                    </a:cubicBezTo>
                    <a:cubicBezTo>
                      <a:pt x="312" y="258"/>
                      <a:pt x="328" y="269"/>
                      <a:pt x="339" y="286"/>
                    </a:cubicBezTo>
                    <a:cubicBezTo>
                      <a:pt x="342" y="291"/>
                      <a:pt x="348" y="294"/>
                      <a:pt x="354" y="294"/>
                    </a:cubicBezTo>
                    <a:cubicBezTo>
                      <a:pt x="354" y="294"/>
                      <a:pt x="354" y="294"/>
                      <a:pt x="354" y="294"/>
                    </a:cubicBezTo>
                    <a:cubicBezTo>
                      <a:pt x="360" y="294"/>
                      <a:pt x="366" y="291"/>
                      <a:pt x="369" y="286"/>
                    </a:cubicBezTo>
                    <a:cubicBezTo>
                      <a:pt x="380" y="269"/>
                      <a:pt x="396" y="258"/>
                      <a:pt x="410" y="258"/>
                    </a:cubicBezTo>
                    <a:cubicBezTo>
                      <a:pt x="424" y="258"/>
                      <a:pt x="440" y="269"/>
                      <a:pt x="451" y="286"/>
                    </a:cubicBezTo>
                    <a:cubicBezTo>
                      <a:pt x="454" y="291"/>
                      <a:pt x="460" y="294"/>
                      <a:pt x="466" y="294"/>
                    </a:cubicBezTo>
                    <a:cubicBezTo>
                      <a:pt x="466" y="294"/>
                      <a:pt x="466" y="294"/>
                      <a:pt x="466" y="294"/>
                    </a:cubicBezTo>
                    <a:cubicBezTo>
                      <a:pt x="472" y="294"/>
                      <a:pt x="478" y="291"/>
                      <a:pt x="481" y="286"/>
                    </a:cubicBezTo>
                    <a:cubicBezTo>
                      <a:pt x="492" y="269"/>
                      <a:pt x="508" y="258"/>
                      <a:pt x="522" y="258"/>
                    </a:cubicBezTo>
                    <a:cubicBezTo>
                      <a:pt x="543" y="258"/>
                      <a:pt x="558" y="269"/>
                      <a:pt x="569" y="291"/>
                    </a:cubicBezTo>
                    <a:cubicBezTo>
                      <a:pt x="572" y="297"/>
                      <a:pt x="578" y="301"/>
                      <a:pt x="585" y="301"/>
                    </a:cubicBezTo>
                    <a:cubicBezTo>
                      <a:pt x="585" y="301"/>
                      <a:pt x="585" y="301"/>
                      <a:pt x="585" y="301"/>
                    </a:cubicBezTo>
                    <a:cubicBezTo>
                      <a:pt x="595" y="301"/>
                      <a:pt x="603" y="293"/>
                      <a:pt x="603" y="283"/>
                    </a:cubicBezTo>
                    <a:cubicBezTo>
                      <a:pt x="603" y="282"/>
                      <a:pt x="603" y="280"/>
                      <a:pt x="602" y="279"/>
                    </a:cubicBezTo>
                    <a:close/>
                    <a:moveTo>
                      <a:pt x="522" y="222"/>
                    </a:moveTo>
                    <a:cubicBezTo>
                      <a:pt x="502" y="222"/>
                      <a:pt x="482" y="231"/>
                      <a:pt x="466" y="248"/>
                    </a:cubicBezTo>
                    <a:cubicBezTo>
                      <a:pt x="450" y="231"/>
                      <a:pt x="430" y="222"/>
                      <a:pt x="410" y="222"/>
                    </a:cubicBezTo>
                    <a:cubicBezTo>
                      <a:pt x="390" y="222"/>
                      <a:pt x="370" y="231"/>
                      <a:pt x="354" y="248"/>
                    </a:cubicBezTo>
                    <a:cubicBezTo>
                      <a:pt x="338" y="231"/>
                      <a:pt x="318" y="222"/>
                      <a:pt x="298" y="222"/>
                    </a:cubicBezTo>
                    <a:cubicBezTo>
                      <a:pt x="279" y="222"/>
                      <a:pt x="259" y="231"/>
                      <a:pt x="243" y="247"/>
                    </a:cubicBezTo>
                    <a:cubicBezTo>
                      <a:pt x="230" y="233"/>
                      <a:pt x="213" y="222"/>
                      <a:pt x="187" y="222"/>
                    </a:cubicBezTo>
                    <a:cubicBezTo>
                      <a:pt x="167" y="222"/>
                      <a:pt x="147" y="231"/>
                      <a:pt x="131" y="247"/>
                    </a:cubicBezTo>
                    <a:cubicBezTo>
                      <a:pt x="118" y="233"/>
                      <a:pt x="101" y="222"/>
                      <a:pt x="75" y="222"/>
                    </a:cubicBezTo>
                    <a:cubicBezTo>
                      <a:pt x="65" y="222"/>
                      <a:pt x="57" y="224"/>
                      <a:pt x="48" y="226"/>
                    </a:cubicBezTo>
                    <a:cubicBezTo>
                      <a:pt x="83" y="115"/>
                      <a:pt x="182" y="36"/>
                      <a:pt x="298" y="36"/>
                    </a:cubicBezTo>
                    <a:cubicBezTo>
                      <a:pt x="415" y="36"/>
                      <a:pt x="515" y="114"/>
                      <a:pt x="553" y="228"/>
                    </a:cubicBezTo>
                    <a:cubicBezTo>
                      <a:pt x="542" y="224"/>
                      <a:pt x="531" y="222"/>
                      <a:pt x="522" y="222"/>
                    </a:cubicBezTo>
                    <a:close/>
                  </a:path>
                </a:pathLst>
              </a:custGeom>
              <a:solidFill>
                <a:schemeClr val="accent2"/>
              </a:solidFill>
              <a:ln w="15875">
                <a:noFill/>
                <a:round/>
                <a:headEnd/>
                <a:tailEnd/>
              </a:ln>
              <a:extLst/>
            </p:spPr>
            <p:txBody>
              <a:bodyPr vert="horz" wrap="square" lIns="93260" tIns="46630" rIns="93260" bIns="46630" numCol="1" anchor="t" anchorCtr="0" compatLnSpc="1">
                <a:prstTxWarp prst="textNoShape">
                  <a:avLst/>
                </a:prstTxWarp>
              </a:bodyPr>
              <a:lstStyle/>
              <a:p>
                <a:endParaRPr lang="en-US" sz="1836"/>
              </a:p>
            </p:txBody>
          </p:sp>
          <p:sp>
            <p:nvSpPr>
              <p:cNvPr id="433" name="Freeform 11"/>
              <p:cNvSpPr>
                <a:spLocks noEditPoints="1"/>
              </p:cNvSpPr>
              <p:nvPr/>
            </p:nvSpPr>
            <p:spPr bwMode="auto">
              <a:xfrm>
                <a:off x="10027330" y="2633037"/>
                <a:ext cx="433037" cy="385590"/>
              </a:xfrm>
              <a:custGeom>
                <a:avLst/>
                <a:gdLst>
                  <a:gd name="T0" fmla="*/ 337 w 339"/>
                  <a:gd name="T1" fmla="*/ 14 h 301"/>
                  <a:gd name="T2" fmla="*/ 320 w 339"/>
                  <a:gd name="T3" fmla="*/ 0 h 301"/>
                  <a:gd name="T4" fmla="*/ 306 w 339"/>
                  <a:gd name="T5" fmla="*/ 0 h 301"/>
                  <a:gd name="T6" fmla="*/ 1 w 339"/>
                  <a:gd name="T7" fmla="*/ 282 h 301"/>
                  <a:gd name="T8" fmla="*/ 16 w 339"/>
                  <a:gd name="T9" fmla="*/ 301 h 301"/>
                  <a:gd name="T10" fmla="*/ 19 w 339"/>
                  <a:gd name="T11" fmla="*/ 301 h 301"/>
                  <a:gd name="T12" fmla="*/ 36 w 339"/>
                  <a:gd name="T13" fmla="*/ 288 h 301"/>
                  <a:gd name="T14" fmla="*/ 76 w 339"/>
                  <a:gd name="T15" fmla="*/ 258 h 301"/>
                  <a:gd name="T16" fmla="*/ 119 w 339"/>
                  <a:gd name="T17" fmla="*/ 286 h 301"/>
                  <a:gd name="T18" fmla="*/ 138 w 339"/>
                  <a:gd name="T19" fmla="*/ 294 h 301"/>
                  <a:gd name="T20" fmla="*/ 151 w 339"/>
                  <a:gd name="T21" fmla="*/ 278 h 301"/>
                  <a:gd name="T22" fmla="*/ 328 w 339"/>
                  <a:gd name="T23" fmla="*/ 35 h 301"/>
                  <a:gd name="T24" fmla="*/ 337 w 339"/>
                  <a:gd name="T25" fmla="*/ 14 h 301"/>
                  <a:gd name="T26" fmla="*/ 122 w 339"/>
                  <a:gd name="T27" fmla="*/ 237 h 301"/>
                  <a:gd name="T28" fmla="*/ 76 w 339"/>
                  <a:gd name="T29" fmla="*/ 222 h 301"/>
                  <a:gd name="T30" fmla="*/ 49 w 339"/>
                  <a:gd name="T31" fmla="*/ 227 h 301"/>
                  <a:gd name="T32" fmla="*/ 248 w 339"/>
                  <a:gd name="T33" fmla="*/ 43 h 301"/>
                  <a:gd name="T34" fmla="*/ 122 w 339"/>
                  <a:gd name="T35" fmla="*/ 237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9" h="301">
                    <a:moveTo>
                      <a:pt x="337" y="14"/>
                    </a:moveTo>
                    <a:cubicBezTo>
                      <a:pt x="335" y="6"/>
                      <a:pt x="328" y="0"/>
                      <a:pt x="320" y="0"/>
                    </a:cubicBezTo>
                    <a:cubicBezTo>
                      <a:pt x="306" y="0"/>
                      <a:pt x="306" y="0"/>
                      <a:pt x="306" y="0"/>
                    </a:cubicBezTo>
                    <a:cubicBezTo>
                      <a:pt x="147" y="0"/>
                      <a:pt x="16" y="121"/>
                      <a:pt x="1" y="282"/>
                    </a:cubicBezTo>
                    <a:cubicBezTo>
                      <a:pt x="0" y="291"/>
                      <a:pt x="7" y="299"/>
                      <a:pt x="16" y="301"/>
                    </a:cubicBezTo>
                    <a:cubicBezTo>
                      <a:pt x="17" y="301"/>
                      <a:pt x="18" y="301"/>
                      <a:pt x="19" y="301"/>
                    </a:cubicBezTo>
                    <a:cubicBezTo>
                      <a:pt x="27" y="301"/>
                      <a:pt x="34" y="296"/>
                      <a:pt x="36" y="288"/>
                    </a:cubicBezTo>
                    <a:cubicBezTo>
                      <a:pt x="41" y="268"/>
                      <a:pt x="55" y="258"/>
                      <a:pt x="76" y="258"/>
                    </a:cubicBezTo>
                    <a:cubicBezTo>
                      <a:pt x="97" y="258"/>
                      <a:pt x="106" y="267"/>
                      <a:pt x="119" y="286"/>
                    </a:cubicBezTo>
                    <a:cubicBezTo>
                      <a:pt x="123" y="292"/>
                      <a:pt x="130" y="295"/>
                      <a:pt x="138" y="294"/>
                    </a:cubicBezTo>
                    <a:cubicBezTo>
                      <a:pt x="145" y="292"/>
                      <a:pt x="151" y="286"/>
                      <a:pt x="151" y="278"/>
                    </a:cubicBezTo>
                    <a:cubicBezTo>
                      <a:pt x="165" y="173"/>
                      <a:pt x="229" y="84"/>
                      <a:pt x="328" y="35"/>
                    </a:cubicBezTo>
                    <a:cubicBezTo>
                      <a:pt x="335" y="31"/>
                      <a:pt x="339" y="22"/>
                      <a:pt x="337" y="14"/>
                    </a:cubicBezTo>
                    <a:close/>
                    <a:moveTo>
                      <a:pt x="122" y="237"/>
                    </a:moveTo>
                    <a:cubicBezTo>
                      <a:pt x="111" y="228"/>
                      <a:pt x="96" y="222"/>
                      <a:pt x="76" y="222"/>
                    </a:cubicBezTo>
                    <a:cubicBezTo>
                      <a:pt x="66" y="222"/>
                      <a:pt x="57" y="224"/>
                      <a:pt x="49" y="227"/>
                    </a:cubicBezTo>
                    <a:cubicBezTo>
                      <a:pt x="78" y="133"/>
                      <a:pt x="154" y="63"/>
                      <a:pt x="248" y="43"/>
                    </a:cubicBezTo>
                    <a:cubicBezTo>
                      <a:pt x="184" y="92"/>
                      <a:pt x="141" y="159"/>
                      <a:pt x="122" y="237"/>
                    </a:cubicBezTo>
                    <a:close/>
                  </a:path>
                </a:pathLst>
              </a:custGeom>
              <a:solidFill>
                <a:schemeClr val="accent2"/>
              </a:solidFill>
              <a:ln w="15875">
                <a:noFill/>
                <a:round/>
                <a:headEnd/>
                <a:tailEnd/>
              </a:ln>
              <a:extLst/>
            </p:spPr>
            <p:txBody>
              <a:bodyPr vert="horz" wrap="square" lIns="93260" tIns="46630" rIns="93260" bIns="46630" numCol="1" anchor="t" anchorCtr="0" compatLnSpc="1">
                <a:prstTxWarp prst="textNoShape">
                  <a:avLst/>
                </a:prstTxWarp>
              </a:bodyPr>
              <a:lstStyle/>
              <a:p>
                <a:endParaRPr lang="en-US" sz="1836" dirty="0"/>
              </a:p>
            </p:txBody>
          </p:sp>
          <p:sp>
            <p:nvSpPr>
              <p:cNvPr id="434" name="Line 93"/>
              <p:cNvSpPr>
                <a:spLocks noChangeShapeType="1"/>
              </p:cNvSpPr>
              <p:nvPr/>
            </p:nvSpPr>
            <p:spPr bwMode="auto">
              <a:xfrm>
                <a:off x="10310470" y="396077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endParaRPr lang="en-US" sz="1836"/>
              </a:p>
            </p:txBody>
          </p:sp>
          <p:sp>
            <p:nvSpPr>
              <p:cNvPr id="435" name="Line 94"/>
              <p:cNvSpPr>
                <a:spLocks noChangeShapeType="1"/>
              </p:cNvSpPr>
              <p:nvPr/>
            </p:nvSpPr>
            <p:spPr bwMode="auto">
              <a:xfrm>
                <a:off x="10310470" y="3960774"/>
                <a:ext cx="0" cy="0"/>
              </a:xfrm>
              <a:prstGeom prst="line">
                <a:avLst/>
              </a:prstGeom>
              <a:noFill/>
              <a:ln w="11113" cap="flat">
                <a:solidFill>
                  <a:srgbClr val="06C1EA"/>
                </a:solidFill>
                <a:prstDash val="solid"/>
                <a:miter lim="800000"/>
                <a:headEnd/>
                <a:tailEnd/>
              </a:ln>
              <a:extLst>
                <a:ext uri="{909E8E84-426E-40DD-AFC4-6F175D3DCCD1}">
                  <a14:hiddenFill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endParaRPr lang="en-US" sz="1836"/>
              </a:p>
            </p:txBody>
          </p:sp>
        </p:grpSp>
        <p:sp>
          <p:nvSpPr>
            <p:cNvPr id="427" name="Rectangle 426"/>
            <p:cNvSpPr/>
            <p:nvPr/>
          </p:nvSpPr>
          <p:spPr bwMode="auto">
            <a:xfrm>
              <a:off x="9439598" y="2830318"/>
              <a:ext cx="982662" cy="7492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182880" bIns="146304" numCol="1" spcCol="0" rtlCol="0" fromWordArt="0" anchor="t" anchorCtr="0" forceAA="0" compatLnSpc="1">
              <a:prstTxWarp prst="textNoShape">
                <a:avLst/>
              </a:prstTxWarp>
              <a:noAutofit/>
            </a:bodyPr>
            <a:lstStyle/>
            <a:p>
              <a:pPr marL="239666" defTabSz="932266"/>
              <a:r>
                <a:rPr lang="en-US" sz="40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nvGrpSpPr>
          <p:cNvPr id="439" name="Group 438"/>
          <p:cNvGrpSpPr/>
          <p:nvPr/>
        </p:nvGrpSpPr>
        <p:grpSpPr>
          <a:xfrm>
            <a:off x="6179516" y="1910167"/>
            <a:ext cx="2468880" cy="2468880"/>
            <a:chOff x="6230681" y="-411947"/>
            <a:chExt cx="2468880" cy="2468880"/>
          </a:xfrm>
        </p:grpSpPr>
        <p:sp>
          <p:nvSpPr>
            <p:cNvPr id="440" name="Oval 439"/>
            <p:cNvSpPr>
              <a:spLocks noChangeAspect="1"/>
            </p:cNvSpPr>
            <p:nvPr/>
          </p:nvSpPr>
          <p:spPr bwMode="auto">
            <a:xfrm>
              <a:off x="6230681" y="-411947"/>
              <a:ext cx="2468880" cy="2468880"/>
            </a:xfrm>
            <a:prstGeom prst="ellipse">
              <a:avLst/>
            </a:prstGeom>
            <a:noFill/>
            <a:ln w="28575">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grpSp>
          <p:nvGrpSpPr>
            <p:cNvPr id="441" name="Group 440"/>
            <p:cNvGrpSpPr/>
            <p:nvPr/>
          </p:nvGrpSpPr>
          <p:grpSpPr>
            <a:xfrm>
              <a:off x="6780689" y="231164"/>
              <a:ext cx="1729152" cy="1290028"/>
              <a:chOff x="1672372" y="2612324"/>
              <a:chExt cx="1729152" cy="1290028"/>
            </a:xfrm>
          </p:grpSpPr>
          <p:grpSp>
            <p:nvGrpSpPr>
              <p:cNvPr id="443" name="Group 442"/>
              <p:cNvGrpSpPr/>
              <p:nvPr/>
            </p:nvGrpSpPr>
            <p:grpSpPr>
              <a:xfrm>
                <a:off x="2081887" y="3412499"/>
                <a:ext cx="744191" cy="489853"/>
                <a:chOff x="5386606" y="2477739"/>
                <a:chExt cx="4020698" cy="2646568"/>
              </a:xfrm>
            </p:grpSpPr>
            <p:sp>
              <p:nvSpPr>
                <p:cNvPr id="452" name="Rectangle 451"/>
                <p:cNvSpPr/>
                <p:nvPr/>
              </p:nvSpPr>
              <p:spPr bwMode="auto">
                <a:xfrm rot="13195832">
                  <a:off x="5386606" y="2477739"/>
                  <a:ext cx="3348825" cy="1051572"/>
                </a:xfrm>
                <a:prstGeom prst="rect">
                  <a:avLst/>
                </a:prstGeom>
                <a:no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53" name="Oval 452"/>
                <p:cNvSpPr/>
                <p:nvPr/>
              </p:nvSpPr>
              <p:spPr bwMode="auto">
                <a:xfrm rot="13195832" flipH="1">
                  <a:off x="7302195" y="3019198"/>
                  <a:ext cx="2105109" cy="2105109"/>
                </a:xfrm>
                <a:prstGeom prst="ellipse">
                  <a:avLst/>
                </a:prstGeom>
                <a:solidFill>
                  <a:schemeClr val="bg1"/>
                </a:solid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54" name="Group 453"/>
                <p:cNvGrpSpPr/>
                <p:nvPr/>
              </p:nvGrpSpPr>
              <p:grpSpPr>
                <a:xfrm rot="13195832" flipH="1">
                  <a:off x="7469019" y="3196927"/>
                  <a:ext cx="1754579" cy="1754580"/>
                  <a:chOff x="4960949" y="-1948160"/>
                  <a:chExt cx="6094506" cy="6094506"/>
                </a:xfrm>
                <a:solidFill>
                  <a:schemeClr val="bg1"/>
                </a:solidFill>
              </p:grpSpPr>
              <p:grpSp>
                <p:nvGrpSpPr>
                  <p:cNvPr id="468" name="Group 467"/>
                  <p:cNvGrpSpPr/>
                  <p:nvPr/>
                </p:nvGrpSpPr>
                <p:grpSpPr>
                  <a:xfrm>
                    <a:off x="4960949" y="-1948160"/>
                    <a:ext cx="6094506" cy="6094506"/>
                    <a:chOff x="1617736" y="1506812"/>
                    <a:chExt cx="6094506" cy="6094506"/>
                  </a:xfrm>
                  <a:grpFill/>
                </p:grpSpPr>
                <p:grpSp>
                  <p:nvGrpSpPr>
                    <p:cNvPr id="483" name="Group 482"/>
                    <p:cNvGrpSpPr/>
                    <p:nvPr/>
                  </p:nvGrpSpPr>
                  <p:grpSpPr>
                    <a:xfrm>
                      <a:off x="4329559" y="1506812"/>
                      <a:ext cx="670859" cy="6094506"/>
                      <a:chOff x="6764185" y="1829778"/>
                      <a:chExt cx="670859" cy="6094506"/>
                    </a:xfrm>
                    <a:grpFill/>
                  </p:grpSpPr>
                  <p:sp>
                    <p:nvSpPr>
                      <p:cNvPr id="487" name="Oval 486"/>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88" name="Oval 487"/>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84" name="Group 483"/>
                    <p:cNvGrpSpPr/>
                    <p:nvPr/>
                  </p:nvGrpSpPr>
                  <p:grpSpPr>
                    <a:xfrm rot="5400000">
                      <a:off x="4329559" y="1506812"/>
                      <a:ext cx="670859" cy="6094506"/>
                      <a:chOff x="6764185" y="1829778"/>
                      <a:chExt cx="670859" cy="6094506"/>
                    </a:xfrm>
                    <a:grpFill/>
                  </p:grpSpPr>
                  <p:sp>
                    <p:nvSpPr>
                      <p:cNvPr id="485" name="Oval 484"/>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86" name="Oval 485"/>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9" name="Group 468"/>
                  <p:cNvGrpSpPr/>
                  <p:nvPr/>
                </p:nvGrpSpPr>
                <p:grpSpPr>
                  <a:xfrm rot="1800000">
                    <a:off x="4960949" y="-1948160"/>
                    <a:ext cx="6094506" cy="6094506"/>
                    <a:chOff x="1617736" y="1506812"/>
                    <a:chExt cx="6094506" cy="6094506"/>
                  </a:xfrm>
                  <a:grpFill/>
                </p:grpSpPr>
                <p:grpSp>
                  <p:nvGrpSpPr>
                    <p:cNvPr id="477" name="Group 476"/>
                    <p:cNvGrpSpPr/>
                    <p:nvPr/>
                  </p:nvGrpSpPr>
                  <p:grpSpPr>
                    <a:xfrm>
                      <a:off x="4329559" y="1506812"/>
                      <a:ext cx="670859" cy="6094506"/>
                      <a:chOff x="6764185" y="1829778"/>
                      <a:chExt cx="670859" cy="6094506"/>
                    </a:xfrm>
                    <a:grpFill/>
                  </p:grpSpPr>
                  <p:sp>
                    <p:nvSpPr>
                      <p:cNvPr id="481" name="Oval 480"/>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82" name="Oval 481"/>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78" name="Group 477"/>
                    <p:cNvGrpSpPr/>
                    <p:nvPr/>
                  </p:nvGrpSpPr>
                  <p:grpSpPr>
                    <a:xfrm rot="5400000">
                      <a:off x="4329559" y="1506812"/>
                      <a:ext cx="670859" cy="6094506"/>
                      <a:chOff x="6764185" y="1829778"/>
                      <a:chExt cx="670859" cy="6094506"/>
                    </a:xfrm>
                    <a:grpFill/>
                  </p:grpSpPr>
                  <p:sp>
                    <p:nvSpPr>
                      <p:cNvPr id="479" name="Oval 478"/>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80" name="Oval 479"/>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70" name="Group 469"/>
                  <p:cNvGrpSpPr/>
                  <p:nvPr/>
                </p:nvGrpSpPr>
                <p:grpSpPr>
                  <a:xfrm rot="3600000">
                    <a:off x="4960949" y="-1948160"/>
                    <a:ext cx="6094506" cy="6094506"/>
                    <a:chOff x="1617736" y="1506812"/>
                    <a:chExt cx="6094506" cy="6094506"/>
                  </a:xfrm>
                  <a:grpFill/>
                </p:grpSpPr>
                <p:grpSp>
                  <p:nvGrpSpPr>
                    <p:cNvPr id="471" name="Group 470"/>
                    <p:cNvGrpSpPr/>
                    <p:nvPr/>
                  </p:nvGrpSpPr>
                  <p:grpSpPr>
                    <a:xfrm>
                      <a:off x="4329559" y="1506812"/>
                      <a:ext cx="670859" cy="6094506"/>
                      <a:chOff x="6764185" y="1829778"/>
                      <a:chExt cx="670859" cy="6094506"/>
                    </a:xfrm>
                    <a:grpFill/>
                  </p:grpSpPr>
                  <p:sp>
                    <p:nvSpPr>
                      <p:cNvPr id="475" name="Oval 474"/>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76" name="Oval 475"/>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72" name="Group 471"/>
                    <p:cNvGrpSpPr/>
                    <p:nvPr/>
                  </p:nvGrpSpPr>
                  <p:grpSpPr>
                    <a:xfrm rot="5400000">
                      <a:off x="4329559" y="1506812"/>
                      <a:ext cx="670859" cy="6094506"/>
                      <a:chOff x="6764185" y="1829778"/>
                      <a:chExt cx="670859" cy="6094506"/>
                    </a:xfrm>
                    <a:grpFill/>
                  </p:grpSpPr>
                  <p:sp>
                    <p:nvSpPr>
                      <p:cNvPr id="473" name="Oval 472"/>
                      <p:cNvSpPr/>
                      <p:nvPr/>
                    </p:nvSpPr>
                    <p:spPr bwMode="auto">
                      <a:xfrm>
                        <a:off x="6764185" y="1829778"/>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74" name="Oval 473"/>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455" name="Group 454"/>
                <p:cNvGrpSpPr/>
                <p:nvPr/>
              </p:nvGrpSpPr>
              <p:grpSpPr>
                <a:xfrm rot="13195832" flipH="1">
                  <a:off x="7888633" y="3616540"/>
                  <a:ext cx="915353" cy="915353"/>
                  <a:chOff x="15721982" y="-2607479"/>
                  <a:chExt cx="3179460" cy="3179460"/>
                </a:xfrm>
                <a:solidFill>
                  <a:schemeClr val="bg1"/>
                </a:solidFill>
              </p:grpSpPr>
              <p:grpSp>
                <p:nvGrpSpPr>
                  <p:cNvPr id="456" name="Group 455"/>
                  <p:cNvGrpSpPr/>
                  <p:nvPr/>
                </p:nvGrpSpPr>
                <p:grpSpPr>
                  <a:xfrm>
                    <a:off x="16976282" y="-2607479"/>
                    <a:ext cx="670859" cy="3179460"/>
                    <a:chOff x="6764185" y="4744824"/>
                    <a:chExt cx="670859" cy="3179460"/>
                  </a:xfrm>
                  <a:grpFill/>
                </p:grpSpPr>
                <p:sp>
                  <p:nvSpPr>
                    <p:cNvPr id="466" name="Oval 465"/>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67" name="Oval 466"/>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57" name="Group 456"/>
                  <p:cNvGrpSpPr/>
                  <p:nvPr/>
                </p:nvGrpSpPr>
                <p:grpSpPr>
                  <a:xfrm rot="2700000">
                    <a:off x="16976282" y="-2607479"/>
                    <a:ext cx="670859" cy="3179460"/>
                    <a:chOff x="6764185" y="4744824"/>
                    <a:chExt cx="670859" cy="3179460"/>
                  </a:xfrm>
                  <a:grpFill/>
                </p:grpSpPr>
                <p:sp>
                  <p:nvSpPr>
                    <p:cNvPr id="464" name="Oval 463"/>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65" name="Oval 464"/>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58" name="Group 457"/>
                  <p:cNvGrpSpPr/>
                  <p:nvPr/>
                </p:nvGrpSpPr>
                <p:grpSpPr>
                  <a:xfrm rot="5400000">
                    <a:off x="16976282" y="-2607479"/>
                    <a:ext cx="670859" cy="3179460"/>
                    <a:chOff x="6764185" y="4744824"/>
                    <a:chExt cx="670859" cy="3179460"/>
                  </a:xfrm>
                  <a:grpFill/>
                </p:grpSpPr>
                <p:sp>
                  <p:nvSpPr>
                    <p:cNvPr id="462" name="Oval 461"/>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63" name="Oval 462"/>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59" name="Group 458"/>
                  <p:cNvGrpSpPr/>
                  <p:nvPr/>
                </p:nvGrpSpPr>
                <p:grpSpPr>
                  <a:xfrm rot="8100000">
                    <a:off x="16976282" y="-2607479"/>
                    <a:ext cx="670859" cy="3179460"/>
                    <a:chOff x="6764185" y="4744824"/>
                    <a:chExt cx="670859" cy="3179460"/>
                  </a:xfrm>
                  <a:grpFill/>
                </p:grpSpPr>
                <p:sp>
                  <p:nvSpPr>
                    <p:cNvPr id="460" name="Oval 459"/>
                    <p:cNvSpPr/>
                    <p:nvPr/>
                  </p:nvSpPr>
                  <p:spPr bwMode="auto">
                    <a:xfrm>
                      <a:off x="6764185" y="4744824"/>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461" name="Oval 460"/>
                    <p:cNvSpPr/>
                    <p:nvPr/>
                  </p:nvSpPr>
                  <p:spPr bwMode="auto">
                    <a:xfrm>
                      <a:off x="6764185" y="7253425"/>
                      <a:ext cx="670859" cy="670859"/>
                    </a:xfrm>
                    <a:prstGeom prst="ellipse">
                      <a:avLst/>
                    </a:prstGeom>
                    <a:grpFill/>
                    <a:ln w="19050">
                      <a:solidFill>
                        <a:schemeClr val="accent1">
                          <a:lumMod val="50000"/>
                          <a:lumOff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444" name="Group 443"/>
              <p:cNvGrpSpPr/>
              <p:nvPr/>
            </p:nvGrpSpPr>
            <p:grpSpPr>
              <a:xfrm>
                <a:off x="1672372" y="2612324"/>
                <a:ext cx="1729152" cy="1255420"/>
                <a:chOff x="1657126" y="2627734"/>
                <a:chExt cx="1729152" cy="1255420"/>
              </a:xfrm>
            </p:grpSpPr>
            <p:sp>
              <p:nvSpPr>
                <p:cNvPr id="445" name="Freeform 5"/>
                <p:cNvSpPr>
                  <a:spLocks/>
                </p:cNvSpPr>
                <p:nvPr/>
              </p:nvSpPr>
              <p:spPr bwMode="auto">
                <a:xfrm rot="3938007" flipH="1">
                  <a:off x="2443165" y="2620313"/>
                  <a:ext cx="547740" cy="775982"/>
                </a:xfrm>
                <a:custGeom>
                  <a:avLst/>
                  <a:gdLst>
                    <a:gd name="T0" fmla="*/ 0 w 180"/>
                    <a:gd name="T1" fmla="*/ 89 h 236"/>
                    <a:gd name="T2" fmla="*/ 90 w 180"/>
                    <a:gd name="T3" fmla="*/ 0 h 236"/>
                    <a:gd name="T4" fmla="*/ 180 w 180"/>
                    <a:gd name="T5" fmla="*/ 89 h 236"/>
                    <a:gd name="T6" fmla="*/ 90 w 180"/>
                    <a:gd name="T7" fmla="*/ 179 h 236"/>
                    <a:gd name="T8" fmla="*/ 56 w 180"/>
                    <a:gd name="T9" fmla="*/ 172 h 236"/>
                    <a:gd name="T10" fmla="*/ 0 w 180"/>
                    <a:gd name="T11" fmla="*/ 236 h 236"/>
                    <a:gd name="T12" fmla="*/ 0 w 180"/>
                    <a:gd name="T13" fmla="*/ 89 h 236"/>
                  </a:gdLst>
                  <a:ahLst/>
                  <a:cxnLst>
                    <a:cxn ang="0">
                      <a:pos x="T0" y="T1"/>
                    </a:cxn>
                    <a:cxn ang="0">
                      <a:pos x="T2" y="T3"/>
                    </a:cxn>
                    <a:cxn ang="0">
                      <a:pos x="T4" y="T5"/>
                    </a:cxn>
                    <a:cxn ang="0">
                      <a:pos x="T6" y="T7"/>
                    </a:cxn>
                    <a:cxn ang="0">
                      <a:pos x="T8" y="T9"/>
                    </a:cxn>
                    <a:cxn ang="0">
                      <a:pos x="T10" y="T11"/>
                    </a:cxn>
                    <a:cxn ang="0">
                      <a:pos x="T12" y="T13"/>
                    </a:cxn>
                  </a:cxnLst>
                  <a:rect l="0" t="0" r="r" b="b"/>
                  <a:pathLst>
                    <a:path w="180" h="236">
                      <a:moveTo>
                        <a:pt x="0" y="89"/>
                      </a:moveTo>
                      <a:cubicBezTo>
                        <a:pt x="0" y="40"/>
                        <a:pt x="41" y="0"/>
                        <a:pt x="90" y="0"/>
                      </a:cubicBezTo>
                      <a:cubicBezTo>
                        <a:pt x="140" y="0"/>
                        <a:pt x="180" y="40"/>
                        <a:pt x="180" y="89"/>
                      </a:cubicBezTo>
                      <a:cubicBezTo>
                        <a:pt x="180" y="139"/>
                        <a:pt x="140" y="179"/>
                        <a:pt x="90" y="179"/>
                      </a:cubicBezTo>
                      <a:cubicBezTo>
                        <a:pt x="78" y="179"/>
                        <a:pt x="66" y="177"/>
                        <a:pt x="56" y="172"/>
                      </a:cubicBezTo>
                      <a:cubicBezTo>
                        <a:pt x="0" y="236"/>
                        <a:pt x="0" y="236"/>
                        <a:pt x="0" y="236"/>
                      </a:cubicBezTo>
                      <a:lnTo>
                        <a:pt x="0" y="89"/>
                      </a:lnTo>
                      <a:close/>
                    </a:path>
                  </a:pathLst>
                </a:custGeom>
                <a:solidFill>
                  <a:schemeClr val="bg1"/>
                </a:solidFill>
                <a:ln w="25400">
                  <a:solidFill>
                    <a:schemeClr val="tx1"/>
                  </a:solidFill>
                </a:ln>
              </p:spPr>
              <p:txBody>
                <a:bodyPr vert="horz" wrap="square" lIns="91440" tIns="45720" rIns="91440" bIns="45720" numCol="1" anchor="t" anchorCtr="0" compatLnSpc="1">
                  <a:prstTxWarp prst="textNoShape">
                    <a:avLst/>
                  </a:prstTxWarp>
                </a:bodyPr>
                <a:lstStyle/>
                <a:p>
                  <a:endParaRPr lang="en-US" sz="1483"/>
                </a:p>
              </p:txBody>
            </p:sp>
            <p:grpSp>
              <p:nvGrpSpPr>
                <p:cNvPr id="446" name="Group 445"/>
                <p:cNvGrpSpPr/>
                <p:nvPr/>
              </p:nvGrpSpPr>
              <p:grpSpPr>
                <a:xfrm>
                  <a:off x="1657126" y="2627734"/>
                  <a:ext cx="715009" cy="1255420"/>
                  <a:chOff x="1549118" y="2647619"/>
                  <a:chExt cx="715009" cy="1255420"/>
                </a:xfrm>
              </p:grpSpPr>
              <p:sp>
                <p:nvSpPr>
                  <p:cNvPr id="448" name="Freeform 447"/>
                  <p:cNvSpPr>
                    <a:spLocks/>
                  </p:cNvSpPr>
                  <p:nvPr/>
                </p:nvSpPr>
                <p:spPr bwMode="auto">
                  <a:xfrm>
                    <a:off x="1549119" y="2652607"/>
                    <a:ext cx="715008" cy="1250432"/>
                  </a:xfrm>
                  <a:custGeom>
                    <a:avLst/>
                    <a:gdLst>
                      <a:gd name="T0" fmla="*/ 912 w 913"/>
                      <a:gd name="T1" fmla="*/ 429 h 1599"/>
                      <a:gd name="T2" fmla="*/ 456 w 913"/>
                      <a:gd name="T3" fmla="*/ 0 h 1599"/>
                      <a:gd name="T4" fmla="*/ 0 w 913"/>
                      <a:gd name="T5" fmla="*/ 457 h 1599"/>
                      <a:gd name="T6" fmla="*/ 0 w 913"/>
                      <a:gd name="T7" fmla="*/ 1599 h 1599"/>
                      <a:gd name="T8" fmla="*/ 808 w 913"/>
                      <a:gd name="T9" fmla="*/ 1599 h 1599"/>
                      <a:gd name="T10" fmla="*/ 799 w 913"/>
                      <a:gd name="T11" fmla="*/ 999 h 1599"/>
                      <a:gd name="T12" fmla="*/ 913 w 913"/>
                      <a:gd name="T13" fmla="*/ 999 h 1599"/>
                      <a:gd name="T14" fmla="*/ 913 w 913"/>
                      <a:gd name="T15" fmla="*/ 429 h 1599"/>
                      <a:gd name="T16" fmla="*/ 912 w 913"/>
                      <a:gd name="T17" fmla="*/ 429 h 1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3" h="1599">
                        <a:moveTo>
                          <a:pt x="912" y="429"/>
                        </a:moveTo>
                        <a:cubicBezTo>
                          <a:pt x="897" y="190"/>
                          <a:pt x="699" y="0"/>
                          <a:pt x="456" y="0"/>
                        </a:cubicBezTo>
                        <a:cubicBezTo>
                          <a:pt x="204" y="0"/>
                          <a:pt x="0" y="205"/>
                          <a:pt x="0" y="457"/>
                        </a:cubicBezTo>
                        <a:cubicBezTo>
                          <a:pt x="0" y="1599"/>
                          <a:pt x="0" y="1599"/>
                          <a:pt x="0" y="1599"/>
                        </a:cubicBezTo>
                        <a:cubicBezTo>
                          <a:pt x="808" y="1599"/>
                          <a:pt x="808" y="1599"/>
                          <a:pt x="808" y="1599"/>
                        </a:cubicBezTo>
                        <a:cubicBezTo>
                          <a:pt x="799" y="999"/>
                          <a:pt x="799" y="999"/>
                          <a:pt x="799" y="999"/>
                        </a:cubicBezTo>
                        <a:cubicBezTo>
                          <a:pt x="913" y="999"/>
                          <a:pt x="913" y="999"/>
                          <a:pt x="913" y="999"/>
                        </a:cubicBezTo>
                        <a:cubicBezTo>
                          <a:pt x="913" y="429"/>
                          <a:pt x="913" y="429"/>
                          <a:pt x="913" y="429"/>
                        </a:cubicBezTo>
                        <a:cubicBezTo>
                          <a:pt x="912" y="429"/>
                          <a:pt x="912" y="429"/>
                          <a:pt x="912" y="429"/>
                        </a:cubicBezTo>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49" name="Freeform 448"/>
                  <p:cNvSpPr>
                    <a:spLocks/>
                  </p:cNvSpPr>
                  <p:nvPr/>
                </p:nvSpPr>
                <p:spPr bwMode="auto">
                  <a:xfrm>
                    <a:off x="1549118" y="2647619"/>
                    <a:ext cx="715008" cy="966092"/>
                  </a:xfrm>
                  <a:custGeom>
                    <a:avLst/>
                    <a:gdLst>
                      <a:gd name="connsiteX0" fmla="*/ 358290 w 715008"/>
                      <a:gd name="connsiteY0" fmla="*/ 0 h 966092"/>
                      <a:gd name="connsiteX1" fmla="*/ 715008 w 715008"/>
                      <a:gd name="connsiteY1" fmla="*/ 316442 h 966092"/>
                      <a:gd name="connsiteX2" fmla="*/ 313504 w 715008"/>
                      <a:gd name="connsiteY2" fmla="*/ 493115 h 966092"/>
                      <a:gd name="connsiteX3" fmla="*/ 268717 w 715008"/>
                      <a:gd name="connsiteY3" fmla="*/ 582630 h 966092"/>
                      <a:gd name="connsiteX4" fmla="*/ 267713 w 715008"/>
                      <a:gd name="connsiteY4" fmla="*/ 583094 h 966092"/>
                      <a:gd name="connsiteX5" fmla="*/ 267713 w 715008"/>
                      <a:gd name="connsiteY5" fmla="*/ 612982 h 966092"/>
                      <a:gd name="connsiteX6" fmla="*/ 267713 w 715008"/>
                      <a:gd name="connsiteY6" fmla="*/ 742052 h 966092"/>
                      <a:gd name="connsiteX7" fmla="*/ 0 w 715008"/>
                      <a:gd name="connsiteY7" fmla="*/ 966092 h 966092"/>
                      <a:gd name="connsiteX8" fmla="*/ 0 w 715008"/>
                      <a:gd name="connsiteY8" fmla="*/ 740434 h 966092"/>
                      <a:gd name="connsiteX9" fmla="*/ 0 w 715008"/>
                      <a:gd name="connsiteY9" fmla="*/ 706694 h 966092"/>
                      <a:gd name="connsiteX10" fmla="*/ 0 w 715008"/>
                      <a:gd name="connsiteY10" fmla="*/ 701259 h 966092"/>
                      <a:gd name="connsiteX11" fmla="*/ 0 w 715008"/>
                      <a:gd name="connsiteY11" fmla="*/ 688350 h 966092"/>
                      <a:gd name="connsiteX12" fmla="*/ 0 w 715008"/>
                      <a:gd name="connsiteY12" fmla="*/ 663213 h 966092"/>
                      <a:gd name="connsiteX13" fmla="*/ 0 w 715008"/>
                      <a:gd name="connsiteY13" fmla="*/ 629249 h 966092"/>
                      <a:gd name="connsiteX14" fmla="*/ 0 w 715008"/>
                      <a:gd name="connsiteY14" fmla="*/ 621770 h 966092"/>
                      <a:gd name="connsiteX15" fmla="*/ 0 w 715008"/>
                      <a:gd name="connsiteY15" fmla="*/ 358843 h 966092"/>
                      <a:gd name="connsiteX16" fmla="*/ 358290 w 715008"/>
                      <a:gd name="connsiteY16" fmla="*/ 0 h 96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5008" h="966092">
                        <a:moveTo>
                          <a:pt x="358290" y="0"/>
                        </a:moveTo>
                        <a:cubicBezTo>
                          <a:pt x="542149" y="0"/>
                          <a:pt x="693794" y="138198"/>
                          <a:pt x="715008" y="316442"/>
                        </a:cubicBezTo>
                        <a:cubicBezTo>
                          <a:pt x="692222" y="337643"/>
                          <a:pt x="522506" y="493115"/>
                          <a:pt x="313504" y="493115"/>
                        </a:cubicBezTo>
                        <a:cubicBezTo>
                          <a:pt x="313504" y="493115"/>
                          <a:pt x="291503" y="560644"/>
                          <a:pt x="268717" y="582630"/>
                        </a:cubicBezTo>
                        <a:lnTo>
                          <a:pt x="267713" y="583094"/>
                        </a:lnTo>
                        <a:lnTo>
                          <a:pt x="267713" y="612982"/>
                        </a:lnTo>
                        <a:cubicBezTo>
                          <a:pt x="267713" y="644378"/>
                          <a:pt x="267713" y="686238"/>
                          <a:pt x="267713" y="742052"/>
                        </a:cubicBezTo>
                        <a:cubicBezTo>
                          <a:pt x="267713" y="742052"/>
                          <a:pt x="245012" y="920658"/>
                          <a:pt x="0" y="966092"/>
                        </a:cubicBezTo>
                        <a:cubicBezTo>
                          <a:pt x="0" y="966092"/>
                          <a:pt x="0" y="966092"/>
                          <a:pt x="0" y="740434"/>
                        </a:cubicBezTo>
                        <a:lnTo>
                          <a:pt x="0" y="706694"/>
                        </a:lnTo>
                        <a:lnTo>
                          <a:pt x="0" y="701259"/>
                        </a:lnTo>
                        <a:lnTo>
                          <a:pt x="0" y="688350"/>
                        </a:lnTo>
                        <a:lnTo>
                          <a:pt x="0" y="663213"/>
                        </a:lnTo>
                        <a:lnTo>
                          <a:pt x="0" y="629249"/>
                        </a:lnTo>
                        <a:lnTo>
                          <a:pt x="0" y="621770"/>
                        </a:lnTo>
                        <a:cubicBezTo>
                          <a:pt x="0" y="570815"/>
                          <a:pt x="0" y="489287"/>
                          <a:pt x="0" y="358843"/>
                        </a:cubicBezTo>
                        <a:cubicBezTo>
                          <a:pt x="0" y="160969"/>
                          <a:pt x="160288" y="0"/>
                          <a:pt x="358290" y="0"/>
                        </a:cubicBezTo>
                        <a:close/>
                      </a:path>
                    </a:pathLst>
                  </a:custGeom>
                  <a:solidFill>
                    <a:schemeClr val="bg1"/>
                  </a:solidFill>
                  <a:ln w="25400">
                    <a:solidFill>
                      <a:schemeClr val="accent2"/>
                    </a:solidFill>
                    <a:round/>
                    <a:headEnd/>
                    <a:tailEnd/>
                  </a:ln>
                  <a:extLst/>
                </p:spPr>
                <p:txBody>
                  <a:bodyPr vert="horz" wrap="square" lIns="91440" tIns="45720" rIns="91440" bIns="45720" numCol="1" anchor="t" anchorCtr="0" compatLnSpc="1">
                    <a:prstTxWarp prst="textNoShape">
                      <a:avLst/>
                    </a:prstTxWarp>
                    <a:noAutofit/>
                  </a:bodyPr>
                  <a:lstStyle/>
                  <a:p>
                    <a:endParaRPr lang="en-US" sz="1483"/>
                  </a:p>
                </p:txBody>
              </p:sp>
              <p:sp>
                <p:nvSpPr>
                  <p:cNvPr id="450" name="Freeform 35"/>
                  <p:cNvSpPr>
                    <a:spLocks/>
                  </p:cNvSpPr>
                  <p:nvPr/>
                </p:nvSpPr>
                <p:spPr bwMode="auto">
                  <a:xfrm>
                    <a:off x="1672167" y="3231264"/>
                    <a:ext cx="146327" cy="292654"/>
                  </a:xfrm>
                  <a:custGeom>
                    <a:avLst/>
                    <a:gdLst>
                      <a:gd name="T0" fmla="*/ 187 w 187"/>
                      <a:gd name="T1" fmla="*/ 0 h 373"/>
                      <a:gd name="T2" fmla="*/ 0 w 187"/>
                      <a:gd name="T3" fmla="*/ 186 h 373"/>
                      <a:gd name="T4" fmla="*/ 187 w 187"/>
                      <a:gd name="T5" fmla="*/ 373 h 373"/>
                      <a:gd name="T6" fmla="*/ 187 w 187"/>
                      <a:gd name="T7" fmla="*/ 0 h 373"/>
                    </a:gdLst>
                    <a:ahLst/>
                    <a:cxnLst>
                      <a:cxn ang="0">
                        <a:pos x="T0" y="T1"/>
                      </a:cxn>
                      <a:cxn ang="0">
                        <a:pos x="T2" y="T3"/>
                      </a:cxn>
                      <a:cxn ang="0">
                        <a:pos x="T4" y="T5"/>
                      </a:cxn>
                      <a:cxn ang="0">
                        <a:pos x="T6" y="T7"/>
                      </a:cxn>
                    </a:cxnLst>
                    <a:rect l="0" t="0" r="r" b="b"/>
                    <a:pathLst>
                      <a:path w="187" h="373">
                        <a:moveTo>
                          <a:pt x="187" y="0"/>
                        </a:moveTo>
                        <a:cubicBezTo>
                          <a:pt x="84" y="0"/>
                          <a:pt x="0" y="83"/>
                          <a:pt x="0" y="186"/>
                        </a:cubicBezTo>
                        <a:cubicBezTo>
                          <a:pt x="0" y="289"/>
                          <a:pt x="84" y="373"/>
                          <a:pt x="187" y="373"/>
                        </a:cubicBezTo>
                        <a:cubicBezTo>
                          <a:pt x="187" y="0"/>
                          <a:pt x="187" y="0"/>
                          <a:pt x="187" y="0"/>
                        </a:cubicBezTo>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451" name="Oval 38"/>
                  <p:cNvSpPr>
                    <a:spLocks noChangeArrowheads="1"/>
                  </p:cNvSpPr>
                  <p:nvPr/>
                </p:nvSpPr>
                <p:spPr bwMode="auto">
                  <a:xfrm>
                    <a:off x="2051312" y="3211311"/>
                    <a:ext cx="78130" cy="78129"/>
                  </a:xfrm>
                  <a:prstGeom prst="ellipse">
                    <a:avLst/>
                  </a:prstGeom>
                  <a:solidFill>
                    <a:schemeClr val="tx1"/>
                  </a:solidFill>
                  <a:ln w="25400">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sp>
              <p:nvSpPr>
                <p:cNvPr id="447" name="Rectangle 446"/>
                <p:cNvSpPr/>
                <p:nvPr/>
              </p:nvSpPr>
              <p:spPr bwMode="auto">
                <a:xfrm>
                  <a:off x="2403616" y="2653143"/>
                  <a:ext cx="982662" cy="7492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146304" rIns="182880" bIns="146304" numCol="1" spcCol="0" rtlCol="0" fromWordArt="0" anchor="t" anchorCtr="0" forceAA="0" compatLnSpc="1">
                  <a:prstTxWarp prst="textNoShape">
                    <a:avLst/>
                  </a:prstTxWarp>
                  <a:noAutofit/>
                </a:bodyPr>
                <a:lstStyle/>
                <a:p>
                  <a:pPr marL="239666" defTabSz="932266"/>
                  <a:r>
                    <a:rPr lang="en-US" sz="2401"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rPr>
                    <a:t>?</a:t>
                  </a:r>
                </a:p>
              </p:txBody>
            </p:sp>
          </p:grpSp>
        </p:grpSp>
        <p:cxnSp>
          <p:nvCxnSpPr>
            <p:cNvPr id="442" name="Straight Connector 441"/>
            <p:cNvCxnSpPr>
              <a:stCxn id="440" idx="7"/>
              <a:endCxn id="440" idx="3"/>
            </p:cNvCxnSpPr>
            <p:nvPr/>
          </p:nvCxnSpPr>
          <p:spPr>
            <a:xfrm flipH="1">
              <a:off x="6592240" y="-50388"/>
              <a:ext cx="1745762" cy="1745762"/>
            </a:xfrm>
            <a:prstGeom prst="line">
              <a:avLst/>
            </a:prstGeom>
            <a:ln w="28575">
              <a:solidFill>
                <a:schemeClr val="accent1">
                  <a:lumMod val="50000"/>
                  <a:lumOff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89" name="Rectangle 488"/>
          <p:cNvSpPr/>
          <p:nvPr/>
        </p:nvSpPr>
        <p:spPr bwMode="auto">
          <a:xfrm>
            <a:off x="6262984" y="4496693"/>
            <a:ext cx="2579909"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2800" dirty="0">
                <a:solidFill>
                  <a:schemeClr val="tx1"/>
                </a:solidFill>
                <a:latin typeface="Segoe UI Light"/>
                <a:ea typeface="Segoe UI" pitchFamily="34" charset="0"/>
                <a:cs typeface="Segoe UI" pitchFamily="34" charset="0"/>
              </a:rPr>
              <a:t>Lack of Commercial Support</a:t>
            </a:r>
          </a:p>
        </p:txBody>
      </p:sp>
      <p:sp>
        <p:nvSpPr>
          <p:cNvPr id="490" name="Rectangle 489"/>
          <p:cNvSpPr/>
          <p:nvPr/>
        </p:nvSpPr>
        <p:spPr bwMode="auto">
          <a:xfrm>
            <a:off x="3519215" y="4496695"/>
            <a:ext cx="2592306" cy="206478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2800" dirty="0">
                <a:solidFill>
                  <a:schemeClr val="tx1"/>
                </a:solidFill>
                <a:latin typeface="Segoe UI Light"/>
                <a:ea typeface="Segoe UI" pitchFamily="34" charset="0"/>
                <a:cs typeface="Segoe UI" pitchFamily="34" charset="0"/>
              </a:rPr>
              <a:t>Inadequate</a:t>
            </a:r>
          </a:p>
          <a:p>
            <a:pPr marL="239666" algn="ctr" defTabSz="932266">
              <a:lnSpc>
                <a:spcPct val="90000"/>
              </a:lnSpc>
            </a:pPr>
            <a:r>
              <a:rPr lang="en-US" sz="2800" dirty="0">
                <a:solidFill>
                  <a:schemeClr val="tx1"/>
                </a:solidFill>
                <a:latin typeface="Segoe UI Light"/>
                <a:ea typeface="Segoe UI" pitchFamily="34" charset="0"/>
                <a:cs typeface="Segoe UI" pitchFamily="34" charset="0"/>
              </a:rPr>
              <a:t>Modeling  Performance</a:t>
            </a:r>
          </a:p>
        </p:txBody>
      </p:sp>
      <p:sp>
        <p:nvSpPr>
          <p:cNvPr id="491" name="Rectangle 490"/>
          <p:cNvSpPr/>
          <p:nvPr/>
        </p:nvSpPr>
        <p:spPr bwMode="auto">
          <a:xfrm>
            <a:off x="9195054" y="4496693"/>
            <a:ext cx="2454414"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91440" bIns="146304" numCol="1" spcCol="0" rtlCol="0" fromWordArt="0" anchor="t" anchorCtr="0" forceAA="0" compatLnSpc="1">
            <a:prstTxWarp prst="textNoShape">
              <a:avLst/>
            </a:prstTxWarp>
            <a:noAutofit/>
          </a:bodyPr>
          <a:lstStyle/>
          <a:p>
            <a:pPr marL="239666" algn="ctr" defTabSz="932266">
              <a:lnSpc>
                <a:spcPct val="90000"/>
              </a:lnSpc>
            </a:pPr>
            <a:r>
              <a:rPr lang="en-US" sz="2800" dirty="0">
                <a:solidFill>
                  <a:schemeClr val="tx1"/>
                </a:solidFill>
                <a:latin typeface="Segoe UI Light"/>
                <a:ea typeface="Segoe UI" pitchFamily="34" charset="0"/>
                <a:cs typeface="Segoe UI" pitchFamily="34" charset="0"/>
              </a:rPr>
              <a:t>Complex Deployment</a:t>
            </a:r>
          </a:p>
          <a:p>
            <a:pPr marL="239666" algn="ctr" defTabSz="932266">
              <a:lnSpc>
                <a:spcPct val="90000"/>
              </a:lnSpc>
            </a:pPr>
            <a:r>
              <a:rPr lang="en-US" sz="2800" dirty="0">
                <a:solidFill>
                  <a:schemeClr val="tx1"/>
                </a:solidFill>
                <a:latin typeface="Segoe UI Light"/>
                <a:ea typeface="Segoe UI" pitchFamily="34" charset="0"/>
                <a:cs typeface="Segoe UI" pitchFamily="34" charset="0"/>
              </a:rPr>
              <a:t>Processes</a:t>
            </a:r>
          </a:p>
        </p:txBody>
      </p:sp>
      <p:sp>
        <p:nvSpPr>
          <p:cNvPr id="492" name="Rectangle 491"/>
          <p:cNvSpPr/>
          <p:nvPr/>
        </p:nvSpPr>
        <p:spPr bwMode="auto">
          <a:xfrm>
            <a:off x="1078030" y="4496693"/>
            <a:ext cx="1568919"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2800" dirty="0">
                <a:solidFill>
                  <a:schemeClr val="tx1"/>
                </a:solidFill>
                <a:latin typeface="Segoe UI Light"/>
                <a:ea typeface="Segoe UI" pitchFamily="34" charset="0"/>
                <a:cs typeface="Segoe UI" pitchFamily="34" charset="0"/>
              </a:rPr>
              <a:t>Limited Data Scale</a:t>
            </a:r>
          </a:p>
        </p:txBody>
      </p:sp>
    </p:spTree>
    <p:extLst>
      <p:ext uri="{BB962C8B-B14F-4D97-AF65-F5344CB8AC3E}">
        <p14:creationId xmlns:p14="http://schemas.microsoft.com/office/powerpoint/2010/main" val="3300646640"/>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1"/>
            <a:ext cx="11887200" cy="5146922"/>
          </a:xfrm>
        </p:spPr>
        <p:txBody>
          <a:bodyPr/>
          <a:lstStyle/>
          <a:p>
            <a:pPr marL="0" indent="0">
              <a:buNone/>
            </a:pPr>
            <a:r>
              <a:rPr lang="en-US" dirty="0"/>
              <a:t>MRS extends open-source R to allow:</a:t>
            </a:r>
          </a:p>
          <a:p>
            <a:pPr lvl="1"/>
            <a:endParaRPr lang="en-US" dirty="0"/>
          </a:p>
          <a:p>
            <a:r>
              <a:rPr lang="en-US" dirty="0"/>
              <a:t>Multi-threading</a:t>
            </a:r>
          </a:p>
          <a:p>
            <a:pPr lvl="1"/>
            <a:r>
              <a:rPr lang="en-US" dirty="0"/>
              <a:t>Matrix operations, linear algebra, and many other math operations run on all available cores</a:t>
            </a:r>
          </a:p>
          <a:p>
            <a:pPr lvl="2"/>
            <a:endParaRPr lang="en-US" dirty="0"/>
          </a:p>
          <a:p>
            <a:r>
              <a:rPr lang="en-US" dirty="0"/>
              <a:t>Parallel processing</a:t>
            </a:r>
          </a:p>
          <a:p>
            <a:pPr lvl="1"/>
            <a:r>
              <a:rPr lang="en-US" dirty="0" err="1"/>
              <a:t>ScaleR</a:t>
            </a:r>
            <a:r>
              <a:rPr lang="en-US" dirty="0"/>
              <a:t> functions utilize all available resources, local or distributed</a:t>
            </a:r>
          </a:p>
          <a:p>
            <a:pPr lvl="2"/>
            <a:endParaRPr lang="en-US" dirty="0"/>
          </a:p>
          <a:p>
            <a:r>
              <a:rPr lang="en-US" dirty="0"/>
              <a:t>On-disk data storage</a:t>
            </a:r>
          </a:p>
          <a:p>
            <a:pPr lvl="1"/>
            <a:r>
              <a:rPr lang="en-US" dirty="0"/>
              <a:t>RAM limitations lifted – Break Through Your Memory Barrier!</a:t>
            </a:r>
          </a:p>
        </p:txBody>
      </p:sp>
      <p:sp>
        <p:nvSpPr>
          <p:cNvPr id="2" name="Title 1"/>
          <p:cNvSpPr>
            <a:spLocks noGrp="1"/>
          </p:cNvSpPr>
          <p:nvPr>
            <p:ph type="title"/>
          </p:nvPr>
        </p:nvSpPr>
        <p:spPr/>
        <p:txBody>
          <a:bodyPr/>
          <a:lstStyle/>
          <a:p>
            <a:r>
              <a:rPr lang="en-US" dirty="0"/>
              <a:t>Microsoft R Server</a:t>
            </a:r>
          </a:p>
        </p:txBody>
      </p:sp>
    </p:spTree>
    <p:extLst>
      <p:ext uri="{BB962C8B-B14F-4D97-AF65-F5344CB8AC3E}">
        <p14:creationId xmlns:p14="http://schemas.microsoft.com/office/powerpoint/2010/main" val="17085171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a:spLocks/>
          </p:cNvSpPr>
          <p:nvPr/>
        </p:nvSpPr>
        <p:spPr>
          <a:xfrm>
            <a:off x="275483" y="384177"/>
            <a:ext cx="11887877" cy="917575"/>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sz="4800" spc="-102" dirty="0">
                <a:solidFill>
                  <a:schemeClr val="tx1"/>
                </a:solidFill>
                <a:ea typeface="ＭＳ Ｐゴシック" charset="0"/>
              </a:rPr>
              <a:t>R from Microsoft brings</a:t>
            </a:r>
          </a:p>
        </p:txBody>
      </p:sp>
      <p:grpSp>
        <p:nvGrpSpPr>
          <p:cNvPr id="6" name="Group 5"/>
          <p:cNvGrpSpPr/>
          <p:nvPr/>
        </p:nvGrpSpPr>
        <p:grpSpPr>
          <a:xfrm>
            <a:off x="1181608" y="2314410"/>
            <a:ext cx="1315869" cy="1660399"/>
            <a:chOff x="1101154" y="2354002"/>
            <a:chExt cx="1456277" cy="1837570"/>
          </a:xfrm>
        </p:grpSpPr>
        <p:grpSp>
          <p:nvGrpSpPr>
            <p:cNvPr id="5" name="Group 4"/>
            <p:cNvGrpSpPr/>
            <p:nvPr/>
          </p:nvGrpSpPr>
          <p:grpSpPr>
            <a:xfrm>
              <a:off x="1436087" y="2354002"/>
              <a:ext cx="1121344" cy="1837570"/>
              <a:chOff x="1436087" y="2354002"/>
              <a:chExt cx="1121344" cy="1837570"/>
            </a:xfrm>
          </p:grpSpPr>
          <p:sp>
            <p:nvSpPr>
              <p:cNvPr id="113" name="Freeform 7"/>
              <p:cNvSpPr>
                <a:spLocks/>
              </p:cNvSpPr>
              <p:nvPr/>
            </p:nvSpPr>
            <p:spPr bwMode="auto">
              <a:xfrm>
                <a:off x="1436088" y="2604681"/>
                <a:ext cx="962430" cy="1586891"/>
              </a:xfrm>
              <a:custGeom>
                <a:avLst/>
                <a:gdLst>
                  <a:gd name="T0" fmla="*/ 913 w 914"/>
                  <a:gd name="T1" fmla="*/ 336 h 1506"/>
                  <a:gd name="T2" fmla="*/ 457 w 914"/>
                  <a:gd name="T3" fmla="*/ 0 h 1506"/>
                  <a:gd name="T4" fmla="*/ 0 w 914"/>
                  <a:gd name="T5" fmla="*/ 364 h 1506"/>
                  <a:gd name="T6" fmla="*/ 0 w 914"/>
                  <a:gd name="T7" fmla="*/ 1506 h 1506"/>
                  <a:gd name="T8" fmla="*/ 809 w 914"/>
                  <a:gd name="T9" fmla="*/ 1506 h 1506"/>
                  <a:gd name="T10" fmla="*/ 799 w 914"/>
                  <a:gd name="T11" fmla="*/ 907 h 1506"/>
                  <a:gd name="T12" fmla="*/ 914 w 914"/>
                  <a:gd name="T13" fmla="*/ 907 h 1506"/>
                  <a:gd name="T14" fmla="*/ 914 w 914"/>
                  <a:gd name="T15" fmla="*/ 336 h 1506"/>
                  <a:gd name="T16" fmla="*/ 913 w 914"/>
                  <a:gd name="T17" fmla="*/ 336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4" h="1506">
                    <a:moveTo>
                      <a:pt x="913" y="336"/>
                    </a:moveTo>
                    <a:cubicBezTo>
                      <a:pt x="898" y="97"/>
                      <a:pt x="699" y="0"/>
                      <a:pt x="457" y="0"/>
                    </a:cubicBezTo>
                    <a:cubicBezTo>
                      <a:pt x="205" y="0"/>
                      <a:pt x="0" y="112"/>
                      <a:pt x="0" y="364"/>
                    </a:cubicBezTo>
                    <a:cubicBezTo>
                      <a:pt x="0" y="1506"/>
                      <a:pt x="0" y="1506"/>
                      <a:pt x="0" y="1506"/>
                    </a:cubicBezTo>
                    <a:cubicBezTo>
                      <a:pt x="809" y="1506"/>
                      <a:pt x="809" y="1506"/>
                      <a:pt x="809" y="1506"/>
                    </a:cubicBezTo>
                    <a:cubicBezTo>
                      <a:pt x="799" y="907"/>
                      <a:pt x="799" y="907"/>
                      <a:pt x="799" y="907"/>
                    </a:cubicBezTo>
                    <a:cubicBezTo>
                      <a:pt x="914" y="907"/>
                      <a:pt x="914" y="907"/>
                      <a:pt x="914" y="907"/>
                    </a:cubicBezTo>
                    <a:cubicBezTo>
                      <a:pt x="914" y="336"/>
                      <a:pt x="914" y="336"/>
                      <a:pt x="914" y="336"/>
                    </a:cubicBezTo>
                    <a:cubicBezTo>
                      <a:pt x="913" y="336"/>
                      <a:pt x="913" y="336"/>
                      <a:pt x="913" y="336"/>
                    </a:cubicBezTo>
                  </a:path>
                </a:pathLst>
              </a:custGeom>
              <a:solidFill>
                <a:schemeClr val="bg1">
                  <a:lumMod val="20000"/>
                  <a:lumOff val="80000"/>
                </a:schemeClr>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14" name="Oval 8"/>
              <p:cNvSpPr>
                <a:spLocks noChangeArrowheads="1"/>
              </p:cNvSpPr>
              <p:nvPr/>
            </p:nvSpPr>
            <p:spPr bwMode="auto">
              <a:xfrm>
                <a:off x="2156792" y="3258238"/>
                <a:ext cx="60432" cy="60432"/>
              </a:xfrm>
              <a:prstGeom prst="ellipse">
                <a:avLst/>
              </a:prstGeom>
              <a:solidFill>
                <a:srgbClr val="002050"/>
              </a:solidFill>
              <a:ln w="9525">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15" name="Freeform 9"/>
              <p:cNvSpPr>
                <a:spLocks/>
              </p:cNvSpPr>
              <p:nvPr/>
            </p:nvSpPr>
            <p:spPr bwMode="auto">
              <a:xfrm>
                <a:off x="1436087" y="2354002"/>
                <a:ext cx="1121344" cy="1445883"/>
              </a:xfrm>
              <a:custGeom>
                <a:avLst/>
                <a:gdLst>
                  <a:gd name="T0" fmla="*/ 944 w 1066"/>
                  <a:gd name="T1" fmla="*/ 448 h 1373"/>
                  <a:gd name="T2" fmla="*/ 1066 w 1066"/>
                  <a:gd name="T3" fmla="*/ 373 h 1373"/>
                  <a:gd name="T4" fmla="*/ 710 w 1066"/>
                  <a:gd name="T5" fmla="*/ 235 h 1373"/>
                  <a:gd name="T6" fmla="*/ 823 w 1066"/>
                  <a:gd name="T7" fmla="*/ 76 h 1373"/>
                  <a:gd name="T8" fmla="*/ 374 w 1066"/>
                  <a:gd name="T9" fmla="*/ 243 h 1373"/>
                  <a:gd name="T10" fmla="*/ 455 w 1066"/>
                  <a:gd name="T11" fmla="*/ 34 h 1373"/>
                  <a:gd name="T12" fmla="*/ 2 w 1066"/>
                  <a:gd name="T13" fmla="*/ 437 h 1373"/>
                  <a:gd name="T14" fmla="*/ 0 w 1066"/>
                  <a:gd name="T15" fmla="*/ 750 h 1373"/>
                  <a:gd name="T16" fmla="*/ 0 w 1066"/>
                  <a:gd name="T17" fmla="*/ 943 h 1373"/>
                  <a:gd name="T18" fmla="*/ 0 w 1066"/>
                  <a:gd name="T19" fmla="*/ 1373 h 1373"/>
                  <a:gd name="T20" fmla="*/ 0 w 1066"/>
                  <a:gd name="T21" fmla="*/ 1373 h 1373"/>
                  <a:gd name="T22" fmla="*/ 335 w 1066"/>
                  <a:gd name="T23" fmla="*/ 1087 h 1373"/>
                  <a:gd name="T24" fmla="*/ 335 w 1066"/>
                  <a:gd name="T25" fmla="*/ 886 h 1373"/>
                  <a:gd name="T26" fmla="*/ 346 w 1066"/>
                  <a:gd name="T27" fmla="*/ 879 h 1373"/>
                  <a:gd name="T28" fmla="*/ 457 w 1066"/>
                  <a:gd name="T29" fmla="*/ 760 h 1373"/>
                  <a:gd name="T30" fmla="*/ 458 w 1066"/>
                  <a:gd name="T31" fmla="*/ 829 h 1373"/>
                  <a:gd name="T32" fmla="*/ 736 w 1066"/>
                  <a:gd name="T33" fmla="*/ 619 h 1373"/>
                  <a:gd name="T34" fmla="*/ 710 w 1066"/>
                  <a:gd name="T35" fmla="*/ 731 h 1373"/>
                  <a:gd name="T36" fmla="*/ 931 w 1066"/>
                  <a:gd name="T37" fmla="*/ 567 h 1373"/>
                  <a:gd name="T38" fmla="*/ 1016 w 1066"/>
                  <a:gd name="T39" fmla="*/ 610 h 1373"/>
                  <a:gd name="T40" fmla="*/ 944 w 1066"/>
                  <a:gd name="T41" fmla="*/ 448 h 1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66" h="1373">
                    <a:moveTo>
                      <a:pt x="944" y="448"/>
                    </a:moveTo>
                    <a:cubicBezTo>
                      <a:pt x="1066" y="373"/>
                      <a:pt x="1066" y="373"/>
                      <a:pt x="1066" y="373"/>
                    </a:cubicBezTo>
                    <a:cubicBezTo>
                      <a:pt x="937" y="152"/>
                      <a:pt x="710" y="235"/>
                      <a:pt x="710" y="235"/>
                    </a:cubicBezTo>
                    <a:cubicBezTo>
                      <a:pt x="823" y="76"/>
                      <a:pt x="823" y="76"/>
                      <a:pt x="823" y="76"/>
                    </a:cubicBezTo>
                    <a:cubicBezTo>
                      <a:pt x="541" y="0"/>
                      <a:pt x="374" y="243"/>
                      <a:pt x="374" y="243"/>
                    </a:cubicBezTo>
                    <a:cubicBezTo>
                      <a:pt x="455" y="34"/>
                      <a:pt x="455" y="34"/>
                      <a:pt x="455" y="34"/>
                    </a:cubicBezTo>
                    <a:cubicBezTo>
                      <a:pt x="61" y="76"/>
                      <a:pt x="2" y="437"/>
                      <a:pt x="2" y="437"/>
                    </a:cubicBezTo>
                    <a:cubicBezTo>
                      <a:pt x="0" y="750"/>
                      <a:pt x="0" y="750"/>
                      <a:pt x="0" y="750"/>
                    </a:cubicBezTo>
                    <a:cubicBezTo>
                      <a:pt x="0" y="943"/>
                      <a:pt x="0" y="943"/>
                      <a:pt x="0" y="943"/>
                    </a:cubicBezTo>
                    <a:cubicBezTo>
                      <a:pt x="0" y="1373"/>
                      <a:pt x="0" y="1373"/>
                      <a:pt x="0" y="1373"/>
                    </a:cubicBezTo>
                    <a:cubicBezTo>
                      <a:pt x="0" y="1373"/>
                      <a:pt x="0" y="1373"/>
                      <a:pt x="0" y="1373"/>
                    </a:cubicBezTo>
                    <a:cubicBezTo>
                      <a:pt x="314" y="1316"/>
                      <a:pt x="335" y="1087"/>
                      <a:pt x="335" y="1087"/>
                    </a:cubicBezTo>
                    <a:cubicBezTo>
                      <a:pt x="335" y="886"/>
                      <a:pt x="335" y="886"/>
                      <a:pt x="335" y="886"/>
                    </a:cubicBezTo>
                    <a:cubicBezTo>
                      <a:pt x="346" y="879"/>
                      <a:pt x="346" y="879"/>
                      <a:pt x="346" y="879"/>
                    </a:cubicBezTo>
                    <a:cubicBezTo>
                      <a:pt x="346" y="879"/>
                      <a:pt x="409" y="829"/>
                      <a:pt x="457" y="760"/>
                    </a:cubicBezTo>
                    <a:cubicBezTo>
                      <a:pt x="458" y="829"/>
                      <a:pt x="458" y="829"/>
                      <a:pt x="458" y="829"/>
                    </a:cubicBezTo>
                    <a:cubicBezTo>
                      <a:pt x="688" y="757"/>
                      <a:pt x="736" y="619"/>
                      <a:pt x="736" y="619"/>
                    </a:cubicBezTo>
                    <a:cubicBezTo>
                      <a:pt x="710" y="731"/>
                      <a:pt x="710" y="731"/>
                      <a:pt x="710" y="731"/>
                    </a:cubicBezTo>
                    <a:cubicBezTo>
                      <a:pt x="858" y="684"/>
                      <a:pt x="914" y="621"/>
                      <a:pt x="931" y="567"/>
                    </a:cubicBezTo>
                    <a:cubicBezTo>
                      <a:pt x="1016" y="610"/>
                      <a:pt x="1016" y="610"/>
                      <a:pt x="1016" y="610"/>
                    </a:cubicBezTo>
                    <a:cubicBezTo>
                      <a:pt x="1037" y="514"/>
                      <a:pt x="979" y="467"/>
                      <a:pt x="944" y="448"/>
                    </a:cubicBezTo>
                  </a:path>
                </a:pathLst>
              </a:custGeom>
              <a:solidFill>
                <a:schemeClr val="bg1"/>
              </a:solidFill>
              <a:ln w="25400">
                <a:solidFill>
                  <a:schemeClr val="accent2"/>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16" name="Freeform 10"/>
              <p:cNvSpPr>
                <a:spLocks/>
              </p:cNvSpPr>
              <p:nvPr/>
            </p:nvSpPr>
            <p:spPr bwMode="auto">
              <a:xfrm>
                <a:off x="1601716" y="3287336"/>
                <a:ext cx="196963" cy="391687"/>
              </a:xfrm>
              <a:custGeom>
                <a:avLst/>
                <a:gdLst>
                  <a:gd name="T0" fmla="*/ 187 w 187"/>
                  <a:gd name="T1" fmla="*/ 0 h 373"/>
                  <a:gd name="T2" fmla="*/ 0 w 187"/>
                  <a:gd name="T3" fmla="*/ 187 h 373"/>
                  <a:gd name="T4" fmla="*/ 187 w 187"/>
                  <a:gd name="T5" fmla="*/ 373 h 373"/>
                  <a:gd name="T6" fmla="*/ 187 w 187"/>
                  <a:gd name="T7" fmla="*/ 0 h 373"/>
                </a:gdLst>
                <a:ahLst/>
                <a:cxnLst>
                  <a:cxn ang="0">
                    <a:pos x="T0" y="T1"/>
                  </a:cxn>
                  <a:cxn ang="0">
                    <a:pos x="T2" y="T3"/>
                  </a:cxn>
                  <a:cxn ang="0">
                    <a:pos x="T4" y="T5"/>
                  </a:cxn>
                  <a:cxn ang="0">
                    <a:pos x="T6" y="T7"/>
                  </a:cxn>
                </a:cxnLst>
                <a:rect l="0" t="0" r="r" b="b"/>
                <a:pathLst>
                  <a:path w="187" h="373">
                    <a:moveTo>
                      <a:pt x="187" y="0"/>
                    </a:moveTo>
                    <a:cubicBezTo>
                      <a:pt x="84" y="0"/>
                      <a:pt x="0" y="83"/>
                      <a:pt x="0" y="187"/>
                    </a:cubicBezTo>
                    <a:cubicBezTo>
                      <a:pt x="0" y="290"/>
                      <a:pt x="84" y="373"/>
                      <a:pt x="187" y="373"/>
                    </a:cubicBezTo>
                    <a:cubicBezTo>
                      <a:pt x="187" y="0"/>
                      <a:pt x="187" y="0"/>
                      <a:pt x="187" y="0"/>
                    </a:cubicBezTo>
                  </a:path>
                </a:pathLst>
              </a:custGeom>
              <a:solidFill>
                <a:schemeClr val="bg1">
                  <a:lumMod val="60000"/>
                  <a:lumOff val="40000"/>
                </a:schemeClr>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grpSp>
          <p:nvGrpSpPr>
            <p:cNvPr id="109" name="Group 41"/>
            <p:cNvGrpSpPr>
              <a:grpSpLocks noChangeAspect="1"/>
            </p:cNvGrpSpPr>
            <p:nvPr/>
          </p:nvGrpSpPr>
          <p:grpSpPr bwMode="auto">
            <a:xfrm>
              <a:off x="1101154" y="2427691"/>
              <a:ext cx="654050" cy="657224"/>
              <a:chOff x="590" y="2261"/>
              <a:chExt cx="412" cy="414"/>
            </a:xfrm>
          </p:grpSpPr>
          <p:sp>
            <p:nvSpPr>
              <p:cNvPr id="110" name="AutoShape 40"/>
              <p:cNvSpPr>
                <a:spLocks noChangeAspect="1" noChangeArrowheads="1" noTextEdit="1"/>
              </p:cNvSpPr>
              <p:nvPr/>
            </p:nvSpPr>
            <p:spPr bwMode="auto">
              <a:xfrm>
                <a:off x="667" y="2365"/>
                <a:ext cx="238" cy="239"/>
              </a:xfrm>
              <a:prstGeom prst="rect">
                <a:avLst/>
              </a:prstGeom>
              <a:noFill/>
              <a:ln w="25400">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483"/>
              </a:p>
            </p:txBody>
          </p:sp>
          <p:sp>
            <p:nvSpPr>
              <p:cNvPr id="111" name="Oval 42"/>
              <p:cNvSpPr>
                <a:spLocks noChangeArrowheads="1"/>
              </p:cNvSpPr>
              <p:nvPr/>
            </p:nvSpPr>
            <p:spPr bwMode="auto">
              <a:xfrm>
                <a:off x="595" y="2273"/>
                <a:ext cx="395" cy="397"/>
              </a:xfrm>
              <a:prstGeom prst="ellipse">
                <a:avLst/>
              </a:prstGeom>
              <a:solidFill>
                <a:schemeClr val="bg1">
                  <a:lumMod val="20000"/>
                  <a:lumOff val="80000"/>
                </a:schemeClr>
              </a:solidFill>
              <a:ln w="25400">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12" name="Freeform 43"/>
              <p:cNvSpPr>
                <a:spLocks noEditPoints="1"/>
              </p:cNvSpPr>
              <p:nvPr/>
            </p:nvSpPr>
            <p:spPr bwMode="auto">
              <a:xfrm>
                <a:off x="590" y="2261"/>
                <a:ext cx="412" cy="414"/>
              </a:xfrm>
              <a:custGeom>
                <a:avLst/>
                <a:gdLst>
                  <a:gd name="T0" fmla="*/ 2803 w 2918"/>
                  <a:gd name="T1" fmla="*/ 891 h 2918"/>
                  <a:gd name="T2" fmla="*/ 2491 w 2918"/>
                  <a:gd name="T3" fmla="*/ 427 h 2918"/>
                  <a:gd name="T4" fmla="*/ 2027 w 2918"/>
                  <a:gd name="T5" fmla="*/ 115 h 2918"/>
                  <a:gd name="T6" fmla="*/ 1459 w 2918"/>
                  <a:gd name="T7" fmla="*/ 0 h 2918"/>
                  <a:gd name="T8" fmla="*/ 891 w 2918"/>
                  <a:gd name="T9" fmla="*/ 115 h 2918"/>
                  <a:gd name="T10" fmla="*/ 427 w 2918"/>
                  <a:gd name="T11" fmla="*/ 427 h 2918"/>
                  <a:gd name="T12" fmla="*/ 115 w 2918"/>
                  <a:gd name="T13" fmla="*/ 891 h 2918"/>
                  <a:gd name="T14" fmla="*/ 0 w 2918"/>
                  <a:gd name="T15" fmla="*/ 1459 h 2918"/>
                  <a:gd name="T16" fmla="*/ 115 w 2918"/>
                  <a:gd name="T17" fmla="*/ 2027 h 2918"/>
                  <a:gd name="T18" fmla="*/ 427 w 2918"/>
                  <a:gd name="T19" fmla="*/ 2491 h 2918"/>
                  <a:gd name="T20" fmla="*/ 891 w 2918"/>
                  <a:gd name="T21" fmla="*/ 2803 h 2918"/>
                  <a:gd name="T22" fmla="*/ 1459 w 2918"/>
                  <a:gd name="T23" fmla="*/ 2918 h 2918"/>
                  <a:gd name="T24" fmla="*/ 2027 w 2918"/>
                  <a:gd name="T25" fmla="*/ 2803 h 2918"/>
                  <a:gd name="T26" fmla="*/ 2491 w 2918"/>
                  <a:gd name="T27" fmla="*/ 2491 h 2918"/>
                  <a:gd name="T28" fmla="*/ 2803 w 2918"/>
                  <a:gd name="T29" fmla="*/ 2027 h 2918"/>
                  <a:gd name="T30" fmla="*/ 2918 w 2918"/>
                  <a:gd name="T31" fmla="*/ 1459 h 2918"/>
                  <a:gd name="T32" fmla="*/ 2803 w 2918"/>
                  <a:gd name="T33" fmla="*/ 891 h 2918"/>
                  <a:gd name="T34" fmla="*/ 1393 w 2918"/>
                  <a:gd name="T35" fmla="*/ 1409 h 2918"/>
                  <a:gd name="T36" fmla="*/ 454 w 2918"/>
                  <a:gd name="T37" fmla="*/ 2348 h 2918"/>
                  <a:gd name="T38" fmla="*/ 116 w 2918"/>
                  <a:gd name="T39" fmla="*/ 1459 h 2918"/>
                  <a:gd name="T40" fmla="*/ 1393 w 2918"/>
                  <a:gd name="T41" fmla="*/ 118 h 2918"/>
                  <a:gd name="T42" fmla="*/ 1393 w 2918"/>
                  <a:gd name="T43" fmla="*/ 1409 h 2918"/>
                  <a:gd name="T44" fmla="*/ 1393 w 2918"/>
                  <a:gd name="T45" fmla="*/ 1595 h 2918"/>
                  <a:gd name="T46" fmla="*/ 1393 w 2918"/>
                  <a:gd name="T47" fmla="*/ 2800 h 2918"/>
                  <a:gd name="T48" fmla="*/ 546 w 2918"/>
                  <a:gd name="T49" fmla="*/ 2443 h 2918"/>
                  <a:gd name="T50" fmla="*/ 1393 w 2918"/>
                  <a:gd name="T51" fmla="*/ 1595 h 2918"/>
                  <a:gd name="T52" fmla="*/ 1525 w 2918"/>
                  <a:gd name="T53" fmla="*/ 1593 h 2918"/>
                  <a:gd name="T54" fmla="*/ 2373 w 2918"/>
                  <a:gd name="T55" fmla="*/ 2442 h 2918"/>
                  <a:gd name="T56" fmla="*/ 1525 w 2918"/>
                  <a:gd name="T57" fmla="*/ 2800 h 2918"/>
                  <a:gd name="T58" fmla="*/ 1525 w 2918"/>
                  <a:gd name="T59" fmla="*/ 1593 h 2918"/>
                  <a:gd name="T60" fmla="*/ 1527 w 2918"/>
                  <a:gd name="T61" fmla="*/ 1408 h 2918"/>
                  <a:gd name="T62" fmla="*/ 1525 w 2918"/>
                  <a:gd name="T63" fmla="*/ 1410 h 2918"/>
                  <a:gd name="T64" fmla="*/ 1525 w 2918"/>
                  <a:gd name="T65" fmla="*/ 118 h 2918"/>
                  <a:gd name="T66" fmla="*/ 2802 w 2918"/>
                  <a:gd name="T67" fmla="*/ 1459 h 2918"/>
                  <a:gd name="T68" fmla="*/ 2466 w 2918"/>
                  <a:gd name="T69" fmla="*/ 2347 h 2918"/>
                  <a:gd name="T70" fmla="*/ 1527 w 2918"/>
                  <a:gd name="T71" fmla="*/ 1408 h 2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8" h="2918">
                    <a:moveTo>
                      <a:pt x="2803" y="891"/>
                    </a:moveTo>
                    <a:cubicBezTo>
                      <a:pt x="2730" y="717"/>
                      <a:pt x="2625" y="561"/>
                      <a:pt x="2491" y="427"/>
                    </a:cubicBezTo>
                    <a:cubicBezTo>
                      <a:pt x="2357" y="293"/>
                      <a:pt x="2201" y="188"/>
                      <a:pt x="2027" y="115"/>
                    </a:cubicBezTo>
                    <a:cubicBezTo>
                      <a:pt x="1847" y="39"/>
                      <a:pt x="1656" y="0"/>
                      <a:pt x="1459" y="0"/>
                    </a:cubicBezTo>
                    <a:cubicBezTo>
                      <a:pt x="1262" y="0"/>
                      <a:pt x="1071" y="39"/>
                      <a:pt x="891" y="115"/>
                    </a:cubicBezTo>
                    <a:cubicBezTo>
                      <a:pt x="717" y="188"/>
                      <a:pt x="561" y="293"/>
                      <a:pt x="427" y="427"/>
                    </a:cubicBezTo>
                    <a:cubicBezTo>
                      <a:pt x="294" y="561"/>
                      <a:pt x="188" y="717"/>
                      <a:pt x="115" y="891"/>
                    </a:cubicBezTo>
                    <a:cubicBezTo>
                      <a:pt x="39" y="1071"/>
                      <a:pt x="0" y="1262"/>
                      <a:pt x="0" y="1459"/>
                    </a:cubicBezTo>
                    <a:cubicBezTo>
                      <a:pt x="0" y="1656"/>
                      <a:pt x="39" y="1847"/>
                      <a:pt x="115" y="2027"/>
                    </a:cubicBezTo>
                    <a:cubicBezTo>
                      <a:pt x="188" y="2201"/>
                      <a:pt x="294" y="2357"/>
                      <a:pt x="427" y="2491"/>
                    </a:cubicBezTo>
                    <a:cubicBezTo>
                      <a:pt x="561" y="2625"/>
                      <a:pt x="717" y="2730"/>
                      <a:pt x="891" y="2803"/>
                    </a:cubicBezTo>
                    <a:cubicBezTo>
                      <a:pt x="1071" y="2879"/>
                      <a:pt x="1262" y="2918"/>
                      <a:pt x="1459" y="2918"/>
                    </a:cubicBezTo>
                    <a:cubicBezTo>
                      <a:pt x="1656" y="2918"/>
                      <a:pt x="1847" y="2879"/>
                      <a:pt x="2027" y="2803"/>
                    </a:cubicBezTo>
                    <a:cubicBezTo>
                      <a:pt x="2201" y="2730"/>
                      <a:pt x="2357" y="2625"/>
                      <a:pt x="2491" y="2491"/>
                    </a:cubicBezTo>
                    <a:cubicBezTo>
                      <a:pt x="2625" y="2357"/>
                      <a:pt x="2730" y="2201"/>
                      <a:pt x="2803" y="2027"/>
                    </a:cubicBezTo>
                    <a:cubicBezTo>
                      <a:pt x="2879" y="1847"/>
                      <a:pt x="2918" y="1656"/>
                      <a:pt x="2918" y="1459"/>
                    </a:cubicBezTo>
                    <a:cubicBezTo>
                      <a:pt x="2918" y="1262"/>
                      <a:pt x="2879" y="1071"/>
                      <a:pt x="2803" y="891"/>
                    </a:cubicBezTo>
                    <a:close/>
                    <a:moveTo>
                      <a:pt x="1393" y="1409"/>
                    </a:moveTo>
                    <a:cubicBezTo>
                      <a:pt x="454" y="2348"/>
                      <a:pt x="454" y="2348"/>
                      <a:pt x="454" y="2348"/>
                    </a:cubicBezTo>
                    <a:cubicBezTo>
                      <a:pt x="244" y="2111"/>
                      <a:pt x="116" y="1800"/>
                      <a:pt x="116" y="1459"/>
                    </a:cubicBezTo>
                    <a:cubicBezTo>
                      <a:pt x="116" y="741"/>
                      <a:pt x="683" y="152"/>
                      <a:pt x="1393" y="118"/>
                    </a:cubicBezTo>
                    <a:lnTo>
                      <a:pt x="1393" y="1409"/>
                    </a:lnTo>
                    <a:close/>
                    <a:moveTo>
                      <a:pt x="1393" y="1595"/>
                    </a:moveTo>
                    <a:cubicBezTo>
                      <a:pt x="1393" y="2800"/>
                      <a:pt x="1393" y="2800"/>
                      <a:pt x="1393" y="2800"/>
                    </a:cubicBezTo>
                    <a:cubicBezTo>
                      <a:pt x="1067" y="2784"/>
                      <a:pt x="771" y="2651"/>
                      <a:pt x="546" y="2443"/>
                    </a:cubicBezTo>
                    <a:lnTo>
                      <a:pt x="1393" y="1595"/>
                    </a:lnTo>
                    <a:close/>
                    <a:moveTo>
                      <a:pt x="1525" y="1593"/>
                    </a:moveTo>
                    <a:cubicBezTo>
                      <a:pt x="2373" y="2442"/>
                      <a:pt x="2373" y="2442"/>
                      <a:pt x="2373" y="2442"/>
                    </a:cubicBezTo>
                    <a:cubicBezTo>
                      <a:pt x="2149" y="2651"/>
                      <a:pt x="1852" y="2784"/>
                      <a:pt x="1525" y="2800"/>
                    </a:cubicBezTo>
                    <a:lnTo>
                      <a:pt x="1525" y="1593"/>
                    </a:lnTo>
                    <a:close/>
                    <a:moveTo>
                      <a:pt x="1527" y="1408"/>
                    </a:moveTo>
                    <a:cubicBezTo>
                      <a:pt x="1525" y="1410"/>
                      <a:pt x="1525" y="1410"/>
                      <a:pt x="1525" y="1410"/>
                    </a:cubicBezTo>
                    <a:cubicBezTo>
                      <a:pt x="1525" y="118"/>
                      <a:pt x="1525" y="118"/>
                      <a:pt x="1525" y="118"/>
                    </a:cubicBezTo>
                    <a:cubicBezTo>
                      <a:pt x="2235" y="152"/>
                      <a:pt x="2802" y="741"/>
                      <a:pt x="2802" y="1459"/>
                    </a:cubicBezTo>
                    <a:cubicBezTo>
                      <a:pt x="2802" y="1799"/>
                      <a:pt x="2675" y="2110"/>
                      <a:pt x="2466" y="2347"/>
                    </a:cubicBezTo>
                    <a:lnTo>
                      <a:pt x="1527" y="1408"/>
                    </a:lnTo>
                    <a:close/>
                  </a:path>
                </a:pathLst>
              </a:custGeom>
              <a:solidFill>
                <a:schemeClr val="accent2"/>
              </a:solidFill>
              <a:ln w="25400">
                <a:noFill/>
                <a:round/>
                <a:headEnd/>
                <a:tailEnd/>
              </a:ln>
            </p:spPr>
            <p:txBody>
              <a:bodyPr vert="horz" wrap="square" lIns="91440" tIns="45720" rIns="91440" bIns="45720" numCol="1" anchor="t" anchorCtr="0" compatLnSpc="1">
                <a:prstTxWarp prst="textNoShape">
                  <a:avLst/>
                </a:prstTxWarp>
              </a:bodyPr>
              <a:lstStyle/>
              <a:p>
                <a:endParaRPr lang="en-US" sz="1483"/>
              </a:p>
            </p:txBody>
          </p:sp>
        </p:grpSp>
      </p:grpSp>
      <p:grpSp>
        <p:nvGrpSpPr>
          <p:cNvPr id="141" name="Group 4"/>
          <p:cNvGrpSpPr>
            <a:grpSpLocks noChangeAspect="1"/>
          </p:cNvGrpSpPr>
          <p:nvPr/>
        </p:nvGrpSpPr>
        <p:grpSpPr bwMode="auto">
          <a:xfrm>
            <a:off x="6595909" y="2502672"/>
            <a:ext cx="1910394" cy="1304798"/>
            <a:chOff x="2270" y="2544"/>
            <a:chExt cx="1347" cy="920"/>
          </a:xfrm>
        </p:grpSpPr>
        <p:sp>
          <p:nvSpPr>
            <p:cNvPr id="142" name="Freeform 5"/>
            <p:cNvSpPr>
              <a:spLocks/>
            </p:cNvSpPr>
            <p:nvPr/>
          </p:nvSpPr>
          <p:spPr bwMode="auto">
            <a:xfrm>
              <a:off x="2341" y="2623"/>
              <a:ext cx="1195" cy="665"/>
            </a:xfrm>
            <a:custGeom>
              <a:avLst/>
              <a:gdLst>
                <a:gd name="T0" fmla="*/ 1025 w 1219"/>
                <a:gd name="T1" fmla="*/ 176 h 678"/>
                <a:gd name="T2" fmla="*/ 1011 w 1219"/>
                <a:gd name="T3" fmla="*/ 168 h 678"/>
                <a:gd name="T4" fmla="*/ 1006 w 1219"/>
                <a:gd name="T5" fmla="*/ 166 h 678"/>
                <a:gd name="T6" fmla="*/ 992 w 1219"/>
                <a:gd name="T7" fmla="*/ 159 h 678"/>
                <a:gd name="T8" fmla="*/ 0 w 1219"/>
                <a:gd name="T9" fmla="*/ 323 h 678"/>
                <a:gd name="T10" fmla="*/ 356 w 1219"/>
                <a:gd name="T11" fmla="*/ 678 h 678"/>
                <a:gd name="T12" fmla="*/ 681 w 1219"/>
                <a:gd name="T13" fmla="*/ 579 h 678"/>
                <a:gd name="T14" fmla="*/ 735 w 1219"/>
                <a:gd name="T15" fmla="*/ 595 h 678"/>
                <a:gd name="T16" fmla="*/ 757 w 1219"/>
                <a:gd name="T17" fmla="*/ 605 h 678"/>
                <a:gd name="T18" fmla="*/ 863 w 1219"/>
                <a:gd name="T19" fmla="*/ 678 h 678"/>
                <a:gd name="T20" fmla="*/ 1219 w 1219"/>
                <a:gd name="T21" fmla="*/ 323 h 678"/>
                <a:gd name="T22" fmla="*/ 1025 w 1219"/>
                <a:gd name="T23" fmla="*/ 176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9" h="678">
                  <a:moveTo>
                    <a:pt x="1025" y="176"/>
                  </a:moveTo>
                  <a:cubicBezTo>
                    <a:pt x="1020" y="173"/>
                    <a:pt x="1015" y="171"/>
                    <a:pt x="1011" y="168"/>
                  </a:cubicBezTo>
                  <a:cubicBezTo>
                    <a:pt x="1008" y="168"/>
                    <a:pt x="1006" y="166"/>
                    <a:pt x="1006" y="166"/>
                  </a:cubicBezTo>
                  <a:cubicBezTo>
                    <a:pt x="1001" y="164"/>
                    <a:pt x="996" y="161"/>
                    <a:pt x="992" y="159"/>
                  </a:cubicBezTo>
                  <a:cubicBezTo>
                    <a:pt x="669" y="0"/>
                    <a:pt x="268" y="55"/>
                    <a:pt x="0" y="323"/>
                  </a:cubicBezTo>
                  <a:cubicBezTo>
                    <a:pt x="356" y="678"/>
                    <a:pt x="356" y="678"/>
                    <a:pt x="356" y="678"/>
                  </a:cubicBezTo>
                  <a:cubicBezTo>
                    <a:pt x="443" y="588"/>
                    <a:pt x="567" y="557"/>
                    <a:pt x="681" y="579"/>
                  </a:cubicBezTo>
                  <a:cubicBezTo>
                    <a:pt x="700" y="583"/>
                    <a:pt x="716" y="588"/>
                    <a:pt x="735" y="595"/>
                  </a:cubicBezTo>
                  <a:cubicBezTo>
                    <a:pt x="742" y="598"/>
                    <a:pt x="750" y="600"/>
                    <a:pt x="757" y="605"/>
                  </a:cubicBezTo>
                  <a:cubicBezTo>
                    <a:pt x="795" y="621"/>
                    <a:pt x="833" y="645"/>
                    <a:pt x="863" y="678"/>
                  </a:cubicBezTo>
                  <a:cubicBezTo>
                    <a:pt x="1219" y="323"/>
                    <a:pt x="1219" y="323"/>
                    <a:pt x="1219" y="323"/>
                  </a:cubicBezTo>
                  <a:cubicBezTo>
                    <a:pt x="1160" y="263"/>
                    <a:pt x="1094" y="214"/>
                    <a:pt x="1025" y="176"/>
                  </a:cubicBezTo>
                  <a:close/>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43" name="Freeform 6"/>
            <p:cNvSpPr>
              <a:spLocks/>
            </p:cNvSpPr>
            <p:nvPr/>
          </p:nvSpPr>
          <p:spPr bwMode="auto">
            <a:xfrm>
              <a:off x="2270" y="2794"/>
              <a:ext cx="85" cy="92"/>
            </a:xfrm>
            <a:custGeom>
              <a:avLst/>
              <a:gdLst>
                <a:gd name="T0" fmla="*/ 0 w 85"/>
                <a:gd name="T1" fmla="*/ 9 h 92"/>
                <a:gd name="T2" fmla="*/ 75 w 85"/>
                <a:gd name="T3" fmla="*/ 92 h 92"/>
                <a:gd name="T4" fmla="*/ 85 w 85"/>
                <a:gd name="T5" fmla="*/ 82 h 92"/>
                <a:gd name="T6" fmla="*/ 11 w 85"/>
                <a:gd name="T7" fmla="*/ 0 h 92"/>
                <a:gd name="T8" fmla="*/ 0 w 85"/>
                <a:gd name="T9" fmla="*/ 9 h 92"/>
                <a:gd name="T10" fmla="*/ 0 w 85"/>
                <a:gd name="T11" fmla="*/ 9 h 92"/>
                <a:gd name="T12" fmla="*/ 0 w 85"/>
                <a:gd name="T13" fmla="*/ 9 h 92"/>
              </a:gdLst>
              <a:ahLst/>
              <a:cxnLst>
                <a:cxn ang="0">
                  <a:pos x="T0" y="T1"/>
                </a:cxn>
                <a:cxn ang="0">
                  <a:pos x="T2" y="T3"/>
                </a:cxn>
                <a:cxn ang="0">
                  <a:pos x="T4" y="T5"/>
                </a:cxn>
                <a:cxn ang="0">
                  <a:pos x="T6" y="T7"/>
                </a:cxn>
                <a:cxn ang="0">
                  <a:pos x="T8" y="T9"/>
                </a:cxn>
                <a:cxn ang="0">
                  <a:pos x="T10" y="T11"/>
                </a:cxn>
                <a:cxn ang="0">
                  <a:pos x="T12" y="T13"/>
                </a:cxn>
              </a:cxnLst>
              <a:rect l="0" t="0" r="r" b="b"/>
              <a:pathLst>
                <a:path w="85" h="92">
                  <a:moveTo>
                    <a:pt x="0" y="9"/>
                  </a:moveTo>
                  <a:lnTo>
                    <a:pt x="75" y="92"/>
                  </a:lnTo>
                  <a:lnTo>
                    <a:pt x="85" y="82"/>
                  </a:lnTo>
                  <a:lnTo>
                    <a:pt x="11" y="0"/>
                  </a:lnTo>
                  <a:lnTo>
                    <a:pt x="0" y="9"/>
                  </a:lnTo>
                  <a:lnTo>
                    <a:pt x="0" y="9"/>
                  </a:lnTo>
                  <a:lnTo>
                    <a:pt x="0"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4" name="Freeform 7"/>
            <p:cNvSpPr>
              <a:spLocks/>
            </p:cNvSpPr>
            <p:nvPr/>
          </p:nvSpPr>
          <p:spPr bwMode="auto">
            <a:xfrm>
              <a:off x="2467" y="2656"/>
              <a:ext cx="68" cy="105"/>
            </a:xfrm>
            <a:custGeom>
              <a:avLst/>
              <a:gdLst>
                <a:gd name="T0" fmla="*/ 0 w 68"/>
                <a:gd name="T1" fmla="*/ 6 h 105"/>
                <a:gd name="T2" fmla="*/ 54 w 68"/>
                <a:gd name="T3" fmla="*/ 105 h 105"/>
                <a:gd name="T4" fmla="*/ 68 w 68"/>
                <a:gd name="T5" fmla="*/ 98 h 105"/>
                <a:gd name="T6" fmla="*/ 14 w 68"/>
                <a:gd name="T7" fmla="*/ 0 h 105"/>
                <a:gd name="T8" fmla="*/ 0 w 68"/>
                <a:gd name="T9" fmla="*/ 6 h 105"/>
                <a:gd name="T10" fmla="*/ 0 w 68"/>
                <a:gd name="T11" fmla="*/ 6 h 105"/>
                <a:gd name="T12" fmla="*/ 0 w 68"/>
                <a:gd name="T13" fmla="*/ 6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0" y="6"/>
                  </a:moveTo>
                  <a:lnTo>
                    <a:pt x="54" y="105"/>
                  </a:lnTo>
                  <a:lnTo>
                    <a:pt x="68" y="98"/>
                  </a:lnTo>
                  <a:lnTo>
                    <a:pt x="14" y="0"/>
                  </a:lnTo>
                  <a:lnTo>
                    <a:pt x="0" y="6"/>
                  </a:lnTo>
                  <a:lnTo>
                    <a:pt x="0" y="6"/>
                  </a:lnTo>
                  <a:lnTo>
                    <a:pt x="0" y="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5" name="Freeform 8"/>
            <p:cNvSpPr>
              <a:spLocks/>
            </p:cNvSpPr>
            <p:nvPr/>
          </p:nvSpPr>
          <p:spPr bwMode="auto">
            <a:xfrm>
              <a:off x="2695" y="2572"/>
              <a:ext cx="41" cy="112"/>
            </a:xfrm>
            <a:custGeom>
              <a:avLst/>
              <a:gdLst>
                <a:gd name="T0" fmla="*/ 0 w 41"/>
                <a:gd name="T1" fmla="*/ 2 h 112"/>
                <a:gd name="T2" fmla="*/ 29 w 41"/>
                <a:gd name="T3" fmla="*/ 112 h 112"/>
                <a:gd name="T4" fmla="*/ 41 w 41"/>
                <a:gd name="T5" fmla="*/ 107 h 112"/>
                <a:gd name="T6" fmla="*/ 15 w 41"/>
                <a:gd name="T7" fmla="*/ 0 h 112"/>
                <a:gd name="T8" fmla="*/ 0 w 41"/>
                <a:gd name="T9" fmla="*/ 2 h 112"/>
                <a:gd name="T10" fmla="*/ 0 w 41"/>
                <a:gd name="T11" fmla="*/ 2 h 112"/>
                <a:gd name="T12" fmla="*/ 0 w 41"/>
                <a:gd name="T13" fmla="*/ 2 h 112"/>
              </a:gdLst>
              <a:ahLst/>
              <a:cxnLst>
                <a:cxn ang="0">
                  <a:pos x="T0" y="T1"/>
                </a:cxn>
                <a:cxn ang="0">
                  <a:pos x="T2" y="T3"/>
                </a:cxn>
                <a:cxn ang="0">
                  <a:pos x="T4" y="T5"/>
                </a:cxn>
                <a:cxn ang="0">
                  <a:pos x="T6" y="T7"/>
                </a:cxn>
                <a:cxn ang="0">
                  <a:pos x="T8" y="T9"/>
                </a:cxn>
                <a:cxn ang="0">
                  <a:pos x="T10" y="T11"/>
                </a:cxn>
                <a:cxn ang="0">
                  <a:pos x="T12" y="T13"/>
                </a:cxn>
              </a:cxnLst>
              <a:rect l="0" t="0" r="r" b="b"/>
              <a:pathLst>
                <a:path w="41" h="112">
                  <a:moveTo>
                    <a:pt x="0" y="2"/>
                  </a:moveTo>
                  <a:lnTo>
                    <a:pt x="29" y="112"/>
                  </a:lnTo>
                  <a:lnTo>
                    <a:pt x="41" y="107"/>
                  </a:lnTo>
                  <a:lnTo>
                    <a:pt x="15" y="0"/>
                  </a:lnTo>
                  <a:lnTo>
                    <a:pt x="0" y="2"/>
                  </a:lnTo>
                  <a:lnTo>
                    <a:pt x="0" y="2"/>
                  </a:lnTo>
                  <a:lnTo>
                    <a:pt x="0" y="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6" name="Freeform 9"/>
            <p:cNvSpPr>
              <a:spLocks/>
            </p:cNvSpPr>
            <p:nvPr/>
          </p:nvSpPr>
          <p:spPr bwMode="auto">
            <a:xfrm>
              <a:off x="2937" y="2544"/>
              <a:ext cx="16" cy="112"/>
            </a:xfrm>
            <a:custGeom>
              <a:avLst/>
              <a:gdLst>
                <a:gd name="T0" fmla="*/ 0 w 16"/>
                <a:gd name="T1" fmla="*/ 112 h 112"/>
                <a:gd name="T2" fmla="*/ 16 w 16"/>
                <a:gd name="T3" fmla="*/ 112 h 112"/>
                <a:gd name="T4" fmla="*/ 16 w 16"/>
                <a:gd name="T5" fmla="*/ 0 h 112"/>
                <a:gd name="T6" fmla="*/ 2 w 16"/>
                <a:gd name="T7" fmla="*/ 0 h 112"/>
                <a:gd name="T8" fmla="*/ 0 w 16"/>
                <a:gd name="T9" fmla="*/ 112 h 112"/>
                <a:gd name="T10" fmla="*/ 0 w 16"/>
                <a:gd name="T11" fmla="*/ 112 h 112"/>
                <a:gd name="T12" fmla="*/ 0 w 16"/>
                <a:gd name="T13" fmla="*/ 112 h 112"/>
              </a:gdLst>
              <a:ahLst/>
              <a:cxnLst>
                <a:cxn ang="0">
                  <a:pos x="T0" y="T1"/>
                </a:cxn>
                <a:cxn ang="0">
                  <a:pos x="T2" y="T3"/>
                </a:cxn>
                <a:cxn ang="0">
                  <a:pos x="T4" y="T5"/>
                </a:cxn>
                <a:cxn ang="0">
                  <a:pos x="T6" y="T7"/>
                </a:cxn>
                <a:cxn ang="0">
                  <a:pos x="T8" y="T9"/>
                </a:cxn>
                <a:cxn ang="0">
                  <a:pos x="T10" y="T11"/>
                </a:cxn>
                <a:cxn ang="0">
                  <a:pos x="T12" y="T13"/>
                </a:cxn>
              </a:cxnLst>
              <a:rect l="0" t="0" r="r" b="b"/>
              <a:pathLst>
                <a:path w="16" h="112">
                  <a:moveTo>
                    <a:pt x="0" y="112"/>
                  </a:moveTo>
                  <a:lnTo>
                    <a:pt x="16" y="112"/>
                  </a:lnTo>
                  <a:lnTo>
                    <a:pt x="16" y="0"/>
                  </a:lnTo>
                  <a:lnTo>
                    <a:pt x="2" y="0"/>
                  </a:lnTo>
                  <a:lnTo>
                    <a:pt x="0" y="112"/>
                  </a:lnTo>
                  <a:lnTo>
                    <a:pt x="0" y="112"/>
                  </a:lnTo>
                  <a:lnTo>
                    <a:pt x="0" y="112"/>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7" name="Freeform 10"/>
            <p:cNvSpPr>
              <a:spLocks/>
            </p:cNvSpPr>
            <p:nvPr/>
          </p:nvSpPr>
          <p:spPr bwMode="auto">
            <a:xfrm>
              <a:off x="3152" y="2574"/>
              <a:ext cx="42" cy="112"/>
            </a:xfrm>
            <a:custGeom>
              <a:avLst/>
              <a:gdLst>
                <a:gd name="T0" fmla="*/ 0 w 42"/>
                <a:gd name="T1" fmla="*/ 110 h 112"/>
                <a:gd name="T2" fmla="*/ 13 w 42"/>
                <a:gd name="T3" fmla="*/ 112 h 112"/>
                <a:gd name="T4" fmla="*/ 42 w 42"/>
                <a:gd name="T5" fmla="*/ 5 h 112"/>
                <a:gd name="T6" fmla="*/ 28 w 42"/>
                <a:gd name="T7" fmla="*/ 0 h 112"/>
                <a:gd name="T8" fmla="*/ 0 w 42"/>
                <a:gd name="T9" fmla="*/ 110 h 112"/>
                <a:gd name="T10" fmla="*/ 0 w 42"/>
                <a:gd name="T11" fmla="*/ 110 h 112"/>
                <a:gd name="T12" fmla="*/ 0 w 42"/>
                <a:gd name="T13" fmla="*/ 110 h 112"/>
              </a:gdLst>
              <a:ahLst/>
              <a:cxnLst>
                <a:cxn ang="0">
                  <a:pos x="T0" y="T1"/>
                </a:cxn>
                <a:cxn ang="0">
                  <a:pos x="T2" y="T3"/>
                </a:cxn>
                <a:cxn ang="0">
                  <a:pos x="T4" y="T5"/>
                </a:cxn>
                <a:cxn ang="0">
                  <a:pos x="T6" y="T7"/>
                </a:cxn>
                <a:cxn ang="0">
                  <a:pos x="T8" y="T9"/>
                </a:cxn>
                <a:cxn ang="0">
                  <a:pos x="T10" y="T11"/>
                </a:cxn>
                <a:cxn ang="0">
                  <a:pos x="T12" y="T13"/>
                </a:cxn>
              </a:cxnLst>
              <a:rect l="0" t="0" r="r" b="b"/>
              <a:pathLst>
                <a:path w="42" h="112">
                  <a:moveTo>
                    <a:pt x="0" y="110"/>
                  </a:moveTo>
                  <a:lnTo>
                    <a:pt x="13" y="112"/>
                  </a:lnTo>
                  <a:lnTo>
                    <a:pt x="42" y="5"/>
                  </a:lnTo>
                  <a:lnTo>
                    <a:pt x="28" y="0"/>
                  </a:lnTo>
                  <a:lnTo>
                    <a:pt x="0" y="110"/>
                  </a:lnTo>
                  <a:lnTo>
                    <a:pt x="0" y="110"/>
                  </a:lnTo>
                  <a:lnTo>
                    <a:pt x="0" y="11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8" name="Freeform 11"/>
            <p:cNvSpPr>
              <a:spLocks/>
            </p:cNvSpPr>
            <p:nvPr/>
          </p:nvSpPr>
          <p:spPr bwMode="auto">
            <a:xfrm>
              <a:off x="3352" y="2662"/>
              <a:ext cx="68" cy="105"/>
            </a:xfrm>
            <a:custGeom>
              <a:avLst/>
              <a:gdLst>
                <a:gd name="T0" fmla="*/ 56 w 68"/>
                <a:gd name="T1" fmla="*/ 0 h 105"/>
                <a:gd name="T2" fmla="*/ 0 w 68"/>
                <a:gd name="T3" fmla="*/ 99 h 105"/>
                <a:gd name="T4" fmla="*/ 14 w 68"/>
                <a:gd name="T5" fmla="*/ 105 h 105"/>
                <a:gd name="T6" fmla="*/ 68 w 68"/>
                <a:gd name="T7" fmla="*/ 8 h 105"/>
                <a:gd name="T8" fmla="*/ 56 w 68"/>
                <a:gd name="T9" fmla="*/ 0 h 105"/>
                <a:gd name="T10" fmla="*/ 56 w 68"/>
                <a:gd name="T11" fmla="*/ 0 h 105"/>
                <a:gd name="T12" fmla="*/ 56 w 68"/>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68" h="105">
                  <a:moveTo>
                    <a:pt x="56" y="0"/>
                  </a:moveTo>
                  <a:lnTo>
                    <a:pt x="0" y="99"/>
                  </a:lnTo>
                  <a:lnTo>
                    <a:pt x="14" y="105"/>
                  </a:lnTo>
                  <a:lnTo>
                    <a:pt x="68" y="8"/>
                  </a:lnTo>
                  <a:lnTo>
                    <a:pt x="56" y="0"/>
                  </a:lnTo>
                  <a:lnTo>
                    <a:pt x="56" y="0"/>
                  </a:lnTo>
                  <a:lnTo>
                    <a:pt x="56"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49" name="Freeform 12"/>
            <p:cNvSpPr>
              <a:spLocks/>
            </p:cNvSpPr>
            <p:nvPr/>
          </p:nvSpPr>
          <p:spPr bwMode="auto">
            <a:xfrm>
              <a:off x="2349" y="2737"/>
              <a:ext cx="59" cy="73"/>
            </a:xfrm>
            <a:custGeom>
              <a:avLst/>
              <a:gdLst>
                <a:gd name="T0" fmla="*/ 0 w 59"/>
                <a:gd name="T1" fmla="*/ 11 h 73"/>
                <a:gd name="T2" fmla="*/ 46 w 59"/>
                <a:gd name="T3" fmla="*/ 73 h 73"/>
                <a:gd name="T4" fmla="*/ 59 w 59"/>
                <a:gd name="T5" fmla="*/ 63 h 73"/>
                <a:gd name="T6" fmla="*/ 13 w 59"/>
                <a:gd name="T7" fmla="*/ 0 h 73"/>
                <a:gd name="T8" fmla="*/ 0 w 59"/>
                <a:gd name="T9" fmla="*/ 11 h 73"/>
                <a:gd name="T10" fmla="*/ 0 w 59"/>
                <a:gd name="T11" fmla="*/ 11 h 73"/>
                <a:gd name="T12" fmla="*/ 0 w 59"/>
                <a:gd name="T13" fmla="*/ 11 h 73"/>
              </a:gdLst>
              <a:ahLst/>
              <a:cxnLst>
                <a:cxn ang="0">
                  <a:pos x="T0" y="T1"/>
                </a:cxn>
                <a:cxn ang="0">
                  <a:pos x="T2" y="T3"/>
                </a:cxn>
                <a:cxn ang="0">
                  <a:pos x="T4" y="T5"/>
                </a:cxn>
                <a:cxn ang="0">
                  <a:pos x="T6" y="T7"/>
                </a:cxn>
                <a:cxn ang="0">
                  <a:pos x="T8" y="T9"/>
                </a:cxn>
                <a:cxn ang="0">
                  <a:pos x="T10" y="T11"/>
                </a:cxn>
                <a:cxn ang="0">
                  <a:pos x="T12" y="T13"/>
                </a:cxn>
              </a:cxnLst>
              <a:rect l="0" t="0" r="r" b="b"/>
              <a:pathLst>
                <a:path w="59" h="73">
                  <a:moveTo>
                    <a:pt x="0" y="11"/>
                  </a:moveTo>
                  <a:lnTo>
                    <a:pt x="46" y="73"/>
                  </a:lnTo>
                  <a:lnTo>
                    <a:pt x="59" y="63"/>
                  </a:lnTo>
                  <a:lnTo>
                    <a:pt x="13" y="0"/>
                  </a:lnTo>
                  <a:lnTo>
                    <a:pt x="0" y="11"/>
                  </a:lnTo>
                  <a:lnTo>
                    <a:pt x="0" y="11"/>
                  </a:lnTo>
                  <a:lnTo>
                    <a:pt x="0" y="11"/>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0" name="Freeform 13"/>
            <p:cNvSpPr>
              <a:spLocks/>
            </p:cNvSpPr>
            <p:nvPr/>
          </p:nvSpPr>
          <p:spPr bwMode="auto">
            <a:xfrm>
              <a:off x="2311" y="2767"/>
              <a:ext cx="64" cy="70"/>
            </a:xfrm>
            <a:custGeom>
              <a:avLst/>
              <a:gdLst>
                <a:gd name="T0" fmla="*/ 0 w 64"/>
                <a:gd name="T1" fmla="*/ 10 h 70"/>
                <a:gd name="T2" fmla="*/ 50 w 64"/>
                <a:gd name="T3" fmla="*/ 70 h 70"/>
                <a:gd name="T4" fmla="*/ 64 w 64"/>
                <a:gd name="T5" fmla="*/ 62 h 70"/>
                <a:gd name="T6" fmla="*/ 12 w 64"/>
                <a:gd name="T7" fmla="*/ 0 h 70"/>
                <a:gd name="T8" fmla="*/ 0 w 64"/>
                <a:gd name="T9" fmla="*/ 10 h 70"/>
                <a:gd name="T10" fmla="*/ 0 w 64"/>
                <a:gd name="T11" fmla="*/ 10 h 70"/>
                <a:gd name="T12" fmla="*/ 0 w 64"/>
                <a:gd name="T13" fmla="*/ 10 h 70"/>
              </a:gdLst>
              <a:ahLst/>
              <a:cxnLst>
                <a:cxn ang="0">
                  <a:pos x="T0" y="T1"/>
                </a:cxn>
                <a:cxn ang="0">
                  <a:pos x="T2" y="T3"/>
                </a:cxn>
                <a:cxn ang="0">
                  <a:pos x="T4" y="T5"/>
                </a:cxn>
                <a:cxn ang="0">
                  <a:pos x="T6" y="T7"/>
                </a:cxn>
                <a:cxn ang="0">
                  <a:pos x="T8" y="T9"/>
                </a:cxn>
                <a:cxn ang="0">
                  <a:pos x="T10" y="T11"/>
                </a:cxn>
                <a:cxn ang="0">
                  <a:pos x="T12" y="T13"/>
                </a:cxn>
              </a:cxnLst>
              <a:rect l="0" t="0" r="r" b="b"/>
              <a:pathLst>
                <a:path w="64" h="70">
                  <a:moveTo>
                    <a:pt x="0" y="10"/>
                  </a:moveTo>
                  <a:lnTo>
                    <a:pt x="50" y="70"/>
                  </a:lnTo>
                  <a:lnTo>
                    <a:pt x="64" y="62"/>
                  </a:lnTo>
                  <a:lnTo>
                    <a:pt x="12" y="0"/>
                  </a:lnTo>
                  <a:lnTo>
                    <a:pt x="0" y="10"/>
                  </a:lnTo>
                  <a:lnTo>
                    <a:pt x="0" y="10"/>
                  </a:lnTo>
                  <a:lnTo>
                    <a:pt x="0" y="1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1" name="Freeform 14"/>
            <p:cNvSpPr>
              <a:spLocks/>
            </p:cNvSpPr>
            <p:nvPr/>
          </p:nvSpPr>
          <p:spPr bwMode="auto">
            <a:xfrm>
              <a:off x="2388" y="2712"/>
              <a:ext cx="57" cy="71"/>
            </a:xfrm>
            <a:custGeom>
              <a:avLst/>
              <a:gdLst>
                <a:gd name="T0" fmla="*/ 0 w 57"/>
                <a:gd name="T1" fmla="*/ 8 h 71"/>
                <a:gd name="T2" fmla="*/ 44 w 57"/>
                <a:gd name="T3" fmla="*/ 71 h 71"/>
                <a:gd name="T4" fmla="*/ 57 w 57"/>
                <a:gd name="T5" fmla="*/ 62 h 71"/>
                <a:gd name="T6" fmla="*/ 14 w 57"/>
                <a:gd name="T7" fmla="*/ 0 h 71"/>
                <a:gd name="T8" fmla="*/ 0 w 57"/>
                <a:gd name="T9" fmla="*/ 8 h 71"/>
                <a:gd name="T10" fmla="*/ 0 w 57"/>
                <a:gd name="T11" fmla="*/ 8 h 71"/>
                <a:gd name="T12" fmla="*/ 0 w 57"/>
                <a:gd name="T13" fmla="*/ 8 h 71"/>
              </a:gdLst>
              <a:ahLst/>
              <a:cxnLst>
                <a:cxn ang="0">
                  <a:pos x="T0" y="T1"/>
                </a:cxn>
                <a:cxn ang="0">
                  <a:pos x="T2" y="T3"/>
                </a:cxn>
                <a:cxn ang="0">
                  <a:pos x="T4" y="T5"/>
                </a:cxn>
                <a:cxn ang="0">
                  <a:pos x="T6" y="T7"/>
                </a:cxn>
                <a:cxn ang="0">
                  <a:pos x="T8" y="T9"/>
                </a:cxn>
                <a:cxn ang="0">
                  <a:pos x="T10" y="T11"/>
                </a:cxn>
                <a:cxn ang="0">
                  <a:pos x="T12" y="T13"/>
                </a:cxn>
              </a:cxnLst>
              <a:rect l="0" t="0" r="r" b="b"/>
              <a:pathLst>
                <a:path w="57" h="71">
                  <a:moveTo>
                    <a:pt x="0" y="8"/>
                  </a:moveTo>
                  <a:lnTo>
                    <a:pt x="44" y="71"/>
                  </a:lnTo>
                  <a:lnTo>
                    <a:pt x="57" y="62"/>
                  </a:lnTo>
                  <a:lnTo>
                    <a:pt x="14" y="0"/>
                  </a:lnTo>
                  <a:lnTo>
                    <a:pt x="0" y="8"/>
                  </a:lnTo>
                  <a:lnTo>
                    <a:pt x="0" y="8"/>
                  </a:lnTo>
                  <a:lnTo>
                    <a:pt x="0" y="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2" name="Freeform 15"/>
            <p:cNvSpPr>
              <a:spLocks/>
            </p:cNvSpPr>
            <p:nvPr/>
          </p:nvSpPr>
          <p:spPr bwMode="auto">
            <a:xfrm>
              <a:off x="2431" y="2686"/>
              <a:ext cx="53" cy="75"/>
            </a:xfrm>
            <a:custGeom>
              <a:avLst/>
              <a:gdLst>
                <a:gd name="T0" fmla="*/ 0 w 53"/>
                <a:gd name="T1" fmla="*/ 10 h 75"/>
                <a:gd name="T2" fmla="*/ 37 w 53"/>
                <a:gd name="T3" fmla="*/ 75 h 75"/>
                <a:gd name="T4" fmla="*/ 53 w 53"/>
                <a:gd name="T5" fmla="*/ 68 h 75"/>
                <a:gd name="T6" fmla="*/ 12 w 53"/>
                <a:gd name="T7" fmla="*/ 0 h 75"/>
                <a:gd name="T8" fmla="*/ 0 w 53"/>
                <a:gd name="T9" fmla="*/ 10 h 75"/>
                <a:gd name="T10" fmla="*/ 0 w 53"/>
                <a:gd name="T11" fmla="*/ 10 h 75"/>
                <a:gd name="T12" fmla="*/ 0 w 53"/>
                <a:gd name="T13" fmla="*/ 10 h 75"/>
              </a:gdLst>
              <a:ahLst/>
              <a:cxnLst>
                <a:cxn ang="0">
                  <a:pos x="T0" y="T1"/>
                </a:cxn>
                <a:cxn ang="0">
                  <a:pos x="T2" y="T3"/>
                </a:cxn>
                <a:cxn ang="0">
                  <a:pos x="T4" y="T5"/>
                </a:cxn>
                <a:cxn ang="0">
                  <a:pos x="T6" y="T7"/>
                </a:cxn>
                <a:cxn ang="0">
                  <a:pos x="T8" y="T9"/>
                </a:cxn>
                <a:cxn ang="0">
                  <a:pos x="T10" y="T11"/>
                </a:cxn>
                <a:cxn ang="0">
                  <a:pos x="T12" y="T13"/>
                </a:cxn>
              </a:cxnLst>
              <a:rect l="0" t="0" r="r" b="b"/>
              <a:pathLst>
                <a:path w="53" h="75">
                  <a:moveTo>
                    <a:pt x="0" y="10"/>
                  </a:moveTo>
                  <a:lnTo>
                    <a:pt x="37" y="75"/>
                  </a:lnTo>
                  <a:lnTo>
                    <a:pt x="53" y="68"/>
                  </a:lnTo>
                  <a:lnTo>
                    <a:pt x="12" y="0"/>
                  </a:lnTo>
                  <a:lnTo>
                    <a:pt x="0" y="10"/>
                  </a:lnTo>
                  <a:lnTo>
                    <a:pt x="0" y="10"/>
                  </a:lnTo>
                  <a:lnTo>
                    <a:pt x="0" y="1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3" name="Freeform 16"/>
            <p:cNvSpPr>
              <a:spLocks/>
            </p:cNvSpPr>
            <p:nvPr/>
          </p:nvSpPr>
          <p:spPr bwMode="auto">
            <a:xfrm>
              <a:off x="2513" y="2643"/>
              <a:ext cx="48" cy="77"/>
            </a:xfrm>
            <a:custGeom>
              <a:avLst/>
              <a:gdLst>
                <a:gd name="T0" fmla="*/ 0 w 48"/>
                <a:gd name="T1" fmla="*/ 6 h 77"/>
                <a:gd name="T2" fmla="*/ 35 w 48"/>
                <a:gd name="T3" fmla="*/ 77 h 77"/>
                <a:gd name="T4" fmla="*/ 48 w 48"/>
                <a:gd name="T5" fmla="*/ 70 h 77"/>
                <a:gd name="T6" fmla="*/ 17 w 48"/>
                <a:gd name="T7" fmla="*/ 0 h 77"/>
                <a:gd name="T8" fmla="*/ 0 w 48"/>
                <a:gd name="T9" fmla="*/ 6 h 77"/>
                <a:gd name="T10" fmla="*/ 0 w 48"/>
                <a:gd name="T11" fmla="*/ 6 h 77"/>
                <a:gd name="T12" fmla="*/ 0 w 48"/>
                <a:gd name="T13" fmla="*/ 6 h 77"/>
              </a:gdLst>
              <a:ahLst/>
              <a:cxnLst>
                <a:cxn ang="0">
                  <a:pos x="T0" y="T1"/>
                </a:cxn>
                <a:cxn ang="0">
                  <a:pos x="T2" y="T3"/>
                </a:cxn>
                <a:cxn ang="0">
                  <a:pos x="T4" y="T5"/>
                </a:cxn>
                <a:cxn ang="0">
                  <a:pos x="T6" y="T7"/>
                </a:cxn>
                <a:cxn ang="0">
                  <a:pos x="T8" y="T9"/>
                </a:cxn>
                <a:cxn ang="0">
                  <a:pos x="T10" y="T11"/>
                </a:cxn>
                <a:cxn ang="0">
                  <a:pos x="T12" y="T13"/>
                </a:cxn>
              </a:cxnLst>
              <a:rect l="0" t="0" r="r" b="b"/>
              <a:pathLst>
                <a:path w="48" h="77">
                  <a:moveTo>
                    <a:pt x="0" y="6"/>
                  </a:moveTo>
                  <a:lnTo>
                    <a:pt x="35" y="77"/>
                  </a:lnTo>
                  <a:lnTo>
                    <a:pt x="48" y="70"/>
                  </a:lnTo>
                  <a:lnTo>
                    <a:pt x="17" y="0"/>
                  </a:lnTo>
                  <a:lnTo>
                    <a:pt x="0" y="6"/>
                  </a:lnTo>
                  <a:lnTo>
                    <a:pt x="0" y="6"/>
                  </a:lnTo>
                  <a:lnTo>
                    <a:pt x="0" y="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4" name="Freeform 17"/>
            <p:cNvSpPr>
              <a:spLocks/>
            </p:cNvSpPr>
            <p:nvPr/>
          </p:nvSpPr>
          <p:spPr bwMode="auto">
            <a:xfrm>
              <a:off x="2558" y="2623"/>
              <a:ext cx="46" cy="77"/>
            </a:xfrm>
            <a:custGeom>
              <a:avLst/>
              <a:gdLst>
                <a:gd name="T0" fmla="*/ 0 w 46"/>
                <a:gd name="T1" fmla="*/ 4 h 77"/>
                <a:gd name="T2" fmla="*/ 29 w 46"/>
                <a:gd name="T3" fmla="*/ 77 h 77"/>
                <a:gd name="T4" fmla="*/ 46 w 46"/>
                <a:gd name="T5" fmla="*/ 72 h 77"/>
                <a:gd name="T6" fmla="*/ 15 w 46"/>
                <a:gd name="T7" fmla="*/ 0 h 77"/>
                <a:gd name="T8" fmla="*/ 0 w 46"/>
                <a:gd name="T9" fmla="*/ 4 h 77"/>
                <a:gd name="T10" fmla="*/ 0 w 46"/>
                <a:gd name="T11" fmla="*/ 4 h 77"/>
                <a:gd name="T12" fmla="*/ 0 w 46"/>
                <a:gd name="T13" fmla="*/ 4 h 77"/>
              </a:gdLst>
              <a:ahLst/>
              <a:cxnLst>
                <a:cxn ang="0">
                  <a:pos x="T0" y="T1"/>
                </a:cxn>
                <a:cxn ang="0">
                  <a:pos x="T2" y="T3"/>
                </a:cxn>
                <a:cxn ang="0">
                  <a:pos x="T4" y="T5"/>
                </a:cxn>
                <a:cxn ang="0">
                  <a:pos x="T6" y="T7"/>
                </a:cxn>
                <a:cxn ang="0">
                  <a:pos x="T8" y="T9"/>
                </a:cxn>
                <a:cxn ang="0">
                  <a:pos x="T10" y="T11"/>
                </a:cxn>
                <a:cxn ang="0">
                  <a:pos x="T12" y="T13"/>
                </a:cxn>
              </a:cxnLst>
              <a:rect l="0" t="0" r="r" b="b"/>
              <a:pathLst>
                <a:path w="46" h="77">
                  <a:moveTo>
                    <a:pt x="0" y="4"/>
                  </a:moveTo>
                  <a:lnTo>
                    <a:pt x="29" y="77"/>
                  </a:lnTo>
                  <a:lnTo>
                    <a:pt x="46" y="72"/>
                  </a:lnTo>
                  <a:lnTo>
                    <a:pt x="15" y="0"/>
                  </a:lnTo>
                  <a:lnTo>
                    <a:pt x="0" y="4"/>
                  </a:lnTo>
                  <a:lnTo>
                    <a:pt x="0" y="4"/>
                  </a:lnTo>
                  <a:lnTo>
                    <a:pt x="0" y="4"/>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5" name="Freeform 18"/>
            <p:cNvSpPr>
              <a:spLocks/>
            </p:cNvSpPr>
            <p:nvPr/>
          </p:nvSpPr>
          <p:spPr bwMode="auto">
            <a:xfrm>
              <a:off x="2604" y="2605"/>
              <a:ext cx="41" cy="79"/>
            </a:xfrm>
            <a:custGeom>
              <a:avLst/>
              <a:gdLst>
                <a:gd name="T0" fmla="*/ 0 w 41"/>
                <a:gd name="T1" fmla="*/ 8 h 79"/>
                <a:gd name="T2" fmla="*/ 25 w 41"/>
                <a:gd name="T3" fmla="*/ 79 h 79"/>
                <a:gd name="T4" fmla="*/ 41 w 41"/>
                <a:gd name="T5" fmla="*/ 74 h 79"/>
                <a:gd name="T6" fmla="*/ 14 w 41"/>
                <a:gd name="T7" fmla="*/ 0 h 79"/>
                <a:gd name="T8" fmla="*/ 0 w 41"/>
                <a:gd name="T9" fmla="*/ 8 h 79"/>
                <a:gd name="T10" fmla="*/ 0 w 41"/>
                <a:gd name="T11" fmla="*/ 8 h 79"/>
                <a:gd name="T12" fmla="*/ 0 w 41"/>
                <a:gd name="T13" fmla="*/ 8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0" y="8"/>
                  </a:moveTo>
                  <a:lnTo>
                    <a:pt x="25" y="79"/>
                  </a:lnTo>
                  <a:lnTo>
                    <a:pt x="41" y="74"/>
                  </a:lnTo>
                  <a:lnTo>
                    <a:pt x="14" y="0"/>
                  </a:lnTo>
                  <a:lnTo>
                    <a:pt x="0" y="8"/>
                  </a:lnTo>
                  <a:lnTo>
                    <a:pt x="0" y="8"/>
                  </a:lnTo>
                  <a:lnTo>
                    <a:pt x="0" y="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6" name="Freeform 19"/>
            <p:cNvSpPr>
              <a:spLocks/>
            </p:cNvSpPr>
            <p:nvPr/>
          </p:nvSpPr>
          <p:spPr bwMode="auto">
            <a:xfrm>
              <a:off x="2652" y="2590"/>
              <a:ext cx="35" cy="80"/>
            </a:xfrm>
            <a:custGeom>
              <a:avLst/>
              <a:gdLst>
                <a:gd name="T0" fmla="*/ 0 w 35"/>
                <a:gd name="T1" fmla="*/ 5 h 80"/>
                <a:gd name="T2" fmla="*/ 19 w 35"/>
                <a:gd name="T3" fmla="*/ 80 h 80"/>
                <a:gd name="T4" fmla="*/ 35 w 35"/>
                <a:gd name="T5" fmla="*/ 75 h 80"/>
                <a:gd name="T6" fmla="*/ 13 w 35"/>
                <a:gd name="T7" fmla="*/ 0 h 80"/>
                <a:gd name="T8" fmla="*/ 0 w 35"/>
                <a:gd name="T9" fmla="*/ 5 h 80"/>
                <a:gd name="T10" fmla="*/ 0 w 35"/>
                <a:gd name="T11" fmla="*/ 5 h 80"/>
                <a:gd name="T12" fmla="*/ 0 w 35"/>
                <a:gd name="T13" fmla="*/ 5 h 80"/>
              </a:gdLst>
              <a:ahLst/>
              <a:cxnLst>
                <a:cxn ang="0">
                  <a:pos x="T0" y="T1"/>
                </a:cxn>
                <a:cxn ang="0">
                  <a:pos x="T2" y="T3"/>
                </a:cxn>
                <a:cxn ang="0">
                  <a:pos x="T4" y="T5"/>
                </a:cxn>
                <a:cxn ang="0">
                  <a:pos x="T6" y="T7"/>
                </a:cxn>
                <a:cxn ang="0">
                  <a:pos x="T8" y="T9"/>
                </a:cxn>
                <a:cxn ang="0">
                  <a:pos x="T10" y="T11"/>
                </a:cxn>
                <a:cxn ang="0">
                  <a:pos x="T12" y="T13"/>
                </a:cxn>
              </a:cxnLst>
              <a:rect l="0" t="0" r="r" b="b"/>
              <a:pathLst>
                <a:path w="35" h="80">
                  <a:moveTo>
                    <a:pt x="0" y="5"/>
                  </a:moveTo>
                  <a:lnTo>
                    <a:pt x="19" y="80"/>
                  </a:lnTo>
                  <a:lnTo>
                    <a:pt x="35" y="75"/>
                  </a:lnTo>
                  <a:lnTo>
                    <a:pt x="13" y="0"/>
                  </a:lnTo>
                  <a:lnTo>
                    <a:pt x="0" y="5"/>
                  </a:lnTo>
                  <a:lnTo>
                    <a:pt x="0" y="5"/>
                  </a:lnTo>
                  <a:lnTo>
                    <a:pt x="0" y="5"/>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7" name="Freeform 20"/>
            <p:cNvSpPr>
              <a:spLocks/>
            </p:cNvSpPr>
            <p:nvPr/>
          </p:nvSpPr>
          <p:spPr bwMode="auto">
            <a:xfrm>
              <a:off x="2744" y="2569"/>
              <a:ext cx="32" cy="80"/>
            </a:xfrm>
            <a:custGeom>
              <a:avLst/>
              <a:gdLst>
                <a:gd name="T0" fmla="*/ 0 w 32"/>
                <a:gd name="T1" fmla="*/ 3 h 80"/>
                <a:gd name="T2" fmla="*/ 16 w 32"/>
                <a:gd name="T3" fmla="*/ 80 h 80"/>
                <a:gd name="T4" fmla="*/ 32 w 32"/>
                <a:gd name="T5" fmla="*/ 75 h 80"/>
                <a:gd name="T6" fmla="*/ 16 w 32"/>
                <a:gd name="T7" fmla="*/ 0 h 80"/>
                <a:gd name="T8" fmla="*/ 0 w 32"/>
                <a:gd name="T9" fmla="*/ 3 h 80"/>
                <a:gd name="T10" fmla="*/ 0 w 32"/>
                <a:gd name="T11" fmla="*/ 3 h 80"/>
                <a:gd name="T12" fmla="*/ 0 w 32"/>
                <a:gd name="T13" fmla="*/ 3 h 80"/>
              </a:gdLst>
              <a:ahLst/>
              <a:cxnLst>
                <a:cxn ang="0">
                  <a:pos x="T0" y="T1"/>
                </a:cxn>
                <a:cxn ang="0">
                  <a:pos x="T2" y="T3"/>
                </a:cxn>
                <a:cxn ang="0">
                  <a:pos x="T4" y="T5"/>
                </a:cxn>
                <a:cxn ang="0">
                  <a:pos x="T6" y="T7"/>
                </a:cxn>
                <a:cxn ang="0">
                  <a:pos x="T8" y="T9"/>
                </a:cxn>
                <a:cxn ang="0">
                  <a:pos x="T10" y="T11"/>
                </a:cxn>
                <a:cxn ang="0">
                  <a:pos x="T12" y="T13"/>
                </a:cxn>
              </a:cxnLst>
              <a:rect l="0" t="0" r="r" b="b"/>
              <a:pathLst>
                <a:path w="32" h="80">
                  <a:moveTo>
                    <a:pt x="0" y="3"/>
                  </a:moveTo>
                  <a:lnTo>
                    <a:pt x="16" y="80"/>
                  </a:lnTo>
                  <a:lnTo>
                    <a:pt x="32" y="75"/>
                  </a:lnTo>
                  <a:lnTo>
                    <a:pt x="16" y="0"/>
                  </a:lnTo>
                  <a:lnTo>
                    <a:pt x="0" y="3"/>
                  </a:lnTo>
                  <a:lnTo>
                    <a:pt x="0" y="3"/>
                  </a:lnTo>
                  <a:lnTo>
                    <a:pt x="0" y="3"/>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8" name="Freeform 21"/>
            <p:cNvSpPr>
              <a:spLocks/>
            </p:cNvSpPr>
            <p:nvPr/>
          </p:nvSpPr>
          <p:spPr bwMode="auto">
            <a:xfrm>
              <a:off x="2792" y="2562"/>
              <a:ext cx="29" cy="77"/>
            </a:xfrm>
            <a:custGeom>
              <a:avLst/>
              <a:gdLst>
                <a:gd name="T0" fmla="*/ 0 w 29"/>
                <a:gd name="T1" fmla="*/ 1 h 77"/>
                <a:gd name="T2" fmla="*/ 10 w 29"/>
                <a:gd name="T3" fmla="*/ 77 h 77"/>
                <a:gd name="T4" fmla="*/ 29 w 29"/>
                <a:gd name="T5" fmla="*/ 76 h 77"/>
                <a:gd name="T6" fmla="*/ 17 w 29"/>
                <a:gd name="T7" fmla="*/ 0 h 77"/>
                <a:gd name="T8" fmla="*/ 0 w 29"/>
                <a:gd name="T9" fmla="*/ 1 h 77"/>
                <a:gd name="T10" fmla="*/ 0 w 29"/>
                <a:gd name="T11" fmla="*/ 1 h 77"/>
                <a:gd name="T12" fmla="*/ 0 w 29"/>
                <a:gd name="T13" fmla="*/ 1 h 77"/>
              </a:gdLst>
              <a:ahLst/>
              <a:cxnLst>
                <a:cxn ang="0">
                  <a:pos x="T0" y="T1"/>
                </a:cxn>
                <a:cxn ang="0">
                  <a:pos x="T2" y="T3"/>
                </a:cxn>
                <a:cxn ang="0">
                  <a:pos x="T4" y="T5"/>
                </a:cxn>
                <a:cxn ang="0">
                  <a:pos x="T6" y="T7"/>
                </a:cxn>
                <a:cxn ang="0">
                  <a:pos x="T8" y="T9"/>
                </a:cxn>
                <a:cxn ang="0">
                  <a:pos x="T10" y="T11"/>
                </a:cxn>
                <a:cxn ang="0">
                  <a:pos x="T12" y="T13"/>
                </a:cxn>
              </a:cxnLst>
              <a:rect l="0" t="0" r="r" b="b"/>
              <a:pathLst>
                <a:path w="29" h="77">
                  <a:moveTo>
                    <a:pt x="0" y="1"/>
                  </a:moveTo>
                  <a:lnTo>
                    <a:pt x="10" y="77"/>
                  </a:lnTo>
                  <a:lnTo>
                    <a:pt x="29" y="76"/>
                  </a:lnTo>
                  <a:lnTo>
                    <a:pt x="17" y="0"/>
                  </a:lnTo>
                  <a:lnTo>
                    <a:pt x="0" y="1"/>
                  </a:lnTo>
                  <a:lnTo>
                    <a:pt x="0" y="1"/>
                  </a:lnTo>
                  <a:lnTo>
                    <a:pt x="0" y="1"/>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59" name="Freeform 22"/>
            <p:cNvSpPr>
              <a:spLocks/>
            </p:cNvSpPr>
            <p:nvPr/>
          </p:nvSpPr>
          <p:spPr bwMode="auto">
            <a:xfrm>
              <a:off x="2838" y="2557"/>
              <a:ext cx="26" cy="79"/>
            </a:xfrm>
            <a:custGeom>
              <a:avLst/>
              <a:gdLst>
                <a:gd name="T0" fmla="*/ 0 w 26"/>
                <a:gd name="T1" fmla="*/ 2 h 79"/>
                <a:gd name="T2" fmla="*/ 11 w 26"/>
                <a:gd name="T3" fmla="*/ 79 h 79"/>
                <a:gd name="T4" fmla="*/ 26 w 26"/>
                <a:gd name="T5" fmla="*/ 76 h 79"/>
                <a:gd name="T6" fmla="*/ 19 w 26"/>
                <a:gd name="T7" fmla="*/ 0 h 79"/>
                <a:gd name="T8" fmla="*/ 0 w 26"/>
                <a:gd name="T9" fmla="*/ 2 h 79"/>
                <a:gd name="T10" fmla="*/ 0 w 26"/>
                <a:gd name="T11" fmla="*/ 2 h 79"/>
                <a:gd name="T12" fmla="*/ 0 w 26"/>
                <a:gd name="T13" fmla="*/ 2 h 79"/>
              </a:gdLst>
              <a:ahLst/>
              <a:cxnLst>
                <a:cxn ang="0">
                  <a:pos x="T0" y="T1"/>
                </a:cxn>
                <a:cxn ang="0">
                  <a:pos x="T2" y="T3"/>
                </a:cxn>
                <a:cxn ang="0">
                  <a:pos x="T4" y="T5"/>
                </a:cxn>
                <a:cxn ang="0">
                  <a:pos x="T6" y="T7"/>
                </a:cxn>
                <a:cxn ang="0">
                  <a:pos x="T8" y="T9"/>
                </a:cxn>
                <a:cxn ang="0">
                  <a:pos x="T10" y="T11"/>
                </a:cxn>
                <a:cxn ang="0">
                  <a:pos x="T12" y="T13"/>
                </a:cxn>
              </a:cxnLst>
              <a:rect l="0" t="0" r="r" b="b"/>
              <a:pathLst>
                <a:path w="26" h="79">
                  <a:moveTo>
                    <a:pt x="0" y="2"/>
                  </a:moveTo>
                  <a:lnTo>
                    <a:pt x="11" y="79"/>
                  </a:lnTo>
                  <a:lnTo>
                    <a:pt x="26" y="76"/>
                  </a:lnTo>
                  <a:lnTo>
                    <a:pt x="19" y="0"/>
                  </a:lnTo>
                  <a:lnTo>
                    <a:pt x="0" y="2"/>
                  </a:lnTo>
                  <a:lnTo>
                    <a:pt x="0" y="2"/>
                  </a:lnTo>
                  <a:lnTo>
                    <a:pt x="0" y="2"/>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0" name="Freeform 23"/>
            <p:cNvSpPr>
              <a:spLocks/>
            </p:cNvSpPr>
            <p:nvPr/>
          </p:nvSpPr>
          <p:spPr bwMode="auto">
            <a:xfrm>
              <a:off x="2886" y="2555"/>
              <a:ext cx="23" cy="76"/>
            </a:xfrm>
            <a:custGeom>
              <a:avLst/>
              <a:gdLst>
                <a:gd name="T0" fmla="*/ 0 w 23"/>
                <a:gd name="T1" fmla="*/ 0 h 76"/>
                <a:gd name="T2" fmla="*/ 5 w 23"/>
                <a:gd name="T3" fmla="*/ 76 h 76"/>
                <a:gd name="T4" fmla="*/ 23 w 23"/>
                <a:gd name="T5" fmla="*/ 75 h 76"/>
                <a:gd name="T6" fmla="*/ 17 w 23"/>
                <a:gd name="T7" fmla="*/ 0 h 76"/>
                <a:gd name="T8" fmla="*/ 0 w 23"/>
                <a:gd name="T9" fmla="*/ 0 h 76"/>
                <a:gd name="T10" fmla="*/ 0 w 23"/>
                <a:gd name="T11" fmla="*/ 0 h 76"/>
                <a:gd name="T12" fmla="*/ 0 w 23"/>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23" h="76">
                  <a:moveTo>
                    <a:pt x="0" y="0"/>
                  </a:moveTo>
                  <a:lnTo>
                    <a:pt x="5" y="76"/>
                  </a:lnTo>
                  <a:lnTo>
                    <a:pt x="23" y="75"/>
                  </a:lnTo>
                  <a:lnTo>
                    <a:pt x="17" y="0"/>
                  </a:lnTo>
                  <a:lnTo>
                    <a:pt x="0" y="0"/>
                  </a:lnTo>
                  <a:lnTo>
                    <a:pt x="0" y="0"/>
                  </a:lnTo>
                  <a:lnTo>
                    <a:pt x="0"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1" name="Freeform 24"/>
            <p:cNvSpPr>
              <a:spLocks/>
            </p:cNvSpPr>
            <p:nvPr/>
          </p:nvSpPr>
          <p:spPr bwMode="auto">
            <a:xfrm>
              <a:off x="2980" y="2555"/>
              <a:ext cx="21" cy="76"/>
            </a:xfrm>
            <a:custGeom>
              <a:avLst/>
              <a:gdLst>
                <a:gd name="T0" fmla="*/ 0 w 21"/>
                <a:gd name="T1" fmla="*/ 76 h 76"/>
                <a:gd name="T2" fmla="*/ 16 w 21"/>
                <a:gd name="T3" fmla="*/ 76 h 76"/>
                <a:gd name="T4" fmla="*/ 21 w 21"/>
                <a:gd name="T5" fmla="*/ 2 h 76"/>
                <a:gd name="T6" fmla="*/ 5 w 21"/>
                <a:gd name="T7" fmla="*/ 0 h 76"/>
                <a:gd name="T8" fmla="*/ 0 w 21"/>
                <a:gd name="T9" fmla="*/ 76 h 76"/>
                <a:gd name="T10" fmla="*/ 0 w 21"/>
                <a:gd name="T11" fmla="*/ 76 h 76"/>
                <a:gd name="T12" fmla="*/ 0 w 21"/>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21" h="76">
                  <a:moveTo>
                    <a:pt x="0" y="76"/>
                  </a:moveTo>
                  <a:lnTo>
                    <a:pt x="16" y="76"/>
                  </a:lnTo>
                  <a:lnTo>
                    <a:pt x="21" y="2"/>
                  </a:lnTo>
                  <a:lnTo>
                    <a:pt x="5" y="0"/>
                  </a:lnTo>
                  <a:lnTo>
                    <a:pt x="0" y="76"/>
                  </a:lnTo>
                  <a:lnTo>
                    <a:pt x="0" y="76"/>
                  </a:lnTo>
                  <a:lnTo>
                    <a:pt x="0" y="7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2" name="Freeform 25"/>
            <p:cNvSpPr>
              <a:spLocks/>
            </p:cNvSpPr>
            <p:nvPr/>
          </p:nvSpPr>
          <p:spPr bwMode="auto">
            <a:xfrm>
              <a:off x="3024" y="2558"/>
              <a:ext cx="26" cy="80"/>
            </a:xfrm>
            <a:custGeom>
              <a:avLst/>
              <a:gdLst>
                <a:gd name="T0" fmla="*/ 0 w 26"/>
                <a:gd name="T1" fmla="*/ 78 h 80"/>
                <a:gd name="T2" fmla="*/ 18 w 26"/>
                <a:gd name="T3" fmla="*/ 80 h 80"/>
                <a:gd name="T4" fmla="*/ 26 w 26"/>
                <a:gd name="T5" fmla="*/ 0 h 80"/>
                <a:gd name="T6" fmla="*/ 11 w 26"/>
                <a:gd name="T7" fmla="*/ 0 h 80"/>
                <a:gd name="T8" fmla="*/ 0 w 26"/>
                <a:gd name="T9" fmla="*/ 78 h 80"/>
                <a:gd name="T10" fmla="*/ 0 w 26"/>
                <a:gd name="T11" fmla="*/ 78 h 80"/>
                <a:gd name="T12" fmla="*/ 0 w 26"/>
                <a:gd name="T13" fmla="*/ 78 h 80"/>
              </a:gdLst>
              <a:ahLst/>
              <a:cxnLst>
                <a:cxn ang="0">
                  <a:pos x="T0" y="T1"/>
                </a:cxn>
                <a:cxn ang="0">
                  <a:pos x="T2" y="T3"/>
                </a:cxn>
                <a:cxn ang="0">
                  <a:pos x="T4" y="T5"/>
                </a:cxn>
                <a:cxn ang="0">
                  <a:pos x="T6" y="T7"/>
                </a:cxn>
                <a:cxn ang="0">
                  <a:pos x="T8" y="T9"/>
                </a:cxn>
                <a:cxn ang="0">
                  <a:pos x="T10" y="T11"/>
                </a:cxn>
                <a:cxn ang="0">
                  <a:pos x="T12" y="T13"/>
                </a:cxn>
              </a:cxnLst>
              <a:rect l="0" t="0" r="r" b="b"/>
              <a:pathLst>
                <a:path w="26" h="80">
                  <a:moveTo>
                    <a:pt x="0" y="78"/>
                  </a:moveTo>
                  <a:lnTo>
                    <a:pt x="18" y="80"/>
                  </a:lnTo>
                  <a:lnTo>
                    <a:pt x="26" y="0"/>
                  </a:lnTo>
                  <a:lnTo>
                    <a:pt x="11" y="0"/>
                  </a:lnTo>
                  <a:lnTo>
                    <a:pt x="0" y="78"/>
                  </a:lnTo>
                  <a:lnTo>
                    <a:pt x="0" y="78"/>
                  </a:lnTo>
                  <a:lnTo>
                    <a:pt x="0" y="78"/>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3" name="Freeform 26"/>
            <p:cNvSpPr>
              <a:spLocks/>
            </p:cNvSpPr>
            <p:nvPr/>
          </p:nvSpPr>
          <p:spPr bwMode="auto">
            <a:xfrm>
              <a:off x="3069" y="2563"/>
              <a:ext cx="31" cy="80"/>
            </a:xfrm>
            <a:custGeom>
              <a:avLst/>
              <a:gdLst>
                <a:gd name="T0" fmla="*/ 0 w 31"/>
                <a:gd name="T1" fmla="*/ 76 h 80"/>
                <a:gd name="T2" fmla="*/ 15 w 31"/>
                <a:gd name="T3" fmla="*/ 80 h 80"/>
                <a:gd name="T4" fmla="*/ 31 w 31"/>
                <a:gd name="T5" fmla="*/ 4 h 80"/>
                <a:gd name="T6" fmla="*/ 14 w 31"/>
                <a:gd name="T7" fmla="*/ 0 h 80"/>
                <a:gd name="T8" fmla="*/ 0 w 31"/>
                <a:gd name="T9" fmla="*/ 76 h 80"/>
                <a:gd name="T10" fmla="*/ 0 w 31"/>
                <a:gd name="T11" fmla="*/ 76 h 80"/>
                <a:gd name="T12" fmla="*/ 0 w 31"/>
                <a:gd name="T13" fmla="*/ 76 h 80"/>
              </a:gdLst>
              <a:ahLst/>
              <a:cxnLst>
                <a:cxn ang="0">
                  <a:pos x="T0" y="T1"/>
                </a:cxn>
                <a:cxn ang="0">
                  <a:pos x="T2" y="T3"/>
                </a:cxn>
                <a:cxn ang="0">
                  <a:pos x="T4" y="T5"/>
                </a:cxn>
                <a:cxn ang="0">
                  <a:pos x="T6" y="T7"/>
                </a:cxn>
                <a:cxn ang="0">
                  <a:pos x="T8" y="T9"/>
                </a:cxn>
                <a:cxn ang="0">
                  <a:pos x="T10" y="T11"/>
                </a:cxn>
                <a:cxn ang="0">
                  <a:pos x="T12" y="T13"/>
                </a:cxn>
              </a:cxnLst>
              <a:rect l="0" t="0" r="r" b="b"/>
              <a:pathLst>
                <a:path w="31" h="80">
                  <a:moveTo>
                    <a:pt x="0" y="76"/>
                  </a:moveTo>
                  <a:lnTo>
                    <a:pt x="15" y="80"/>
                  </a:lnTo>
                  <a:lnTo>
                    <a:pt x="31" y="4"/>
                  </a:lnTo>
                  <a:lnTo>
                    <a:pt x="14" y="0"/>
                  </a:lnTo>
                  <a:lnTo>
                    <a:pt x="0" y="76"/>
                  </a:lnTo>
                  <a:lnTo>
                    <a:pt x="0" y="76"/>
                  </a:lnTo>
                  <a:lnTo>
                    <a:pt x="0" y="76"/>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4" name="Freeform 27"/>
            <p:cNvSpPr>
              <a:spLocks/>
            </p:cNvSpPr>
            <p:nvPr/>
          </p:nvSpPr>
          <p:spPr bwMode="auto">
            <a:xfrm>
              <a:off x="3112" y="2572"/>
              <a:ext cx="34" cy="79"/>
            </a:xfrm>
            <a:custGeom>
              <a:avLst/>
              <a:gdLst>
                <a:gd name="T0" fmla="*/ 0 w 34"/>
                <a:gd name="T1" fmla="*/ 75 h 79"/>
                <a:gd name="T2" fmla="*/ 17 w 34"/>
                <a:gd name="T3" fmla="*/ 79 h 79"/>
                <a:gd name="T4" fmla="*/ 34 w 34"/>
                <a:gd name="T5" fmla="*/ 2 h 79"/>
                <a:gd name="T6" fmla="*/ 17 w 34"/>
                <a:gd name="T7" fmla="*/ 0 h 79"/>
                <a:gd name="T8" fmla="*/ 0 w 34"/>
                <a:gd name="T9" fmla="*/ 75 h 79"/>
                <a:gd name="T10" fmla="*/ 0 w 34"/>
                <a:gd name="T11" fmla="*/ 75 h 79"/>
                <a:gd name="T12" fmla="*/ 0 w 34"/>
                <a:gd name="T13" fmla="*/ 75 h 79"/>
              </a:gdLst>
              <a:ahLst/>
              <a:cxnLst>
                <a:cxn ang="0">
                  <a:pos x="T0" y="T1"/>
                </a:cxn>
                <a:cxn ang="0">
                  <a:pos x="T2" y="T3"/>
                </a:cxn>
                <a:cxn ang="0">
                  <a:pos x="T4" y="T5"/>
                </a:cxn>
                <a:cxn ang="0">
                  <a:pos x="T6" y="T7"/>
                </a:cxn>
                <a:cxn ang="0">
                  <a:pos x="T8" y="T9"/>
                </a:cxn>
                <a:cxn ang="0">
                  <a:pos x="T10" y="T11"/>
                </a:cxn>
                <a:cxn ang="0">
                  <a:pos x="T12" y="T13"/>
                </a:cxn>
              </a:cxnLst>
              <a:rect l="0" t="0" r="r" b="b"/>
              <a:pathLst>
                <a:path w="34" h="79">
                  <a:moveTo>
                    <a:pt x="0" y="75"/>
                  </a:moveTo>
                  <a:lnTo>
                    <a:pt x="17" y="79"/>
                  </a:lnTo>
                  <a:lnTo>
                    <a:pt x="34" y="2"/>
                  </a:lnTo>
                  <a:lnTo>
                    <a:pt x="17" y="0"/>
                  </a:lnTo>
                  <a:lnTo>
                    <a:pt x="0" y="75"/>
                  </a:lnTo>
                  <a:lnTo>
                    <a:pt x="0" y="75"/>
                  </a:lnTo>
                  <a:lnTo>
                    <a:pt x="0" y="75"/>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5" name="Freeform 28"/>
            <p:cNvSpPr>
              <a:spLocks/>
            </p:cNvSpPr>
            <p:nvPr/>
          </p:nvSpPr>
          <p:spPr bwMode="auto">
            <a:xfrm>
              <a:off x="3200" y="2597"/>
              <a:ext cx="40" cy="77"/>
            </a:xfrm>
            <a:custGeom>
              <a:avLst/>
              <a:gdLst>
                <a:gd name="T0" fmla="*/ 0 w 40"/>
                <a:gd name="T1" fmla="*/ 74 h 77"/>
                <a:gd name="T2" fmla="*/ 14 w 40"/>
                <a:gd name="T3" fmla="*/ 77 h 77"/>
                <a:gd name="T4" fmla="*/ 40 w 40"/>
                <a:gd name="T5" fmla="*/ 5 h 77"/>
                <a:gd name="T6" fmla="*/ 23 w 40"/>
                <a:gd name="T7" fmla="*/ 0 h 77"/>
                <a:gd name="T8" fmla="*/ 0 w 40"/>
                <a:gd name="T9" fmla="*/ 74 h 77"/>
                <a:gd name="T10" fmla="*/ 0 w 40"/>
                <a:gd name="T11" fmla="*/ 74 h 77"/>
                <a:gd name="T12" fmla="*/ 0 w 40"/>
                <a:gd name="T13" fmla="*/ 74 h 77"/>
              </a:gdLst>
              <a:ahLst/>
              <a:cxnLst>
                <a:cxn ang="0">
                  <a:pos x="T0" y="T1"/>
                </a:cxn>
                <a:cxn ang="0">
                  <a:pos x="T2" y="T3"/>
                </a:cxn>
                <a:cxn ang="0">
                  <a:pos x="T4" y="T5"/>
                </a:cxn>
                <a:cxn ang="0">
                  <a:pos x="T6" y="T7"/>
                </a:cxn>
                <a:cxn ang="0">
                  <a:pos x="T8" y="T9"/>
                </a:cxn>
                <a:cxn ang="0">
                  <a:pos x="T10" y="T11"/>
                </a:cxn>
                <a:cxn ang="0">
                  <a:pos x="T12" y="T13"/>
                </a:cxn>
              </a:cxnLst>
              <a:rect l="0" t="0" r="r" b="b"/>
              <a:pathLst>
                <a:path w="40" h="77">
                  <a:moveTo>
                    <a:pt x="0" y="74"/>
                  </a:moveTo>
                  <a:lnTo>
                    <a:pt x="14" y="77"/>
                  </a:lnTo>
                  <a:lnTo>
                    <a:pt x="40" y="5"/>
                  </a:lnTo>
                  <a:lnTo>
                    <a:pt x="23" y="0"/>
                  </a:lnTo>
                  <a:lnTo>
                    <a:pt x="0" y="74"/>
                  </a:lnTo>
                  <a:lnTo>
                    <a:pt x="0" y="74"/>
                  </a:lnTo>
                  <a:lnTo>
                    <a:pt x="0" y="74"/>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6" name="Freeform 29"/>
            <p:cNvSpPr>
              <a:spLocks/>
            </p:cNvSpPr>
            <p:nvPr/>
          </p:nvSpPr>
          <p:spPr bwMode="auto">
            <a:xfrm>
              <a:off x="3243" y="2610"/>
              <a:ext cx="41" cy="79"/>
            </a:xfrm>
            <a:custGeom>
              <a:avLst/>
              <a:gdLst>
                <a:gd name="T0" fmla="*/ 26 w 41"/>
                <a:gd name="T1" fmla="*/ 0 h 79"/>
                <a:gd name="T2" fmla="*/ 0 w 41"/>
                <a:gd name="T3" fmla="*/ 74 h 79"/>
                <a:gd name="T4" fmla="*/ 14 w 41"/>
                <a:gd name="T5" fmla="*/ 79 h 79"/>
                <a:gd name="T6" fmla="*/ 41 w 41"/>
                <a:gd name="T7" fmla="*/ 6 h 79"/>
                <a:gd name="T8" fmla="*/ 26 w 41"/>
                <a:gd name="T9" fmla="*/ 0 h 79"/>
                <a:gd name="T10" fmla="*/ 26 w 41"/>
                <a:gd name="T11" fmla="*/ 0 h 79"/>
                <a:gd name="T12" fmla="*/ 26 w 41"/>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1" h="79">
                  <a:moveTo>
                    <a:pt x="26" y="0"/>
                  </a:moveTo>
                  <a:lnTo>
                    <a:pt x="0" y="74"/>
                  </a:lnTo>
                  <a:lnTo>
                    <a:pt x="14" y="79"/>
                  </a:lnTo>
                  <a:lnTo>
                    <a:pt x="41" y="6"/>
                  </a:lnTo>
                  <a:lnTo>
                    <a:pt x="26" y="0"/>
                  </a:lnTo>
                  <a:lnTo>
                    <a:pt x="26" y="0"/>
                  </a:lnTo>
                  <a:lnTo>
                    <a:pt x="26"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7" name="Freeform 30"/>
            <p:cNvSpPr>
              <a:spLocks/>
            </p:cNvSpPr>
            <p:nvPr/>
          </p:nvSpPr>
          <p:spPr bwMode="auto">
            <a:xfrm>
              <a:off x="3284" y="2626"/>
              <a:ext cx="48" cy="79"/>
            </a:xfrm>
            <a:custGeom>
              <a:avLst/>
              <a:gdLst>
                <a:gd name="T0" fmla="*/ 31 w 48"/>
                <a:gd name="T1" fmla="*/ 0 h 79"/>
                <a:gd name="T2" fmla="*/ 0 w 48"/>
                <a:gd name="T3" fmla="*/ 74 h 79"/>
                <a:gd name="T4" fmla="*/ 14 w 48"/>
                <a:gd name="T5" fmla="*/ 79 h 79"/>
                <a:gd name="T6" fmla="*/ 48 w 48"/>
                <a:gd name="T7" fmla="*/ 9 h 79"/>
                <a:gd name="T8" fmla="*/ 31 w 48"/>
                <a:gd name="T9" fmla="*/ 0 h 79"/>
                <a:gd name="T10" fmla="*/ 31 w 48"/>
                <a:gd name="T11" fmla="*/ 0 h 79"/>
                <a:gd name="T12" fmla="*/ 31 w 48"/>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8" h="79">
                  <a:moveTo>
                    <a:pt x="31" y="0"/>
                  </a:moveTo>
                  <a:lnTo>
                    <a:pt x="0" y="74"/>
                  </a:lnTo>
                  <a:lnTo>
                    <a:pt x="14" y="79"/>
                  </a:lnTo>
                  <a:lnTo>
                    <a:pt x="48" y="9"/>
                  </a:lnTo>
                  <a:lnTo>
                    <a:pt x="31" y="0"/>
                  </a:lnTo>
                  <a:lnTo>
                    <a:pt x="31" y="0"/>
                  </a:lnTo>
                  <a:lnTo>
                    <a:pt x="31"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8" name="Freeform 31"/>
            <p:cNvSpPr>
              <a:spLocks/>
            </p:cNvSpPr>
            <p:nvPr/>
          </p:nvSpPr>
          <p:spPr bwMode="auto">
            <a:xfrm>
              <a:off x="3324" y="2648"/>
              <a:ext cx="51" cy="76"/>
            </a:xfrm>
            <a:custGeom>
              <a:avLst/>
              <a:gdLst>
                <a:gd name="T0" fmla="*/ 35 w 51"/>
                <a:gd name="T1" fmla="*/ 0 h 76"/>
                <a:gd name="T2" fmla="*/ 0 w 51"/>
                <a:gd name="T3" fmla="*/ 70 h 76"/>
                <a:gd name="T4" fmla="*/ 16 w 51"/>
                <a:gd name="T5" fmla="*/ 76 h 76"/>
                <a:gd name="T6" fmla="*/ 51 w 51"/>
                <a:gd name="T7" fmla="*/ 6 h 76"/>
                <a:gd name="T8" fmla="*/ 35 w 51"/>
                <a:gd name="T9" fmla="*/ 0 h 76"/>
                <a:gd name="T10" fmla="*/ 35 w 51"/>
                <a:gd name="T11" fmla="*/ 0 h 76"/>
                <a:gd name="T12" fmla="*/ 35 w 51"/>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51" h="76">
                  <a:moveTo>
                    <a:pt x="35" y="0"/>
                  </a:moveTo>
                  <a:lnTo>
                    <a:pt x="0" y="70"/>
                  </a:lnTo>
                  <a:lnTo>
                    <a:pt x="16" y="76"/>
                  </a:lnTo>
                  <a:lnTo>
                    <a:pt x="51" y="6"/>
                  </a:lnTo>
                  <a:lnTo>
                    <a:pt x="35" y="0"/>
                  </a:lnTo>
                  <a:lnTo>
                    <a:pt x="35" y="0"/>
                  </a:lnTo>
                  <a:lnTo>
                    <a:pt x="35"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69" name="Freeform 32"/>
            <p:cNvSpPr>
              <a:spLocks/>
            </p:cNvSpPr>
            <p:nvPr/>
          </p:nvSpPr>
          <p:spPr bwMode="auto">
            <a:xfrm>
              <a:off x="3402" y="2694"/>
              <a:ext cx="57" cy="73"/>
            </a:xfrm>
            <a:custGeom>
              <a:avLst/>
              <a:gdLst>
                <a:gd name="T0" fmla="*/ 43 w 57"/>
                <a:gd name="T1" fmla="*/ 0 h 73"/>
                <a:gd name="T2" fmla="*/ 0 w 57"/>
                <a:gd name="T3" fmla="*/ 65 h 73"/>
                <a:gd name="T4" fmla="*/ 15 w 57"/>
                <a:gd name="T5" fmla="*/ 73 h 73"/>
                <a:gd name="T6" fmla="*/ 57 w 57"/>
                <a:gd name="T7" fmla="*/ 8 h 73"/>
                <a:gd name="T8" fmla="*/ 43 w 57"/>
                <a:gd name="T9" fmla="*/ 0 h 73"/>
                <a:gd name="T10" fmla="*/ 43 w 57"/>
                <a:gd name="T11" fmla="*/ 0 h 73"/>
                <a:gd name="T12" fmla="*/ 43 w 57"/>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7" h="73">
                  <a:moveTo>
                    <a:pt x="43" y="0"/>
                  </a:moveTo>
                  <a:lnTo>
                    <a:pt x="0" y="65"/>
                  </a:lnTo>
                  <a:lnTo>
                    <a:pt x="15" y="73"/>
                  </a:lnTo>
                  <a:lnTo>
                    <a:pt x="57" y="8"/>
                  </a:lnTo>
                  <a:lnTo>
                    <a:pt x="43" y="0"/>
                  </a:lnTo>
                  <a:lnTo>
                    <a:pt x="43" y="0"/>
                  </a:lnTo>
                  <a:lnTo>
                    <a:pt x="43" y="0"/>
                  </a:lnTo>
                  <a:close/>
                </a:path>
              </a:pathLst>
            </a:custGeom>
            <a:solidFill>
              <a:schemeClr val="tx1"/>
            </a:solidFill>
            <a:ln w="9525">
              <a:no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70" name="Freeform 33"/>
            <p:cNvSpPr>
              <a:spLocks/>
            </p:cNvSpPr>
            <p:nvPr/>
          </p:nvSpPr>
          <p:spPr bwMode="auto">
            <a:xfrm>
              <a:off x="3441" y="2720"/>
              <a:ext cx="58" cy="74"/>
            </a:xfrm>
            <a:custGeom>
              <a:avLst/>
              <a:gdLst>
                <a:gd name="T0" fmla="*/ 43 w 58"/>
                <a:gd name="T1" fmla="*/ 0 h 74"/>
                <a:gd name="T2" fmla="*/ 0 w 58"/>
                <a:gd name="T3" fmla="*/ 64 h 74"/>
                <a:gd name="T4" fmla="*/ 12 w 58"/>
                <a:gd name="T5" fmla="*/ 74 h 74"/>
                <a:gd name="T6" fmla="*/ 58 w 58"/>
                <a:gd name="T7" fmla="*/ 9 h 74"/>
                <a:gd name="T8" fmla="*/ 43 w 58"/>
                <a:gd name="T9" fmla="*/ 0 h 74"/>
                <a:gd name="T10" fmla="*/ 43 w 58"/>
                <a:gd name="T11" fmla="*/ 0 h 74"/>
                <a:gd name="T12" fmla="*/ 43 w 5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58" h="74">
                  <a:moveTo>
                    <a:pt x="43" y="0"/>
                  </a:moveTo>
                  <a:lnTo>
                    <a:pt x="0" y="64"/>
                  </a:lnTo>
                  <a:lnTo>
                    <a:pt x="12" y="74"/>
                  </a:lnTo>
                  <a:lnTo>
                    <a:pt x="58" y="9"/>
                  </a:lnTo>
                  <a:lnTo>
                    <a:pt x="43" y="0"/>
                  </a:lnTo>
                  <a:lnTo>
                    <a:pt x="43" y="0"/>
                  </a:lnTo>
                  <a:lnTo>
                    <a:pt x="43"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71" name="Freeform 34"/>
            <p:cNvSpPr>
              <a:spLocks/>
            </p:cNvSpPr>
            <p:nvPr/>
          </p:nvSpPr>
          <p:spPr bwMode="auto">
            <a:xfrm>
              <a:off x="3477" y="2746"/>
              <a:ext cx="61" cy="73"/>
            </a:xfrm>
            <a:custGeom>
              <a:avLst/>
              <a:gdLst>
                <a:gd name="T0" fmla="*/ 49 w 61"/>
                <a:gd name="T1" fmla="*/ 0 h 73"/>
                <a:gd name="T2" fmla="*/ 0 w 61"/>
                <a:gd name="T3" fmla="*/ 61 h 73"/>
                <a:gd name="T4" fmla="*/ 14 w 61"/>
                <a:gd name="T5" fmla="*/ 73 h 73"/>
                <a:gd name="T6" fmla="*/ 61 w 61"/>
                <a:gd name="T7" fmla="*/ 9 h 73"/>
                <a:gd name="T8" fmla="*/ 49 w 61"/>
                <a:gd name="T9" fmla="*/ 0 h 73"/>
                <a:gd name="T10" fmla="*/ 49 w 61"/>
                <a:gd name="T11" fmla="*/ 0 h 73"/>
                <a:gd name="T12" fmla="*/ 49 w 61"/>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61" h="73">
                  <a:moveTo>
                    <a:pt x="49" y="0"/>
                  </a:moveTo>
                  <a:lnTo>
                    <a:pt x="0" y="61"/>
                  </a:lnTo>
                  <a:lnTo>
                    <a:pt x="14" y="73"/>
                  </a:lnTo>
                  <a:lnTo>
                    <a:pt x="61" y="9"/>
                  </a:lnTo>
                  <a:lnTo>
                    <a:pt x="49" y="0"/>
                  </a:lnTo>
                  <a:lnTo>
                    <a:pt x="49" y="0"/>
                  </a:lnTo>
                  <a:lnTo>
                    <a:pt x="49"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72" name="Freeform 35"/>
            <p:cNvSpPr>
              <a:spLocks/>
            </p:cNvSpPr>
            <p:nvPr/>
          </p:nvSpPr>
          <p:spPr bwMode="auto">
            <a:xfrm>
              <a:off x="3512" y="2776"/>
              <a:ext cx="64" cy="71"/>
            </a:xfrm>
            <a:custGeom>
              <a:avLst/>
              <a:gdLst>
                <a:gd name="T0" fmla="*/ 52 w 64"/>
                <a:gd name="T1" fmla="*/ 0 h 71"/>
                <a:gd name="T2" fmla="*/ 0 w 64"/>
                <a:gd name="T3" fmla="*/ 59 h 71"/>
                <a:gd name="T4" fmla="*/ 14 w 64"/>
                <a:gd name="T5" fmla="*/ 71 h 71"/>
                <a:gd name="T6" fmla="*/ 64 w 64"/>
                <a:gd name="T7" fmla="*/ 10 h 71"/>
                <a:gd name="T8" fmla="*/ 52 w 64"/>
                <a:gd name="T9" fmla="*/ 0 h 71"/>
                <a:gd name="T10" fmla="*/ 52 w 64"/>
                <a:gd name="T11" fmla="*/ 0 h 71"/>
                <a:gd name="T12" fmla="*/ 52 w 64"/>
                <a:gd name="T13" fmla="*/ 0 h 71"/>
              </a:gdLst>
              <a:ahLst/>
              <a:cxnLst>
                <a:cxn ang="0">
                  <a:pos x="T0" y="T1"/>
                </a:cxn>
                <a:cxn ang="0">
                  <a:pos x="T2" y="T3"/>
                </a:cxn>
                <a:cxn ang="0">
                  <a:pos x="T4" y="T5"/>
                </a:cxn>
                <a:cxn ang="0">
                  <a:pos x="T6" y="T7"/>
                </a:cxn>
                <a:cxn ang="0">
                  <a:pos x="T8" y="T9"/>
                </a:cxn>
                <a:cxn ang="0">
                  <a:pos x="T10" y="T11"/>
                </a:cxn>
                <a:cxn ang="0">
                  <a:pos x="T12" y="T13"/>
                </a:cxn>
              </a:cxnLst>
              <a:rect l="0" t="0" r="r" b="b"/>
              <a:pathLst>
                <a:path w="64" h="71">
                  <a:moveTo>
                    <a:pt x="52" y="0"/>
                  </a:moveTo>
                  <a:lnTo>
                    <a:pt x="0" y="59"/>
                  </a:lnTo>
                  <a:lnTo>
                    <a:pt x="14" y="71"/>
                  </a:lnTo>
                  <a:lnTo>
                    <a:pt x="64" y="10"/>
                  </a:lnTo>
                  <a:lnTo>
                    <a:pt x="52" y="0"/>
                  </a:lnTo>
                  <a:lnTo>
                    <a:pt x="52" y="0"/>
                  </a:lnTo>
                  <a:lnTo>
                    <a:pt x="52"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73" name="Freeform 36"/>
            <p:cNvSpPr>
              <a:spLocks/>
            </p:cNvSpPr>
            <p:nvPr/>
          </p:nvSpPr>
          <p:spPr bwMode="auto">
            <a:xfrm>
              <a:off x="3530" y="2802"/>
              <a:ext cx="87" cy="91"/>
            </a:xfrm>
            <a:custGeom>
              <a:avLst/>
              <a:gdLst>
                <a:gd name="T0" fmla="*/ 75 w 87"/>
                <a:gd name="T1" fmla="*/ 0 h 91"/>
                <a:gd name="T2" fmla="*/ 0 w 87"/>
                <a:gd name="T3" fmla="*/ 81 h 91"/>
                <a:gd name="T4" fmla="*/ 12 w 87"/>
                <a:gd name="T5" fmla="*/ 91 h 91"/>
                <a:gd name="T6" fmla="*/ 87 w 87"/>
                <a:gd name="T7" fmla="*/ 10 h 91"/>
                <a:gd name="T8" fmla="*/ 75 w 87"/>
                <a:gd name="T9" fmla="*/ 0 h 91"/>
                <a:gd name="T10" fmla="*/ 75 w 87"/>
                <a:gd name="T11" fmla="*/ 0 h 91"/>
                <a:gd name="T12" fmla="*/ 75 w 87"/>
                <a:gd name="T13" fmla="*/ 0 h 91"/>
              </a:gdLst>
              <a:ahLst/>
              <a:cxnLst>
                <a:cxn ang="0">
                  <a:pos x="T0" y="T1"/>
                </a:cxn>
                <a:cxn ang="0">
                  <a:pos x="T2" y="T3"/>
                </a:cxn>
                <a:cxn ang="0">
                  <a:pos x="T4" y="T5"/>
                </a:cxn>
                <a:cxn ang="0">
                  <a:pos x="T6" y="T7"/>
                </a:cxn>
                <a:cxn ang="0">
                  <a:pos x="T8" y="T9"/>
                </a:cxn>
                <a:cxn ang="0">
                  <a:pos x="T10" y="T11"/>
                </a:cxn>
                <a:cxn ang="0">
                  <a:pos x="T12" y="T13"/>
                </a:cxn>
              </a:cxnLst>
              <a:rect l="0" t="0" r="r" b="b"/>
              <a:pathLst>
                <a:path w="87" h="91">
                  <a:moveTo>
                    <a:pt x="75" y="0"/>
                  </a:moveTo>
                  <a:lnTo>
                    <a:pt x="0" y="81"/>
                  </a:lnTo>
                  <a:lnTo>
                    <a:pt x="12" y="91"/>
                  </a:lnTo>
                  <a:lnTo>
                    <a:pt x="87" y="10"/>
                  </a:lnTo>
                  <a:lnTo>
                    <a:pt x="75" y="0"/>
                  </a:lnTo>
                  <a:lnTo>
                    <a:pt x="75" y="0"/>
                  </a:lnTo>
                  <a:lnTo>
                    <a:pt x="75"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83"/>
            </a:p>
          </p:txBody>
        </p:sp>
        <p:sp>
          <p:nvSpPr>
            <p:cNvPr id="175" name="Freeform 38"/>
            <p:cNvSpPr>
              <a:spLocks/>
            </p:cNvSpPr>
            <p:nvPr/>
          </p:nvSpPr>
          <p:spPr bwMode="auto">
            <a:xfrm>
              <a:off x="2836" y="2778"/>
              <a:ext cx="491" cy="686"/>
            </a:xfrm>
            <a:custGeom>
              <a:avLst/>
              <a:gdLst>
                <a:gd name="T0" fmla="*/ 501 w 501"/>
                <a:gd name="T1" fmla="*/ 7 h 699"/>
                <a:gd name="T2" fmla="*/ 487 w 501"/>
                <a:gd name="T3" fmla="*/ 0 h 699"/>
                <a:gd name="T4" fmla="*/ 176 w 501"/>
                <a:gd name="T5" fmla="*/ 419 h 699"/>
                <a:gd name="T6" fmla="*/ 100 w 501"/>
                <a:gd name="T7" fmla="*/ 521 h 699"/>
                <a:gd name="T8" fmla="*/ 91 w 501"/>
                <a:gd name="T9" fmla="*/ 521 h 699"/>
                <a:gd name="T10" fmla="*/ 0 w 501"/>
                <a:gd name="T11" fmla="*/ 609 h 699"/>
                <a:gd name="T12" fmla="*/ 91 w 501"/>
                <a:gd name="T13" fmla="*/ 699 h 699"/>
                <a:gd name="T14" fmla="*/ 178 w 501"/>
                <a:gd name="T15" fmla="*/ 609 h 699"/>
                <a:gd name="T16" fmla="*/ 157 w 501"/>
                <a:gd name="T17" fmla="*/ 552 h 699"/>
                <a:gd name="T18" fmla="*/ 231 w 501"/>
                <a:gd name="T19" fmla="*/ 436 h 699"/>
                <a:gd name="T20" fmla="*/ 501 w 501"/>
                <a:gd name="T21" fmla="*/ 7 h 699"/>
                <a:gd name="T22" fmla="*/ 501 w 501"/>
                <a:gd name="T23" fmla="*/ 7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1" h="699">
                  <a:moveTo>
                    <a:pt x="501" y="7"/>
                  </a:moveTo>
                  <a:cubicBezTo>
                    <a:pt x="497" y="5"/>
                    <a:pt x="492" y="2"/>
                    <a:pt x="487" y="0"/>
                  </a:cubicBezTo>
                  <a:cubicBezTo>
                    <a:pt x="176" y="419"/>
                    <a:pt x="176" y="419"/>
                    <a:pt x="176" y="419"/>
                  </a:cubicBezTo>
                  <a:cubicBezTo>
                    <a:pt x="100" y="521"/>
                    <a:pt x="100" y="521"/>
                    <a:pt x="100" y="521"/>
                  </a:cubicBezTo>
                  <a:cubicBezTo>
                    <a:pt x="98" y="521"/>
                    <a:pt x="93" y="521"/>
                    <a:pt x="91" y="521"/>
                  </a:cubicBezTo>
                  <a:cubicBezTo>
                    <a:pt x="41" y="521"/>
                    <a:pt x="0" y="562"/>
                    <a:pt x="0" y="609"/>
                  </a:cubicBezTo>
                  <a:cubicBezTo>
                    <a:pt x="0" y="659"/>
                    <a:pt x="41" y="699"/>
                    <a:pt x="91" y="699"/>
                  </a:cubicBezTo>
                  <a:cubicBezTo>
                    <a:pt x="138" y="699"/>
                    <a:pt x="178" y="659"/>
                    <a:pt x="178" y="609"/>
                  </a:cubicBezTo>
                  <a:cubicBezTo>
                    <a:pt x="178" y="588"/>
                    <a:pt x="171" y="566"/>
                    <a:pt x="157" y="552"/>
                  </a:cubicBezTo>
                  <a:cubicBezTo>
                    <a:pt x="231" y="436"/>
                    <a:pt x="231" y="436"/>
                    <a:pt x="231" y="436"/>
                  </a:cubicBezTo>
                  <a:cubicBezTo>
                    <a:pt x="501" y="7"/>
                    <a:pt x="501" y="7"/>
                    <a:pt x="501" y="7"/>
                  </a:cubicBezTo>
                  <a:cubicBezTo>
                    <a:pt x="501" y="7"/>
                    <a:pt x="501" y="7"/>
                    <a:pt x="501" y="7"/>
                  </a:cubicBezTo>
                  <a:close/>
                </a:path>
              </a:pathLst>
            </a:custGeom>
            <a:solidFill>
              <a:schemeClr val="bg1"/>
            </a:solidFill>
            <a:ln w="25400">
              <a:solidFill>
                <a:schemeClr val="accent2"/>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sp>
        <p:nvSpPr>
          <p:cNvPr id="81" name="Oval 80"/>
          <p:cNvSpPr>
            <a:spLocks noChangeAspect="1"/>
          </p:cNvSpPr>
          <p:nvPr/>
        </p:nvSpPr>
        <p:spPr bwMode="auto">
          <a:xfrm>
            <a:off x="648008"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sp>
        <p:nvSpPr>
          <p:cNvPr id="90" name="Oval 89"/>
          <p:cNvSpPr>
            <a:spLocks noChangeAspect="1"/>
          </p:cNvSpPr>
          <p:nvPr/>
        </p:nvSpPr>
        <p:spPr bwMode="auto">
          <a:xfrm>
            <a:off x="9178754"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sp>
        <p:nvSpPr>
          <p:cNvPr id="96" name="Oval 95"/>
          <p:cNvSpPr>
            <a:spLocks noChangeAspect="1"/>
          </p:cNvSpPr>
          <p:nvPr/>
        </p:nvSpPr>
        <p:spPr bwMode="auto">
          <a:xfrm>
            <a:off x="6354259"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sp>
        <p:nvSpPr>
          <p:cNvPr id="97" name="Oval 96"/>
          <p:cNvSpPr>
            <a:spLocks noChangeAspect="1"/>
          </p:cNvSpPr>
          <p:nvPr/>
        </p:nvSpPr>
        <p:spPr bwMode="auto">
          <a:xfrm>
            <a:off x="3529762" y="1910167"/>
            <a:ext cx="2468880" cy="2468880"/>
          </a:xfrm>
          <a:prstGeom prst="ellipse">
            <a:avLst/>
          </a:prstGeom>
          <a:no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183">
              <a:lnSpc>
                <a:spcPct val="90000"/>
              </a:lnSpc>
            </a:pPr>
            <a:endParaRPr lang="en-US" sz="2800" dirty="0">
              <a:gradFill>
                <a:gsLst>
                  <a:gs pos="0">
                    <a:srgbClr val="FFFFFF"/>
                  </a:gs>
                  <a:gs pos="100000">
                    <a:srgbClr val="FFFFFF"/>
                  </a:gs>
                </a:gsLst>
                <a:lin ang="5400000" scaled="0"/>
              </a:gradFill>
              <a:latin typeface="Segoe UI Light"/>
              <a:ea typeface="Segoe UI" pitchFamily="34" charset="0"/>
              <a:cs typeface="Segoe UI" pitchFamily="34" charset="0"/>
            </a:endParaRPr>
          </a:p>
        </p:txBody>
      </p:sp>
      <p:sp>
        <p:nvSpPr>
          <p:cNvPr id="106" name="Rectangle 105"/>
          <p:cNvSpPr/>
          <p:nvPr/>
        </p:nvSpPr>
        <p:spPr bwMode="auto">
          <a:xfrm>
            <a:off x="592497" y="4496693"/>
            <a:ext cx="2579909"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3600" dirty="0">
                <a:solidFill>
                  <a:schemeClr val="tx1"/>
                </a:solidFill>
                <a:latin typeface="Segoe UI Light"/>
                <a:ea typeface="Segoe UI" pitchFamily="34" charset="0"/>
                <a:cs typeface="Segoe UI" pitchFamily="34" charset="0"/>
              </a:rPr>
              <a:t>Peace of mind </a:t>
            </a:r>
          </a:p>
        </p:txBody>
      </p:sp>
      <p:sp>
        <p:nvSpPr>
          <p:cNvPr id="138" name="Rectangle 137"/>
          <p:cNvSpPr/>
          <p:nvPr/>
        </p:nvSpPr>
        <p:spPr bwMode="auto">
          <a:xfrm>
            <a:off x="3421755" y="4496693"/>
            <a:ext cx="2684899"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3600" dirty="0">
                <a:solidFill>
                  <a:schemeClr val="tx1"/>
                </a:solidFill>
                <a:latin typeface="Segoe UI Light"/>
                <a:ea typeface="Segoe UI" pitchFamily="34" charset="0"/>
                <a:cs typeface="Segoe UI" pitchFamily="34" charset="0"/>
              </a:rPr>
              <a:t>Efficiency</a:t>
            </a:r>
          </a:p>
        </p:txBody>
      </p:sp>
      <p:sp>
        <p:nvSpPr>
          <p:cNvPr id="140" name="Rectangle 139"/>
          <p:cNvSpPr/>
          <p:nvPr/>
        </p:nvSpPr>
        <p:spPr bwMode="auto">
          <a:xfrm>
            <a:off x="6361492" y="4496693"/>
            <a:ext cx="2454414" cy="2069184"/>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91440" bIns="146304" numCol="1" spcCol="0" rtlCol="0" fromWordArt="0" anchor="t" anchorCtr="0" forceAA="0" compatLnSpc="1">
            <a:prstTxWarp prst="textNoShape">
              <a:avLst/>
            </a:prstTxWarp>
            <a:noAutofit/>
          </a:bodyPr>
          <a:lstStyle/>
          <a:p>
            <a:pPr marL="239666" algn="ctr" defTabSz="932266">
              <a:lnSpc>
                <a:spcPct val="90000"/>
              </a:lnSpc>
            </a:pPr>
            <a:r>
              <a:rPr lang="en-US" sz="3600" dirty="0">
                <a:solidFill>
                  <a:schemeClr val="tx1"/>
                </a:solidFill>
                <a:latin typeface="Segoe UI Light"/>
                <a:ea typeface="Segoe UI" pitchFamily="34" charset="0"/>
                <a:cs typeface="Segoe UI" pitchFamily="34" charset="0"/>
              </a:rPr>
              <a:t>Speed and scalability</a:t>
            </a:r>
          </a:p>
        </p:txBody>
      </p:sp>
      <p:sp>
        <p:nvSpPr>
          <p:cNvPr id="184" name="Rectangle 183"/>
          <p:cNvSpPr/>
          <p:nvPr/>
        </p:nvSpPr>
        <p:spPr bwMode="auto">
          <a:xfrm>
            <a:off x="9217985" y="4495347"/>
            <a:ext cx="2390427" cy="206478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239666" algn="ctr" defTabSz="932266">
              <a:lnSpc>
                <a:spcPct val="90000"/>
              </a:lnSpc>
            </a:pPr>
            <a:r>
              <a:rPr lang="en-US" sz="3600" dirty="0">
                <a:solidFill>
                  <a:schemeClr val="tx1"/>
                </a:solidFill>
                <a:latin typeface="Segoe UI Light"/>
                <a:ea typeface="Segoe UI" pitchFamily="34" charset="0"/>
                <a:cs typeface="Segoe UI" pitchFamily="34" charset="0"/>
              </a:rPr>
              <a:t>Flexibility </a:t>
            </a:r>
            <a:br>
              <a:rPr lang="en-US" sz="3600" dirty="0">
                <a:solidFill>
                  <a:schemeClr val="tx1"/>
                </a:solidFill>
                <a:latin typeface="Segoe UI Light"/>
                <a:ea typeface="Segoe UI" pitchFamily="34" charset="0"/>
                <a:cs typeface="Segoe UI" pitchFamily="34" charset="0"/>
              </a:rPr>
            </a:br>
            <a:r>
              <a:rPr lang="en-US" sz="3600" dirty="0">
                <a:solidFill>
                  <a:schemeClr val="tx1"/>
                </a:solidFill>
                <a:latin typeface="Segoe UI Light"/>
                <a:ea typeface="Segoe UI" pitchFamily="34" charset="0"/>
                <a:cs typeface="Segoe UI" pitchFamily="34" charset="0"/>
              </a:rPr>
              <a:t>and agility</a:t>
            </a:r>
          </a:p>
        </p:txBody>
      </p:sp>
      <p:sp>
        <p:nvSpPr>
          <p:cNvPr id="186" name="Freeform 7"/>
          <p:cNvSpPr>
            <a:spLocks noEditPoints="1"/>
          </p:cNvSpPr>
          <p:nvPr/>
        </p:nvSpPr>
        <p:spPr bwMode="auto">
          <a:xfrm rot="4923953">
            <a:off x="4462344" y="2224852"/>
            <a:ext cx="1005365" cy="1010107"/>
          </a:xfrm>
          <a:custGeom>
            <a:avLst/>
            <a:gdLst>
              <a:gd name="T0" fmla="*/ 238 w 265"/>
              <a:gd name="T1" fmla="*/ 106 h 265"/>
              <a:gd name="T2" fmla="*/ 253 w 265"/>
              <a:gd name="T3" fmla="*/ 77 h 265"/>
              <a:gd name="T4" fmla="*/ 219 w 265"/>
              <a:gd name="T5" fmla="*/ 67 h 265"/>
              <a:gd name="T6" fmla="*/ 221 w 265"/>
              <a:gd name="T7" fmla="*/ 34 h 265"/>
              <a:gd name="T8" fmla="*/ 188 w 265"/>
              <a:gd name="T9" fmla="*/ 39 h 265"/>
              <a:gd name="T10" fmla="*/ 177 w 265"/>
              <a:gd name="T11" fmla="*/ 8 h 265"/>
              <a:gd name="T12" fmla="*/ 147 w 265"/>
              <a:gd name="T13" fmla="*/ 25 h 265"/>
              <a:gd name="T14" fmla="*/ 126 w 265"/>
              <a:gd name="T15" fmla="*/ 0 h 265"/>
              <a:gd name="T16" fmla="*/ 105 w 265"/>
              <a:gd name="T17" fmla="*/ 27 h 265"/>
              <a:gd name="T18" fmla="*/ 76 w 265"/>
              <a:gd name="T19" fmla="*/ 13 h 265"/>
              <a:gd name="T20" fmla="*/ 66 w 265"/>
              <a:gd name="T21" fmla="*/ 46 h 265"/>
              <a:gd name="T22" fmla="*/ 34 w 265"/>
              <a:gd name="T23" fmla="*/ 44 h 265"/>
              <a:gd name="T24" fmla="*/ 38 w 265"/>
              <a:gd name="T25" fmla="*/ 77 h 265"/>
              <a:gd name="T26" fmla="*/ 8 w 265"/>
              <a:gd name="T27" fmla="*/ 88 h 265"/>
              <a:gd name="T28" fmla="*/ 24 w 265"/>
              <a:gd name="T29" fmla="*/ 118 h 265"/>
              <a:gd name="T30" fmla="*/ 0 w 265"/>
              <a:gd name="T31" fmla="*/ 140 h 265"/>
              <a:gd name="T32" fmla="*/ 27 w 265"/>
              <a:gd name="T33" fmla="*/ 160 h 265"/>
              <a:gd name="T34" fmla="*/ 12 w 265"/>
              <a:gd name="T35" fmla="*/ 189 h 265"/>
              <a:gd name="T36" fmla="*/ 46 w 265"/>
              <a:gd name="T37" fmla="*/ 199 h 265"/>
              <a:gd name="T38" fmla="*/ 43 w 265"/>
              <a:gd name="T39" fmla="*/ 231 h 265"/>
              <a:gd name="T40" fmla="*/ 77 w 265"/>
              <a:gd name="T41" fmla="*/ 227 h 265"/>
              <a:gd name="T42" fmla="*/ 87 w 265"/>
              <a:gd name="T43" fmla="*/ 258 h 265"/>
              <a:gd name="T44" fmla="*/ 118 w 265"/>
              <a:gd name="T45" fmla="*/ 241 h 265"/>
              <a:gd name="T46" fmla="*/ 139 w 265"/>
              <a:gd name="T47" fmla="*/ 265 h 265"/>
              <a:gd name="T48" fmla="*/ 160 w 265"/>
              <a:gd name="T49" fmla="*/ 239 h 265"/>
              <a:gd name="T50" fmla="*/ 189 w 265"/>
              <a:gd name="T51" fmla="*/ 253 h 265"/>
              <a:gd name="T52" fmla="*/ 198 w 265"/>
              <a:gd name="T53" fmla="*/ 220 h 265"/>
              <a:gd name="T54" fmla="*/ 231 w 265"/>
              <a:gd name="T55" fmla="*/ 222 h 265"/>
              <a:gd name="T56" fmla="*/ 226 w 265"/>
              <a:gd name="T57" fmla="*/ 188 h 265"/>
              <a:gd name="T58" fmla="*/ 257 w 265"/>
              <a:gd name="T59" fmla="*/ 178 h 265"/>
              <a:gd name="T60" fmla="*/ 241 w 265"/>
              <a:gd name="T61" fmla="*/ 148 h 265"/>
              <a:gd name="T62" fmla="*/ 265 w 265"/>
              <a:gd name="T63" fmla="*/ 126 h 265"/>
              <a:gd name="T64" fmla="*/ 204 w 265"/>
              <a:gd name="T65" fmla="*/ 158 h 265"/>
              <a:gd name="T66" fmla="*/ 204 w 265"/>
              <a:gd name="T67" fmla="*/ 108 h 265"/>
              <a:gd name="T68" fmla="*/ 214 w 265"/>
              <a:gd name="T69" fmla="*/ 154 h 265"/>
              <a:gd name="T70" fmla="*/ 163 w 265"/>
              <a:gd name="T71" fmla="*/ 109 h 265"/>
              <a:gd name="T72" fmla="*/ 175 w 265"/>
              <a:gd name="T73" fmla="*/ 60 h 265"/>
              <a:gd name="T74" fmla="*/ 111 w 265"/>
              <a:gd name="T75" fmla="*/ 50 h 265"/>
              <a:gd name="T76" fmla="*/ 158 w 265"/>
              <a:gd name="T77" fmla="*/ 60 h 265"/>
              <a:gd name="T78" fmla="*/ 107 w 265"/>
              <a:gd name="T79" fmla="*/ 60 h 265"/>
              <a:gd name="T80" fmla="*/ 132 w 265"/>
              <a:gd name="T81" fmla="*/ 154 h 265"/>
              <a:gd name="T82" fmla="*/ 153 w 265"/>
              <a:gd name="T83" fmla="*/ 133 h 265"/>
              <a:gd name="T84" fmla="*/ 108 w 265"/>
              <a:gd name="T85" fmla="*/ 101 h 265"/>
              <a:gd name="T86" fmla="*/ 59 w 265"/>
              <a:gd name="T87" fmla="*/ 89 h 265"/>
              <a:gd name="T88" fmla="*/ 50 w 265"/>
              <a:gd name="T89" fmla="*/ 153 h 265"/>
              <a:gd name="T90" fmla="*/ 60 w 265"/>
              <a:gd name="T91" fmla="*/ 107 h 265"/>
              <a:gd name="T92" fmla="*/ 60 w 265"/>
              <a:gd name="T93" fmla="*/ 157 h 265"/>
              <a:gd name="T94" fmla="*/ 63 w 265"/>
              <a:gd name="T95" fmla="*/ 165 h 265"/>
              <a:gd name="T96" fmla="*/ 98 w 265"/>
              <a:gd name="T97" fmla="*/ 201 h 265"/>
              <a:gd name="T98" fmla="*/ 58 w 265"/>
              <a:gd name="T99" fmla="*/ 175 h 265"/>
              <a:gd name="T100" fmla="*/ 110 w 265"/>
              <a:gd name="T101" fmla="*/ 214 h 265"/>
              <a:gd name="T102" fmla="*/ 136 w 265"/>
              <a:gd name="T103" fmla="*/ 171 h 265"/>
              <a:gd name="T104" fmla="*/ 174 w 265"/>
              <a:gd name="T105" fmla="*/ 206 h 265"/>
              <a:gd name="T106" fmla="*/ 162 w 265"/>
              <a:gd name="T107" fmla="*/ 157 h 265"/>
              <a:gd name="T108" fmla="*/ 192 w 265"/>
              <a:gd name="T109" fmla="*/ 193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5" h="265">
                <a:moveTo>
                  <a:pt x="260" y="121"/>
                </a:moveTo>
                <a:cubicBezTo>
                  <a:pt x="241" y="118"/>
                  <a:pt x="241" y="118"/>
                  <a:pt x="241" y="118"/>
                </a:cubicBezTo>
                <a:cubicBezTo>
                  <a:pt x="240" y="114"/>
                  <a:pt x="239" y="110"/>
                  <a:pt x="238" y="106"/>
                </a:cubicBezTo>
                <a:cubicBezTo>
                  <a:pt x="255" y="95"/>
                  <a:pt x="255" y="95"/>
                  <a:pt x="255" y="95"/>
                </a:cubicBezTo>
                <a:cubicBezTo>
                  <a:pt x="258" y="94"/>
                  <a:pt x="259" y="91"/>
                  <a:pt x="258" y="89"/>
                </a:cubicBezTo>
                <a:cubicBezTo>
                  <a:pt x="253" y="77"/>
                  <a:pt x="253" y="77"/>
                  <a:pt x="253" y="77"/>
                </a:cubicBezTo>
                <a:cubicBezTo>
                  <a:pt x="252" y="74"/>
                  <a:pt x="249" y="73"/>
                  <a:pt x="246" y="74"/>
                </a:cubicBezTo>
                <a:cubicBezTo>
                  <a:pt x="227" y="78"/>
                  <a:pt x="227" y="78"/>
                  <a:pt x="227" y="78"/>
                </a:cubicBezTo>
                <a:cubicBezTo>
                  <a:pt x="225" y="74"/>
                  <a:pt x="222" y="71"/>
                  <a:pt x="219" y="67"/>
                </a:cubicBezTo>
                <a:cubicBezTo>
                  <a:pt x="231" y="51"/>
                  <a:pt x="231" y="51"/>
                  <a:pt x="231" y="51"/>
                </a:cubicBezTo>
                <a:cubicBezTo>
                  <a:pt x="233" y="49"/>
                  <a:pt x="233" y="46"/>
                  <a:pt x="231" y="44"/>
                </a:cubicBezTo>
                <a:cubicBezTo>
                  <a:pt x="221" y="34"/>
                  <a:pt x="221" y="34"/>
                  <a:pt x="221" y="34"/>
                </a:cubicBezTo>
                <a:cubicBezTo>
                  <a:pt x="220" y="33"/>
                  <a:pt x="217" y="33"/>
                  <a:pt x="215" y="34"/>
                </a:cubicBezTo>
                <a:cubicBezTo>
                  <a:pt x="198" y="46"/>
                  <a:pt x="198" y="46"/>
                  <a:pt x="198" y="46"/>
                </a:cubicBezTo>
                <a:cubicBezTo>
                  <a:pt x="195" y="43"/>
                  <a:pt x="192" y="41"/>
                  <a:pt x="188" y="39"/>
                </a:cubicBezTo>
                <a:cubicBezTo>
                  <a:pt x="193" y="19"/>
                  <a:pt x="193" y="19"/>
                  <a:pt x="193" y="19"/>
                </a:cubicBezTo>
                <a:cubicBezTo>
                  <a:pt x="193" y="17"/>
                  <a:pt x="192" y="14"/>
                  <a:pt x="190" y="13"/>
                </a:cubicBezTo>
                <a:cubicBezTo>
                  <a:pt x="177" y="8"/>
                  <a:pt x="177" y="8"/>
                  <a:pt x="177" y="8"/>
                </a:cubicBezTo>
                <a:cubicBezTo>
                  <a:pt x="175" y="7"/>
                  <a:pt x="172" y="8"/>
                  <a:pt x="171" y="10"/>
                </a:cubicBezTo>
                <a:cubicBezTo>
                  <a:pt x="161" y="28"/>
                  <a:pt x="161" y="28"/>
                  <a:pt x="161" y="28"/>
                </a:cubicBezTo>
                <a:cubicBezTo>
                  <a:pt x="156" y="26"/>
                  <a:pt x="152" y="25"/>
                  <a:pt x="147" y="25"/>
                </a:cubicBezTo>
                <a:cubicBezTo>
                  <a:pt x="144" y="5"/>
                  <a:pt x="144" y="5"/>
                  <a:pt x="144" y="5"/>
                </a:cubicBezTo>
                <a:cubicBezTo>
                  <a:pt x="144" y="2"/>
                  <a:pt x="142" y="0"/>
                  <a:pt x="139" y="0"/>
                </a:cubicBezTo>
                <a:cubicBezTo>
                  <a:pt x="126" y="0"/>
                  <a:pt x="126" y="0"/>
                  <a:pt x="126" y="0"/>
                </a:cubicBezTo>
                <a:cubicBezTo>
                  <a:pt x="123" y="0"/>
                  <a:pt x="121" y="2"/>
                  <a:pt x="121" y="5"/>
                </a:cubicBezTo>
                <a:cubicBezTo>
                  <a:pt x="118" y="25"/>
                  <a:pt x="118" y="25"/>
                  <a:pt x="118" y="25"/>
                </a:cubicBezTo>
                <a:cubicBezTo>
                  <a:pt x="113" y="25"/>
                  <a:pt x="109" y="26"/>
                  <a:pt x="105" y="27"/>
                </a:cubicBezTo>
                <a:cubicBezTo>
                  <a:pt x="95" y="10"/>
                  <a:pt x="95" y="10"/>
                  <a:pt x="95" y="10"/>
                </a:cubicBezTo>
                <a:cubicBezTo>
                  <a:pt x="94" y="8"/>
                  <a:pt x="91" y="7"/>
                  <a:pt x="88" y="8"/>
                </a:cubicBezTo>
                <a:cubicBezTo>
                  <a:pt x="76" y="13"/>
                  <a:pt x="76" y="13"/>
                  <a:pt x="76" y="13"/>
                </a:cubicBezTo>
                <a:cubicBezTo>
                  <a:pt x="74" y="14"/>
                  <a:pt x="72" y="16"/>
                  <a:pt x="73" y="19"/>
                </a:cubicBezTo>
                <a:cubicBezTo>
                  <a:pt x="78" y="38"/>
                  <a:pt x="78" y="38"/>
                  <a:pt x="78" y="38"/>
                </a:cubicBezTo>
                <a:cubicBezTo>
                  <a:pt x="74" y="41"/>
                  <a:pt x="70" y="43"/>
                  <a:pt x="66" y="46"/>
                </a:cubicBezTo>
                <a:cubicBezTo>
                  <a:pt x="50" y="34"/>
                  <a:pt x="50" y="34"/>
                  <a:pt x="50" y="34"/>
                </a:cubicBezTo>
                <a:cubicBezTo>
                  <a:pt x="48" y="33"/>
                  <a:pt x="45" y="33"/>
                  <a:pt x="43" y="34"/>
                </a:cubicBezTo>
                <a:cubicBezTo>
                  <a:pt x="34" y="44"/>
                  <a:pt x="34" y="44"/>
                  <a:pt x="34" y="44"/>
                </a:cubicBezTo>
                <a:cubicBezTo>
                  <a:pt x="32" y="46"/>
                  <a:pt x="32" y="49"/>
                  <a:pt x="33" y="51"/>
                </a:cubicBezTo>
                <a:cubicBezTo>
                  <a:pt x="46" y="67"/>
                  <a:pt x="46" y="67"/>
                  <a:pt x="46" y="67"/>
                </a:cubicBezTo>
                <a:cubicBezTo>
                  <a:pt x="43" y="70"/>
                  <a:pt x="41" y="74"/>
                  <a:pt x="38" y="77"/>
                </a:cubicBezTo>
                <a:cubicBezTo>
                  <a:pt x="19" y="72"/>
                  <a:pt x="19" y="72"/>
                  <a:pt x="19" y="72"/>
                </a:cubicBezTo>
                <a:cubicBezTo>
                  <a:pt x="16" y="72"/>
                  <a:pt x="14" y="73"/>
                  <a:pt x="13" y="75"/>
                </a:cubicBezTo>
                <a:cubicBezTo>
                  <a:pt x="8" y="88"/>
                  <a:pt x="8" y="88"/>
                  <a:pt x="8" y="88"/>
                </a:cubicBezTo>
                <a:cubicBezTo>
                  <a:pt x="7" y="90"/>
                  <a:pt x="8" y="93"/>
                  <a:pt x="10" y="94"/>
                </a:cubicBezTo>
                <a:cubicBezTo>
                  <a:pt x="27" y="105"/>
                  <a:pt x="27" y="105"/>
                  <a:pt x="27" y="105"/>
                </a:cubicBezTo>
                <a:cubicBezTo>
                  <a:pt x="26" y="109"/>
                  <a:pt x="25" y="114"/>
                  <a:pt x="24" y="118"/>
                </a:cubicBezTo>
                <a:cubicBezTo>
                  <a:pt x="4" y="121"/>
                  <a:pt x="4" y="121"/>
                  <a:pt x="4" y="121"/>
                </a:cubicBezTo>
                <a:cubicBezTo>
                  <a:pt x="2" y="121"/>
                  <a:pt x="0" y="124"/>
                  <a:pt x="0" y="126"/>
                </a:cubicBezTo>
                <a:cubicBezTo>
                  <a:pt x="0" y="140"/>
                  <a:pt x="0" y="140"/>
                  <a:pt x="0" y="140"/>
                </a:cubicBezTo>
                <a:cubicBezTo>
                  <a:pt x="0" y="142"/>
                  <a:pt x="2" y="144"/>
                  <a:pt x="4" y="145"/>
                </a:cubicBezTo>
                <a:cubicBezTo>
                  <a:pt x="24" y="148"/>
                  <a:pt x="24" y="148"/>
                  <a:pt x="24" y="148"/>
                </a:cubicBezTo>
                <a:cubicBezTo>
                  <a:pt x="25" y="152"/>
                  <a:pt x="26" y="156"/>
                  <a:pt x="27" y="160"/>
                </a:cubicBezTo>
                <a:cubicBezTo>
                  <a:pt x="9" y="170"/>
                  <a:pt x="9" y="170"/>
                  <a:pt x="9" y="170"/>
                </a:cubicBezTo>
                <a:cubicBezTo>
                  <a:pt x="7" y="172"/>
                  <a:pt x="6" y="175"/>
                  <a:pt x="7" y="177"/>
                </a:cubicBezTo>
                <a:cubicBezTo>
                  <a:pt x="12" y="189"/>
                  <a:pt x="12" y="189"/>
                  <a:pt x="12" y="189"/>
                </a:cubicBezTo>
                <a:cubicBezTo>
                  <a:pt x="13" y="192"/>
                  <a:pt x="16" y="193"/>
                  <a:pt x="18" y="192"/>
                </a:cubicBezTo>
                <a:cubicBezTo>
                  <a:pt x="38" y="187"/>
                  <a:pt x="38" y="187"/>
                  <a:pt x="38" y="187"/>
                </a:cubicBezTo>
                <a:cubicBezTo>
                  <a:pt x="40" y="191"/>
                  <a:pt x="43" y="195"/>
                  <a:pt x="46" y="199"/>
                </a:cubicBezTo>
                <a:cubicBezTo>
                  <a:pt x="33" y="215"/>
                  <a:pt x="33" y="215"/>
                  <a:pt x="33" y="215"/>
                </a:cubicBezTo>
                <a:cubicBezTo>
                  <a:pt x="32" y="217"/>
                  <a:pt x="32" y="220"/>
                  <a:pt x="34" y="222"/>
                </a:cubicBezTo>
                <a:cubicBezTo>
                  <a:pt x="43" y="231"/>
                  <a:pt x="43" y="231"/>
                  <a:pt x="43" y="231"/>
                </a:cubicBezTo>
                <a:cubicBezTo>
                  <a:pt x="45" y="233"/>
                  <a:pt x="48" y="233"/>
                  <a:pt x="50" y="232"/>
                </a:cubicBezTo>
                <a:cubicBezTo>
                  <a:pt x="66" y="220"/>
                  <a:pt x="66" y="220"/>
                  <a:pt x="66" y="220"/>
                </a:cubicBezTo>
                <a:cubicBezTo>
                  <a:pt x="70" y="222"/>
                  <a:pt x="73" y="225"/>
                  <a:pt x="77" y="227"/>
                </a:cubicBezTo>
                <a:cubicBezTo>
                  <a:pt x="72" y="246"/>
                  <a:pt x="72" y="246"/>
                  <a:pt x="72" y="246"/>
                </a:cubicBezTo>
                <a:cubicBezTo>
                  <a:pt x="71" y="249"/>
                  <a:pt x="73" y="252"/>
                  <a:pt x="75" y="253"/>
                </a:cubicBezTo>
                <a:cubicBezTo>
                  <a:pt x="87" y="258"/>
                  <a:pt x="87" y="258"/>
                  <a:pt x="87" y="258"/>
                </a:cubicBezTo>
                <a:cubicBezTo>
                  <a:pt x="90" y="259"/>
                  <a:pt x="92" y="258"/>
                  <a:pt x="94" y="256"/>
                </a:cubicBezTo>
                <a:cubicBezTo>
                  <a:pt x="104" y="238"/>
                  <a:pt x="104" y="238"/>
                  <a:pt x="104" y="238"/>
                </a:cubicBezTo>
                <a:cubicBezTo>
                  <a:pt x="108" y="240"/>
                  <a:pt x="113" y="240"/>
                  <a:pt x="118" y="241"/>
                </a:cubicBezTo>
                <a:cubicBezTo>
                  <a:pt x="121" y="261"/>
                  <a:pt x="121" y="261"/>
                  <a:pt x="121" y="261"/>
                </a:cubicBezTo>
                <a:cubicBezTo>
                  <a:pt x="121" y="263"/>
                  <a:pt x="123" y="265"/>
                  <a:pt x="126" y="265"/>
                </a:cubicBezTo>
                <a:cubicBezTo>
                  <a:pt x="139" y="265"/>
                  <a:pt x="139" y="265"/>
                  <a:pt x="139" y="265"/>
                </a:cubicBezTo>
                <a:cubicBezTo>
                  <a:pt x="142" y="265"/>
                  <a:pt x="144" y="263"/>
                  <a:pt x="144" y="261"/>
                </a:cubicBezTo>
                <a:cubicBezTo>
                  <a:pt x="147" y="241"/>
                  <a:pt x="147" y="241"/>
                  <a:pt x="147" y="241"/>
                </a:cubicBezTo>
                <a:cubicBezTo>
                  <a:pt x="151" y="240"/>
                  <a:pt x="156" y="240"/>
                  <a:pt x="160" y="239"/>
                </a:cubicBezTo>
                <a:cubicBezTo>
                  <a:pt x="170" y="256"/>
                  <a:pt x="170" y="256"/>
                  <a:pt x="170" y="256"/>
                </a:cubicBezTo>
                <a:cubicBezTo>
                  <a:pt x="171" y="258"/>
                  <a:pt x="174" y="259"/>
                  <a:pt x="176" y="258"/>
                </a:cubicBezTo>
                <a:cubicBezTo>
                  <a:pt x="189" y="253"/>
                  <a:pt x="189" y="253"/>
                  <a:pt x="189" y="253"/>
                </a:cubicBezTo>
                <a:cubicBezTo>
                  <a:pt x="191" y="252"/>
                  <a:pt x="192" y="249"/>
                  <a:pt x="192" y="247"/>
                </a:cubicBezTo>
                <a:cubicBezTo>
                  <a:pt x="187" y="227"/>
                  <a:pt x="187" y="227"/>
                  <a:pt x="187" y="227"/>
                </a:cubicBezTo>
                <a:cubicBezTo>
                  <a:pt x="191" y="225"/>
                  <a:pt x="195" y="223"/>
                  <a:pt x="198" y="220"/>
                </a:cubicBezTo>
                <a:cubicBezTo>
                  <a:pt x="215" y="232"/>
                  <a:pt x="215" y="232"/>
                  <a:pt x="215" y="232"/>
                </a:cubicBezTo>
                <a:cubicBezTo>
                  <a:pt x="217" y="233"/>
                  <a:pt x="220" y="233"/>
                  <a:pt x="221" y="231"/>
                </a:cubicBezTo>
                <a:cubicBezTo>
                  <a:pt x="231" y="222"/>
                  <a:pt x="231" y="222"/>
                  <a:pt x="231" y="222"/>
                </a:cubicBezTo>
                <a:cubicBezTo>
                  <a:pt x="233" y="220"/>
                  <a:pt x="233" y="217"/>
                  <a:pt x="231" y="215"/>
                </a:cubicBezTo>
                <a:cubicBezTo>
                  <a:pt x="219" y="199"/>
                  <a:pt x="219" y="199"/>
                  <a:pt x="219" y="199"/>
                </a:cubicBezTo>
                <a:cubicBezTo>
                  <a:pt x="222" y="196"/>
                  <a:pt x="224" y="192"/>
                  <a:pt x="226" y="188"/>
                </a:cubicBezTo>
                <a:cubicBezTo>
                  <a:pt x="246" y="193"/>
                  <a:pt x="246" y="193"/>
                  <a:pt x="246" y="193"/>
                </a:cubicBezTo>
                <a:cubicBezTo>
                  <a:pt x="248" y="194"/>
                  <a:pt x="251" y="193"/>
                  <a:pt x="252" y="190"/>
                </a:cubicBezTo>
                <a:cubicBezTo>
                  <a:pt x="257" y="178"/>
                  <a:pt x="257" y="178"/>
                  <a:pt x="257" y="178"/>
                </a:cubicBezTo>
                <a:cubicBezTo>
                  <a:pt x="258" y="176"/>
                  <a:pt x="257" y="173"/>
                  <a:pt x="255" y="172"/>
                </a:cubicBezTo>
                <a:cubicBezTo>
                  <a:pt x="238" y="161"/>
                  <a:pt x="238" y="161"/>
                  <a:pt x="238" y="161"/>
                </a:cubicBezTo>
                <a:cubicBezTo>
                  <a:pt x="239" y="157"/>
                  <a:pt x="240" y="152"/>
                  <a:pt x="241" y="148"/>
                </a:cubicBezTo>
                <a:cubicBezTo>
                  <a:pt x="260" y="145"/>
                  <a:pt x="260" y="145"/>
                  <a:pt x="260" y="145"/>
                </a:cubicBezTo>
                <a:cubicBezTo>
                  <a:pt x="263" y="144"/>
                  <a:pt x="265" y="142"/>
                  <a:pt x="265" y="140"/>
                </a:cubicBezTo>
                <a:cubicBezTo>
                  <a:pt x="265" y="126"/>
                  <a:pt x="265" y="126"/>
                  <a:pt x="265" y="126"/>
                </a:cubicBezTo>
                <a:cubicBezTo>
                  <a:pt x="265" y="124"/>
                  <a:pt x="263" y="121"/>
                  <a:pt x="260" y="121"/>
                </a:cubicBezTo>
                <a:close/>
                <a:moveTo>
                  <a:pt x="214" y="154"/>
                </a:moveTo>
                <a:cubicBezTo>
                  <a:pt x="213" y="159"/>
                  <a:pt x="208" y="161"/>
                  <a:pt x="204" y="158"/>
                </a:cubicBezTo>
                <a:cubicBezTo>
                  <a:pt x="170" y="138"/>
                  <a:pt x="170" y="138"/>
                  <a:pt x="170" y="138"/>
                </a:cubicBezTo>
                <a:cubicBezTo>
                  <a:pt x="166" y="135"/>
                  <a:pt x="166" y="131"/>
                  <a:pt x="170" y="128"/>
                </a:cubicBezTo>
                <a:cubicBezTo>
                  <a:pt x="204" y="108"/>
                  <a:pt x="204" y="108"/>
                  <a:pt x="204" y="108"/>
                </a:cubicBezTo>
                <a:cubicBezTo>
                  <a:pt x="208" y="105"/>
                  <a:pt x="213" y="107"/>
                  <a:pt x="214" y="112"/>
                </a:cubicBezTo>
                <a:cubicBezTo>
                  <a:pt x="214" y="112"/>
                  <a:pt x="217" y="122"/>
                  <a:pt x="217" y="133"/>
                </a:cubicBezTo>
                <a:cubicBezTo>
                  <a:pt x="217" y="143"/>
                  <a:pt x="214" y="154"/>
                  <a:pt x="214" y="154"/>
                </a:cubicBezTo>
                <a:close/>
                <a:moveTo>
                  <a:pt x="205" y="90"/>
                </a:moveTo>
                <a:cubicBezTo>
                  <a:pt x="208" y="94"/>
                  <a:pt x="206" y="99"/>
                  <a:pt x="201" y="100"/>
                </a:cubicBezTo>
                <a:cubicBezTo>
                  <a:pt x="163" y="109"/>
                  <a:pt x="163" y="109"/>
                  <a:pt x="163" y="109"/>
                </a:cubicBezTo>
                <a:cubicBezTo>
                  <a:pt x="158" y="110"/>
                  <a:pt x="155" y="107"/>
                  <a:pt x="156" y="102"/>
                </a:cubicBezTo>
                <a:cubicBezTo>
                  <a:pt x="165" y="64"/>
                  <a:pt x="165" y="64"/>
                  <a:pt x="165" y="64"/>
                </a:cubicBezTo>
                <a:cubicBezTo>
                  <a:pt x="166" y="59"/>
                  <a:pt x="171" y="57"/>
                  <a:pt x="175" y="60"/>
                </a:cubicBezTo>
                <a:cubicBezTo>
                  <a:pt x="175" y="60"/>
                  <a:pt x="185" y="65"/>
                  <a:pt x="192" y="73"/>
                </a:cubicBezTo>
                <a:cubicBezTo>
                  <a:pt x="200" y="80"/>
                  <a:pt x="205" y="90"/>
                  <a:pt x="205" y="90"/>
                </a:cubicBezTo>
                <a:close/>
                <a:moveTo>
                  <a:pt x="111" y="50"/>
                </a:moveTo>
                <a:cubicBezTo>
                  <a:pt x="111" y="50"/>
                  <a:pt x="122" y="47"/>
                  <a:pt x="132" y="47"/>
                </a:cubicBezTo>
                <a:cubicBezTo>
                  <a:pt x="143" y="47"/>
                  <a:pt x="154" y="50"/>
                  <a:pt x="154" y="50"/>
                </a:cubicBezTo>
                <a:cubicBezTo>
                  <a:pt x="158" y="52"/>
                  <a:pt x="160" y="56"/>
                  <a:pt x="158" y="60"/>
                </a:cubicBezTo>
                <a:cubicBezTo>
                  <a:pt x="137" y="94"/>
                  <a:pt x="137" y="94"/>
                  <a:pt x="137" y="94"/>
                </a:cubicBezTo>
                <a:cubicBezTo>
                  <a:pt x="134" y="98"/>
                  <a:pt x="130" y="98"/>
                  <a:pt x="128" y="94"/>
                </a:cubicBezTo>
                <a:cubicBezTo>
                  <a:pt x="107" y="60"/>
                  <a:pt x="107" y="60"/>
                  <a:pt x="107" y="60"/>
                </a:cubicBezTo>
                <a:cubicBezTo>
                  <a:pt x="105" y="56"/>
                  <a:pt x="106" y="52"/>
                  <a:pt x="111" y="50"/>
                </a:cubicBezTo>
                <a:close/>
                <a:moveTo>
                  <a:pt x="153" y="133"/>
                </a:moveTo>
                <a:cubicBezTo>
                  <a:pt x="153" y="144"/>
                  <a:pt x="144" y="154"/>
                  <a:pt x="132" y="154"/>
                </a:cubicBezTo>
                <a:cubicBezTo>
                  <a:pt x="121" y="154"/>
                  <a:pt x="112" y="144"/>
                  <a:pt x="112" y="133"/>
                </a:cubicBezTo>
                <a:cubicBezTo>
                  <a:pt x="112" y="121"/>
                  <a:pt x="121" y="112"/>
                  <a:pt x="132" y="112"/>
                </a:cubicBezTo>
                <a:cubicBezTo>
                  <a:pt x="144" y="112"/>
                  <a:pt x="153" y="121"/>
                  <a:pt x="153" y="133"/>
                </a:cubicBezTo>
                <a:close/>
                <a:moveTo>
                  <a:pt x="89" y="59"/>
                </a:moveTo>
                <a:cubicBezTo>
                  <a:pt x="94" y="56"/>
                  <a:pt x="98" y="58"/>
                  <a:pt x="99" y="63"/>
                </a:cubicBezTo>
                <a:cubicBezTo>
                  <a:pt x="108" y="101"/>
                  <a:pt x="108" y="101"/>
                  <a:pt x="108" y="101"/>
                </a:cubicBezTo>
                <a:cubicBezTo>
                  <a:pt x="109" y="106"/>
                  <a:pt x="107" y="109"/>
                  <a:pt x="102" y="108"/>
                </a:cubicBezTo>
                <a:cubicBezTo>
                  <a:pt x="63" y="99"/>
                  <a:pt x="63" y="99"/>
                  <a:pt x="63" y="99"/>
                </a:cubicBezTo>
                <a:cubicBezTo>
                  <a:pt x="59" y="98"/>
                  <a:pt x="57" y="93"/>
                  <a:pt x="59" y="89"/>
                </a:cubicBezTo>
                <a:cubicBezTo>
                  <a:pt x="59" y="89"/>
                  <a:pt x="65" y="79"/>
                  <a:pt x="72" y="72"/>
                </a:cubicBezTo>
                <a:cubicBezTo>
                  <a:pt x="80" y="64"/>
                  <a:pt x="89" y="59"/>
                  <a:pt x="89" y="59"/>
                </a:cubicBezTo>
                <a:close/>
                <a:moveTo>
                  <a:pt x="50" y="153"/>
                </a:moveTo>
                <a:cubicBezTo>
                  <a:pt x="50" y="153"/>
                  <a:pt x="47" y="142"/>
                  <a:pt x="47" y="132"/>
                </a:cubicBezTo>
                <a:cubicBezTo>
                  <a:pt x="47" y="121"/>
                  <a:pt x="50" y="110"/>
                  <a:pt x="50" y="110"/>
                </a:cubicBezTo>
                <a:cubicBezTo>
                  <a:pt x="51" y="106"/>
                  <a:pt x="56" y="104"/>
                  <a:pt x="60" y="107"/>
                </a:cubicBezTo>
                <a:cubicBezTo>
                  <a:pt x="93" y="127"/>
                  <a:pt x="93" y="127"/>
                  <a:pt x="93" y="127"/>
                </a:cubicBezTo>
                <a:cubicBezTo>
                  <a:pt x="98" y="130"/>
                  <a:pt x="98" y="134"/>
                  <a:pt x="93" y="136"/>
                </a:cubicBezTo>
                <a:cubicBezTo>
                  <a:pt x="60" y="157"/>
                  <a:pt x="60" y="157"/>
                  <a:pt x="60" y="157"/>
                </a:cubicBezTo>
                <a:cubicBezTo>
                  <a:pt x="56" y="160"/>
                  <a:pt x="51" y="158"/>
                  <a:pt x="50" y="153"/>
                </a:cubicBezTo>
                <a:close/>
                <a:moveTo>
                  <a:pt x="58" y="175"/>
                </a:moveTo>
                <a:cubicBezTo>
                  <a:pt x="56" y="171"/>
                  <a:pt x="58" y="166"/>
                  <a:pt x="63" y="165"/>
                </a:cubicBezTo>
                <a:cubicBezTo>
                  <a:pt x="101" y="156"/>
                  <a:pt x="101" y="156"/>
                  <a:pt x="101" y="156"/>
                </a:cubicBezTo>
                <a:cubicBezTo>
                  <a:pt x="106" y="155"/>
                  <a:pt x="109" y="158"/>
                  <a:pt x="108" y="162"/>
                </a:cubicBezTo>
                <a:cubicBezTo>
                  <a:pt x="98" y="201"/>
                  <a:pt x="98" y="201"/>
                  <a:pt x="98" y="201"/>
                </a:cubicBezTo>
                <a:cubicBezTo>
                  <a:pt x="97" y="206"/>
                  <a:pt x="93" y="207"/>
                  <a:pt x="89" y="205"/>
                </a:cubicBezTo>
                <a:cubicBezTo>
                  <a:pt x="89" y="205"/>
                  <a:pt x="79" y="200"/>
                  <a:pt x="71" y="192"/>
                </a:cubicBezTo>
                <a:cubicBezTo>
                  <a:pt x="64" y="185"/>
                  <a:pt x="58" y="175"/>
                  <a:pt x="58" y="175"/>
                </a:cubicBezTo>
                <a:close/>
                <a:moveTo>
                  <a:pt x="153" y="214"/>
                </a:moveTo>
                <a:cubicBezTo>
                  <a:pt x="153" y="214"/>
                  <a:pt x="142" y="217"/>
                  <a:pt x="131" y="217"/>
                </a:cubicBezTo>
                <a:cubicBezTo>
                  <a:pt x="121" y="217"/>
                  <a:pt x="110" y="214"/>
                  <a:pt x="110" y="214"/>
                </a:cubicBezTo>
                <a:cubicBezTo>
                  <a:pt x="105" y="213"/>
                  <a:pt x="103" y="209"/>
                  <a:pt x="106" y="204"/>
                </a:cubicBezTo>
                <a:cubicBezTo>
                  <a:pt x="127" y="171"/>
                  <a:pt x="127" y="171"/>
                  <a:pt x="127" y="171"/>
                </a:cubicBezTo>
                <a:cubicBezTo>
                  <a:pt x="129" y="167"/>
                  <a:pt x="133" y="167"/>
                  <a:pt x="136" y="171"/>
                </a:cubicBezTo>
                <a:cubicBezTo>
                  <a:pt x="157" y="204"/>
                  <a:pt x="157" y="204"/>
                  <a:pt x="157" y="204"/>
                </a:cubicBezTo>
                <a:cubicBezTo>
                  <a:pt x="159" y="209"/>
                  <a:pt x="157" y="213"/>
                  <a:pt x="153" y="214"/>
                </a:cubicBezTo>
                <a:close/>
                <a:moveTo>
                  <a:pt x="174" y="206"/>
                </a:moveTo>
                <a:cubicBezTo>
                  <a:pt x="170" y="208"/>
                  <a:pt x="166" y="206"/>
                  <a:pt x="164" y="202"/>
                </a:cubicBezTo>
                <a:cubicBezTo>
                  <a:pt x="155" y="163"/>
                  <a:pt x="155" y="163"/>
                  <a:pt x="155" y="163"/>
                </a:cubicBezTo>
                <a:cubicBezTo>
                  <a:pt x="154" y="158"/>
                  <a:pt x="157" y="155"/>
                  <a:pt x="162" y="157"/>
                </a:cubicBezTo>
                <a:cubicBezTo>
                  <a:pt x="200" y="166"/>
                  <a:pt x="200" y="166"/>
                  <a:pt x="200" y="166"/>
                </a:cubicBezTo>
                <a:cubicBezTo>
                  <a:pt x="205" y="167"/>
                  <a:pt x="207" y="171"/>
                  <a:pt x="205" y="176"/>
                </a:cubicBezTo>
                <a:cubicBezTo>
                  <a:pt x="205" y="176"/>
                  <a:pt x="199" y="185"/>
                  <a:pt x="192" y="193"/>
                </a:cubicBezTo>
                <a:cubicBezTo>
                  <a:pt x="184" y="200"/>
                  <a:pt x="174" y="206"/>
                  <a:pt x="174" y="206"/>
                </a:cubicBezTo>
                <a:close/>
              </a:path>
            </a:pathLst>
          </a:custGeom>
          <a:noFill/>
          <a:ln w="25400">
            <a:solidFill>
              <a:schemeClr val="accent2"/>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sp>
        <p:nvSpPr>
          <p:cNvPr id="187" name="Freeform 8"/>
          <p:cNvSpPr>
            <a:spLocks noEditPoints="1"/>
          </p:cNvSpPr>
          <p:nvPr/>
        </p:nvSpPr>
        <p:spPr bwMode="auto">
          <a:xfrm rot="4923953">
            <a:off x="3927201" y="2779366"/>
            <a:ext cx="462372" cy="464744"/>
          </a:xfrm>
          <a:custGeom>
            <a:avLst/>
            <a:gdLst>
              <a:gd name="T0" fmla="*/ 118 w 122"/>
              <a:gd name="T1" fmla="*/ 74 h 122"/>
              <a:gd name="T2" fmla="*/ 102 w 122"/>
              <a:gd name="T3" fmla="*/ 64 h 122"/>
              <a:gd name="T4" fmla="*/ 102 w 122"/>
              <a:gd name="T5" fmla="*/ 64 h 122"/>
              <a:gd name="T6" fmla="*/ 101 w 122"/>
              <a:gd name="T7" fmla="*/ 54 h 122"/>
              <a:gd name="T8" fmla="*/ 101 w 122"/>
              <a:gd name="T9" fmla="*/ 53 h 122"/>
              <a:gd name="T10" fmla="*/ 116 w 122"/>
              <a:gd name="T11" fmla="*/ 41 h 122"/>
              <a:gd name="T12" fmla="*/ 118 w 122"/>
              <a:gd name="T13" fmla="*/ 34 h 122"/>
              <a:gd name="T14" fmla="*/ 111 w 122"/>
              <a:gd name="T15" fmla="*/ 30 h 122"/>
              <a:gd name="T16" fmla="*/ 92 w 122"/>
              <a:gd name="T17" fmla="*/ 34 h 122"/>
              <a:gd name="T18" fmla="*/ 92 w 122"/>
              <a:gd name="T19" fmla="*/ 35 h 122"/>
              <a:gd name="T20" fmla="*/ 84 w 122"/>
              <a:gd name="T21" fmla="*/ 28 h 122"/>
              <a:gd name="T22" fmla="*/ 84 w 122"/>
              <a:gd name="T23" fmla="*/ 27 h 122"/>
              <a:gd name="T24" fmla="*/ 86 w 122"/>
              <a:gd name="T25" fmla="*/ 8 h 122"/>
              <a:gd name="T26" fmla="*/ 82 w 122"/>
              <a:gd name="T27" fmla="*/ 1 h 122"/>
              <a:gd name="T28" fmla="*/ 74 w 122"/>
              <a:gd name="T29" fmla="*/ 4 h 122"/>
              <a:gd name="T30" fmla="*/ 64 w 122"/>
              <a:gd name="T31" fmla="*/ 20 h 122"/>
              <a:gd name="T32" fmla="*/ 64 w 122"/>
              <a:gd name="T33" fmla="*/ 21 h 122"/>
              <a:gd name="T34" fmla="*/ 53 w 122"/>
              <a:gd name="T35" fmla="*/ 21 h 122"/>
              <a:gd name="T36" fmla="*/ 53 w 122"/>
              <a:gd name="T37" fmla="*/ 21 h 122"/>
              <a:gd name="T38" fmla="*/ 41 w 122"/>
              <a:gd name="T39" fmla="*/ 6 h 122"/>
              <a:gd name="T40" fmla="*/ 33 w 122"/>
              <a:gd name="T41" fmla="*/ 4 h 122"/>
              <a:gd name="T42" fmla="*/ 30 w 122"/>
              <a:gd name="T43" fmla="*/ 12 h 122"/>
              <a:gd name="T44" fmla="*/ 34 w 122"/>
              <a:gd name="T45" fmla="*/ 30 h 122"/>
              <a:gd name="T46" fmla="*/ 34 w 122"/>
              <a:gd name="T47" fmla="*/ 30 h 122"/>
              <a:gd name="T48" fmla="*/ 27 w 122"/>
              <a:gd name="T49" fmla="*/ 38 h 122"/>
              <a:gd name="T50" fmla="*/ 27 w 122"/>
              <a:gd name="T51" fmla="*/ 38 h 122"/>
              <a:gd name="T52" fmla="*/ 8 w 122"/>
              <a:gd name="T53" fmla="*/ 36 h 122"/>
              <a:gd name="T54" fmla="*/ 1 w 122"/>
              <a:gd name="T55" fmla="*/ 40 h 122"/>
              <a:gd name="T56" fmla="*/ 4 w 122"/>
              <a:gd name="T57" fmla="*/ 48 h 122"/>
              <a:gd name="T58" fmla="*/ 20 w 122"/>
              <a:gd name="T59" fmla="*/ 58 h 122"/>
              <a:gd name="T60" fmla="*/ 21 w 122"/>
              <a:gd name="T61" fmla="*/ 69 h 122"/>
              <a:gd name="T62" fmla="*/ 6 w 122"/>
              <a:gd name="T63" fmla="*/ 81 h 122"/>
              <a:gd name="T64" fmla="*/ 4 w 122"/>
              <a:gd name="T65" fmla="*/ 89 h 122"/>
              <a:gd name="T66" fmla="*/ 11 w 122"/>
              <a:gd name="T67" fmla="*/ 92 h 122"/>
              <a:gd name="T68" fmla="*/ 30 w 122"/>
              <a:gd name="T69" fmla="*/ 88 h 122"/>
              <a:gd name="T70" fmla="*/ 38 w 122"/>
              <a:gd name="T71" fmla="*/ 96 h 122"/>
              <a:gd name="T72" fmla="*/ 36 w 122"/>
              <a:gd name="T73" fmla="*/ 114 h 122"/>
              <a:gd name="T74" fmla="*/ 40 w 122"/>
              <a:gd name="T75" fmla="*/ 121 h 122"/>
              <a:gd name="T76" fmla="*/ 48 w 122"/>
              <a:gd name="T77" fmla="*/ 118 h 122"/>
              <a:gd name="T78" fmla="*/ 58 w 122"/>
              <a:gd name="T79" fmla="*/ 102 h 122"/>
              <a:gd name="T80" fmla="*/ 69 w 122"/>
              <a:gd name="T81" fmla="*/ 102 h 122"/>
              <a:gd name="T82" fmla="*/ 81 w 122"/>
              <a:gd name="T83" fmla="*/ 116 h 122"/>
              <a:gd name="T84" fmla="*/ 89 w 122"/>
              <a:gd name="T85" fmla="*/ 118 h 122"/>
              <a:gd name="T86" fmla="*/ 92 w 122"/>
              <a:gd name="T87" fmla="*/ 111 h 122"/>
              <a:gd name="T88" fmla="*/ 88 w 122"/>
              <a:gd name="T89" fmla="*/ 92 h 122"/>
              <a:gd name="T90" fmla="*/ 95 w 122"/>
              <a:gd name="T91" fmla="*/ 84 h 122"/>
              <a:gd name="T92" fmla="*/ 114 w 122"/>
              <a:gd name="T93" fmla="*/ 86 h 122"/>
              <a:gd name="T94" fmla="*/ 121 w 122"/>
              <a:gd name="T95" fmla="*/ 82 h 122"/>
              <a:gd name="T96" fmla="*/ 118 w 122"/>
              <a:gd name="T97" fmla="*/ 74 h 122"/>
              <a:gd name="T98" fmla="*/ 52 w 122"/>
              <a:gd name="T99" fmla="*/ 86 h 122"/>
              <a:gd name="T100" fmla="*/ 36 w 122"/>
              <a:gd name="T101" fmla="*/ 53 h 122"/>
              <a:gd name="T102" fmla="*/ 69 w 122"/>
              <a:gd name="T103" fmla="*/ 37 h 122"/>
              <a:gd name="T104" fmla="*/ 86 w 122"/>
              <a:gd name="T105" fmla="*/ 70 h 122"/>
              <a:gd name="T106" fmla="*/ 52 w 122"/>
              <a:gd name="T10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2" h="122">
                <a:moveTo>
                  <a:pt x="118" y="74"/>
                </a:moveTo>
                <a:cubicBezTo>
                  <a:pt x="102" y="64"/>
                  <a:pt x="102" y="64"/>
                  <a:pt x="102" y="64"/>
                </a:cubicBezTo>
                <a:cubicBezTo>
                  <a:pt x="102" y="64"/>
                  <a:pt x="102" y="64"/>
                  <a:pt x="102" y="64"/>
                </a:cubicBezTo>
                <a:cubicBezTo>
                  <a:pt x="102" y="61"/>
                  <a:pt x="102" y="57"/>
                  <a:pt x="101" y="54"/>
                </a:cubicBezTo>
                <a:cubicBezTo>
                  <a:pt x="101" y="53"/>
                  <a:pt x="101" y="53"/>
                  <a:pt x="101" y="53"/>
                </a:cubicBezTo>
                <a:cubicBezTo>
                  <a:pt x="116" y="41"/>
                  <a:pt x="116" y="41"/>
                  <a:pt x="116" y="41"/>
                </a:cubicBezTo>
                <a:cubicBezTo>
                  <a:pt x="118" y="40"/>
                  <a:pt x="119" y="36"/>
                  <a:pt x="118" y="34"/>
                </a:cubicBezTo>
                <a:cubicBezTo>
                  <a:pt x="117" y="31"/>
                  <a:pt x="113" y="29"/>
                  <a:pt x="111" y="30"/>
                </a:cubicBezTo>
                <a:cubicBezTo>
                  <a:pt x="92" y="34"/>
                  <a:pt x="92" y="34"/>
                  <a:pt x="92" y="34"/>
                </a:cubicBezTo>
                <a:cubicBezTo>
                  <a:pt x="92" y="34"/>
                  <a:pt x="92" y="35"/>
                  <a:pt x="92" y="35"/>
                </a:cubicBezTo>
                <a:cubicBezTo>
                  <a:pt x="89" y="32"/>
                  <a:pt x="87" y="30"/>
                  <a:pt x="84" y="28"/>
                </a:cubicBezTo>
                <a:cubicBezTo>
                  <a:pt x="84" y="28"/>
                  <a:pt x="84" y="27"/>
                  <a:pt x="84" y="27"/>
                </a:cubicBezTo>
                <a:cubicBezTo>
                  <a:pt x="86" y="8"/>
                  <a:pt x="86" y="8"/>
                  <a:pt x="86" y="8"/>
                </a:cubicBezTo>
                <a:cubicBezTo>
                  <a:pt x="86" y="5"/>
                  <a:pt x="84" y="2"/>
                  <a:pt x="82" y="1"/>
                </a:cubicBezTo>
                <a:cubicBezTo>
                  <a:pt x="79" y="0"/>
                  <a:pt x="76" y="2"/>
                  <a:pt x="74" y="4"/>
                </a:cubicBezTo>
                <a:cubicBezTo>
                  <a:pt x="64" y="20"/>
                  <a:pt x="64" y="20"/>
                  <a:pt x="64" y="20"/>
                </a:cubicBezTo>
                <a:cubicBezTo>
                  <a:pt x="64" y="21"/>
                  <a:pt x="64" y="21"/>
                  <a:pt x="64" y="21"/>
                </a:cubicBezTo>
                <a:cubicBezTo>
                  <a:pt x="60" y="21"/>
                  <a:pt x="57" y="21"/>
                  <a:pt x="53" y="21"/>
                </a:cubicBezTo>
                <a:cubicBezTo>
                  <a:pt x="53" y="21"/>
                  <a:pt x="53" y="21"/>
                  <a:pt x="53" y="21"/>
                </a:cubicBezTo>
                <a:cubicBezTo>
                  <a:pt x="41" y="6"/>
                  <a:pt x="41" y="6"/>
                  <a:pt x="41" y="6"/>
                </a:cubicBezTo>
                <a:cubicBezTo>
                  <a:pt x="40" y="4"/>
                  <a:pt x="36" y="3"/>
                  <a:pt x="33" y="4"/>
                </a:cubicBezTo>
                <a:cubicBezTo>
                  <a:pt x="31" y="6"/>
                  <a:pt x="29" y="9"/>
                  <a:pt x="30" y="12"/>
                </a:cubicBezTo>
                <a:cubicBezTo>
                  <a:pt x="34" y="30"/>
                  <a:pt x="34" y="30"/>
                  <a:pt x="34" y="30"/>
                </a:cubicBezTo>
                <a:cubicBezTo>
                  <a:pt x="34" y="30"/>
                  <a:pt x="34" y="30"/>
                  <a:pt x="34" y="30"/>
                </a:cubicBezTo>
                <a:cubicBezTo>
                  <a:pt x="32" y="33"/>
                  <a:pt x="29" y="35"/>
                  <a:pt x="27" y="38"/>
                </a:cubicBezTo>
                <a:cubicBezTo>
                  <a:pt x="27" y="38"/>
                  <a:pt x="27" y="38"/>
                  <a:pt x="27" y="38"/>
                </a:cubicBezTo>
                <a:cubicBezTo>
                  <a:pt x="8" y="36"/>
                  <a:pt x="8" y="36"/>
                  <a:pt x="8" y="36"/>
                </a:cubicBezTo>
                <a:cubicBezTo>
                  <a:pt x="5" y="36"/>
                  <a:pt x="2" y="38"/>
                  <a:pt x="1" y="40"/>
                </a:cubicBezTo>
                <a:cubicBezTo>
                  <a:pt x="0" y="43"/>
                  <a:pt x="2" y="47"/>
                  <a:pt x="4" y="48"/>
                </a:cubicBezTo>
                <a:cubicBezTo>
                  <a:pt x="20" y="58"/>
                  <a:pt x="20" y="58"/>
                  <a:pt x="20" y="58"/>
                </a:cubicBezTo>
                <a:cubicBezTo>
                  <a:pt x="20" y="62"/>
                  <a:pt x="20" y="66"/>
                  <a:pt x="21" y="69"/>
                </a:cubicBezTo>
                <a:cubicBezTo>
                  <a:pt x="6" y="81"/>
                  <a:pt x="6" y="81"/>
                  <a:pt x="6" y="81"/>
                </a:cubicBezTo>
                <a:cubicBezTo>
                  <a:pt x="4" y="83"/>
                  <a:pt x="3" y="86"/>
                  <a:pt x="4" y="89"/>
                </a:cubicBezTo>
                <a:cubicBezTo>
                  <a:pt x="5" y="91"/>
                  <a:pt x="9" y="93"/>
                  <a:pt x="11" y="92"/>
                </a:cubicBezTo>
                <a:cubicBezTo>
                  <a:pt x="30" y="88"/>
                  <a:pt x="30" y="88"/>
                  <a:pt x="30" y="88"/>
                </a:cubicBezTo>
                <a:cubicBezTo>
                  <a:pt x="32" y="91"/>
                  <a:pt x="35" y="93"/>
                  <a:pt x="38" y="96"/>
                </a:cubicBezTo>
                <a:cubicBezTo>
                  <a:pt x="36" y="114"/>
                  <a:pt x="36" y="114"/>
                  <a:pt x="36" y="114"/>
                </a:cubicBezTo>
                <a:cubicBezTo>
                  <a:pt x="36" y="117"/>
                  <a:pt x="38" y="120"/>
                  <a:pt x="40" y="121"/>
                </a:cubicBezTo>
                <a:cubicBezTo>
                  <a:pt x="43" y="122"/>
                  <a:pt x="46" y="121"/>
                  <a:pt x="48" y="118"/>
                </a:cubicBezTo>
                <a:cubicBezTo>
                  <a:pt x="58" y="102"/>
                  <a:pt x="58" y="102"/>
                  <a:pt x="58" y="102"/>
                </a:cubicBezTo>
                <a:cubicBezTo>
                  <a:pt x="62" y="103"/>
                  <a:pt x="65" y="102"/>
                  <a:pt x="69" y="102"/>
                </a:cubicBezTo>
                <a:cubicBezTo>
                  <a:pt x="81" y="116"/>
                  <a:pt x="81" y="116"/>
                  <a:pt x="81" y="116"/>
                </a:cubicBezTo>
                <a:cubicBezTo>
                  <a:pt x="83" y="118"/>
                  <a:pt x="86" y="119"/>
                  <a:pt x="89" y="118"/>
                </a:cubicBezTo>
                <a:cubicBezTo>
                  <a:pt x="91" y="117"/>
                  <a:pt x="93" y="113"/>
                  <a:pt x="92" y="111"/>
                </a:cubicBezTo>
                <a:cubicBezTo>
                  <a:pt x="88" y="92"/>
                  <a:pt x="88" y="92"/>
                  <a:pt x="88" y="92"/>
                </a:cubicBezTo>
                <a:cubicBezTo>
                  <a:pt x="91" y="90"/>
                  <a:pt x="93" y="87"/>
                  <a:pt x="95" y="84"/>
                </a:cubicBezTo>
                <a:cubicBezTo>
                  <a:pt x="114" y="86"/>
                  <a:pt x="114" y="86"/>
                  <a:pt x="114" y="86"/>
                </a:cubicBezTo>
                <a:cubicBezTo>
                  <a:pt x="117" y="86"/>
                  <a:pt x="120" y="85"/>
                  <a:pt x="121" y="82"/>
                </a:cubicBezTo>
                <a:cubicBezTo>
                  <a:pt x="122" y="79"/>
                  <a:pt x="120" y="76"/>
                  <a:pt x="118" y="74"/>
                </a:cubicBezTo>
                <a:close/>
                <a:moveTo>
                  <a:pt x="52" y="86"/>
                </a:moveTo>
                <a:cubicBezTo>
                  <a:pt x="39" y="82"/>
                  <a:pt x="31" y="67"/>
                  <a:pt x="36" y="53"/>
                </a:cubicBezTo>
                <a:cubicBezTo>
                  <a:pt x="41" y="39"/>
                  <a:pt x="56" y="32"/>
                  <a:pt x="69" y="37"/>
                </a:cubicBezTo>
                <a:cubicBezTo>
                  <a:pt x="83" y="41"/>
                  <a:pt x="90" y="56"/>
                  <a:pt x="86" y="70"/>
                </a:cubicBezTo>
                <a:cubicBezTo>
                  <a:pt x="81" y="84"/>
                  <a:pt x="66" y="91"/>
                  <a:pt x="52" y="86"/>
                </a:cubicBezTo>
                <a:close/>
              </a:path>
            </a:pathLst>
          </a:custGeom>
          <a:noFill/>
          <a:ln w="25400">
            <a:solidFill>
              <a:schemeClr val="tx1"/>
            </a:solidFill>
            <a:round/>
            <a:headEnd/>
            <a:tailEnd/>
          </a:ln>
          <a:extLst/>
        </p:spPr>
        <p:txBody>
          <a:bodyPr vert="horz" wrap="square" lIns="91440" tIns="45720" rIns="91440" bIns="45720" numCol="1" anchor="t" anchorCtr="0" compatLnSpc="1">
            <a:prstTxWarp prst="textNoShape">
              <a:avLst/>
            </a:prstTxWarp>
          </a:bodyPr>
          <a:lstStyle/>
          <a:p>
            <a:endParaRPr lang="en-US" sz="1483"/>
          </a:p>
        </p:txBody>
      </p:sp>
      <p:grpSp>
        <p:nvGrpSpPr>
          <p:cNvPr id="188" name="Group 187"/>
          <p:cNvGrpSpPr/>
          <p:nvPr/>
        </p:nvGrpSpPr>
        <p:grpSpPr>
          <a:xfrm rot="4923953">
            <a:off x="4182912" y="3297940"/>
            <a:ext cx="754023" cy="765642"/>
            <a:chOff x="7596060" y="2683295"/>
            <a:chExt cx="754022" cy="765642"/>
          </a:xfrm>
        </p:grpSpPr>
        <p:sp>
          <p:nvSpPr>
            <p:cNvPr id="189" name="Freeform 188"/>
            <p:cNvSpPr>
              <a:spLocks/>
            </p:cNvSpPr>
            <p:nvPr/>
          </p:nvSpPr>
          <p:spPr bwMode="auto">
            <a:xfrm rot="10800000">
              <a:off x="7596060" y="2683295"/>
              <a:ext cx="754022" cy="765642"/>
            </a:xfrm>
            <a:custGeom>
              <a:avLst/>
              <a:gdLst>
                <a:gd name="connsiteX0" fmla="*/ 372934 w 754022"/>
                <a:gd name="connsiteY0" fmla="*/ 593009 h 765642"/>
                <a:gd name="connsiteX1" fmla="*/ 590541 w 754022"/>
                <a:gd name="connsiteY1" fmla="*/ 375402 h 765642"/>
                <a:gd name="connsiteX2" fmla="*/ 372934 w 754022"/>
                <a:gd name="connsiteY2" fmla="*/ 157795 h 765642"/>
                <a:gd name="connsiteX3" fmla="*/ 155327 w 754022"/>
                <a:gd name="connsiteY3" fmla="*/ 375402 h 765642"/>
                <a:gd name="connsiteX4" fmla="*/ 372934 w 754022"/>
                <a:gd name="connsiteY4" fmla="*/ 593009 h 765642"/>
                <a:gd name="connsiteX5" fmla="*/ 411225 w 754022"/>
                <a:gd name="connsiteY5" fmla="*/ 764901 h 765642"/>
                <a:gd name="connsiteX6" fmla="*/ 403603 w 754022"/>
                <a:gd name="connsiteY6" fmla="*/ 764901 h 765642"/>
                <a:gd name="connsiteX7" fmla="*/ 373117 w 754022"/>
                <a:gd name="connsiteY7" fmla="*/ 741964 h 765642"/>
                <a:gd name="connsiteX8" fmla="*/ 348477 w 754022"/>
                <a:gd name="connsiteY8" fmla="*/ 625432 h 765642"/>
                <a:gd name="connsiteX9" fmla="*/ 338783 w 754022"/>
                <a:gd name="connsiteY9" fmla="*/ 644817 h 765642"/>
                <a:gd name="connsiteX10" fmla="*/ 300660 w 754022"/>
                <a:gd name="connsiteY10" fmla="*/ 721064 h 765642"/>
                <a:gd name="connsiteX11" fmla="*/ 262721 w 754022"/>
                <a:gd name="connsiteY11" fmla="*/ 740033 h 765642"/>
                <a:gd name="connsiteX12" fmla="*/ 258928 w 754022"/>
                <a:gd name="connsiteY12" fmla="*/ 736239 h 765642"/>
                <a:gd name="connsiteX13" fmla="*/ 236165 w 754022"/>
                <a:gd name="connsiteY13" fmla="*/ 702095 h 765642"/>
                <a:gd name="connsiteX14" fmla="*/ 255946 w 754022"/>
                <a:gd name="connsiteY14" fmla="*/ 593299 h 765642"/>
                <a:gd name="connsiteX15" fmla="*/ 239113 w 754022"/>
                <a:gd name="connsiteY15" fmla="*/ 607947 h 765642"/>
                <a:gd name="connsiteX16" fmla="*/ 175032 w 754022"/>
                <a:gd name="connsiteY16" fmla="*/ 663713 h 765642"/>
                <a:gd name="connsiteX17" fmla="*/ 150641 w 754022"/>
                <a:gd name="connsiteY17" fmla="*/ 672226 h 765642"/>
                <a:gd name="connsiteX18" fmla="*/ 129118 w 754022"/>
                <a:gd name="connsiteY18" fmla="*/ 663713 h 765642"/>
                <a:gd name="connsiteX19" fmla="*/ 125292 w 754022"/>
                <a:gd name="connsiteY19" fmla="*/ 659929 h 765642"/>
                <a:gd name="connsiteX20" fmla="*/ 121466 w 754022"/>
                <a:gd name="connsiteY20" fmla="*/ 618308 h 765642"/>
                <a:gd name="connsiteX21" fmla="*/ 174667 w 754022"/>
                <a:gd name="connsiteY21" fmla="*/ 536469 h 765642"/>
                <a:gd name="connsiteX22" fmla="*/ 161474 w 754022"/>
                <a:gd name="connsiteY22" fmla="*/ 541048 h 765642"/>
                <a:gd name="connsiteX23" fmla="*/ 80144 w 754022"/>
                <a:gd name="connsiteY23" fmla="*/ 569274 h 765642"/>
                <a:gd name="connsiteX24" fmla="*/ 42206 w 754022"/>
                <a:gd name="connsiteY24" fmla="*/ 550122 h 765642"/>
                <a:gd name="connsiteX25" fmla="*/ 38412 w 754022"/>
                <a:gd name="connsiteY25" fmla="*/ 546292 h 765642"/>
                <a:gd name="connsiteX26" fmla="*/ 49793 w 754022"/>
                <a:gd name="connsiteY26" fmla="*/ 504159 h 765642"/>
                <a:gd name="connsiteX27" fmla="*/ 135432 w 754022"/>
                <a:gd name="connsiteY27" fmla="*/ 445488 h 765642"/>
                <a:gd name="connsiteX28" fmla="*/ 115096 w 754022"/>
                <a:gd name="connsiteY28" fmla="*/ 443630 h 765642"/>
                <a:gd name="connsiteX29" fmla="*/ 30583 w 754022"/>
                <a:gd name="connsiteY29" fmla="*/ 435906 h 765642"/>
                <a:gd name="connsiteX30" fmla="*/ 0 w 754022"/>
                <a:gd name="connsiteY30" fmla="*/ 405163 h 765642"/>
                <a:gd name="connsiteX31" fmla="*/ 0 w 754022"/>
                <a:gd name="connsiteY31" fmla="*/ 401321 h 765642"/>
                <a:gd name="connsiteX32" fmla="*/ 26760 w 754022"/>
                <a:gd name="connsiteY32" fmla="*/ 366735 h 765642"/>
                <a:gd name="connsiteX33" fmla="*/ 128494 w 754022"/>
                <a:gd name="connsiteY33" fmla="*/ 345042 h 765642"/>
                <a:gd name="connsiteX34" fmla="*/ 111350 w 754022"/>
                <a:gd name="connsiteY34" fmla="*/ 337139 h 765642"/>
                <a:gd name="connsiteX35" fmla="*/ 34730 w 754022"/>
                <a:gd name="connsiteY35" fmla="*/ 301819 h 765642"/>
                <a:gd name="connsiteX36" fmla="*/ 19480 w 754022"/>
                <a:gd name="connsiteY36" fmla="*/ 260393 h 765642"/>
                <a:gd name="connsiteX37" fmla="*/ 19480 w 754022"/>
                <a:gd name="connsiteY37" fmla="*/ 256628 h 765642"/>
                <a:gd name="connsiteX38" fmla="*/ 57604 w 754022"/>
                <a:gd name="connsiteY38" fmla="*/ 234032 h 765642"/>
                <a:gd name="connsiteX39" fmla="*/ 162370 w 754022"/>
                <a:gd name="connsiteY39" fmla="*/ 252848 h 765642"/>
                <a:gd name="connsiteX40" fmla="*/ 147735 w 754022"/>
                <a:gd name="connsiteY40" fmla="*/ 236031 h 765642"/>
                <a:gd name="connsiteX41" fmla="*/ 91970 w 754022"/>
                <a:gd name="connsiteY41" fmla="*/ 171951 h 765642"/>
                <a:gd name="connsiteX42" fmla="*/ 91970 w 754022"/>
                <a:gd name="connsiteY42" fmla="*/ 129864 h 765642"/>
                <a:gd name="connsiteX43" fmla="*/ 95754 w 754022"/>
                <a:gd name="connsiteY43" fmla="*/ 126037 h 765642"/>
                <a:gd name="connsiteX44" fmla="*/ 137375 w 754022"/>
                <a:gd name="connsiteY44" fmla="*/ 118385 h 765642"/>
                <a:gd name="connsiteX45" fmla="*/ 225152 w 754022"/>
                <a:gd name="connsiteY45" fmla="*/ 178616 h 765642"/>
                <a:gd name="connsiteX46" fmla="*/ 218652 w 754022"/>
                <a:gd name="connsiteY46" fmla="*/ 159822 h 765642"/>
                <a:gd name="connsiteX47" fmla="*/ 191063 w 754022"/>
                <a:gd name="connsiteY47" fmla="*/ 80049 h 765642"/>
                <a:gd name="connsiteX48" fmla="*/ 206038 w 754022"/>
                <a:gd name="connsiteY48" fmla="*/ 37795 h 765642"/>
                <a:gd name="connsiteX49" fmla="*/ 209782 w 754022"/>
                <a:gd name="connsiteY49" fmla="*/ 37795 h 765642"/>
                <a:gd name="connsiteX50" fmla="*/ 250965 w 754022"/>
                <a:gd name="connsiteY50" fmla="*/ 49319 h 765642"/>
                <a:gd name="connsiteX51" fmla="*/ 311795 w 754022"/>
                <a:gd name="connsiteY51" fmla="*/ 138008 h 765642"/>
                <a:gd name="connsiteX52" fmla="*/ 313134 w 754022"/>
                <a:gd name="connsiteY52" fmla="*/ 115837 h 765642"/>
                <a:gd name="connsiteX53" fmla="*/ 318240 w 754022"/>
                <a:gd name="connsiteY53" fmla="*/ 31323 h 765642"/>
                <a:gd name="connsiteX54" fmla="*/ 348727 w 754022"/>
                <a:gd name="connsiteY54" fmla="*/ 741 h 765642"/>
                <a:gd name="connsiteX55" fmla="*/ 356348 w 754022"/>
                <a:gd name="connsiteY55" fmla="*/ 741 h 765642"/>
                <a:gd name="connsiteX56" fmla="*/ 386834 w 754022"/>
                <a:gd name="connsiteY56" fmla="*/ 23678 h 765642"/>
                <a:gd name="connsiteX57" fmla="*/ 409047 w 754022"/>
                <a:gd name="connsiteY57" fmla="*/ 128730 h 765642"/>
                <a:gd name="connsiteX58" fmla="*/ 417610 w 754022"/>
                <a:gd name="connsiteY58" fmla="*/ 111391 h 765642"/>
                <a:gd name="connsiteX59" fmla="*/ 455733 w 754022"/>
                <a:gd name="connsiteY59" fmla="*/ 34191 h 765642"/>
                <a:gd name="connsiteX60" fmla="*/ 493672 w 754022"/>
                <a:gd name="connsiteY60" fmla="*/ 14985 h 765642"/>
                <a:gd name="connsiteX61" fmla="*/ 497465 w 754022"/>
                <a:gd name="connsiteY61" fmla="*/ 18826 h 765642"/>
                <a:gd name="connsiteX62" fmla="*/ 520228 w 754022"/>
                <a:gd name="connsiteY62" fmla="*/ 53398 h 765642"/>
                <a:gd name="connsiteX63" fmla="*/ 501369 w 754022"/>
                <a:gd name="connsiteY63" fmla="*/ 158417 h 765642"/>
                <a:gd name="connsiteX64" fmla="*/ 516674 w 754022"/>
                <a:gd name="connsiteY64" fmla="*/ 145350 h 765642"/>
                <a:gd name="connsiteX65" fmla="*/ 579852 w 754022"/>
                <a:gd name="connsiteY65" fmla="*/ 91409 h 765642"/>
                <a:gd name="connsiteX66" fmla="*/ 621347 w 754022"/>
                <a:gd name="connsiteY66" fmla="*/ 91409 h 765642"/>
                <a:gd name="connsiteX67" fmla="*/ 625119 w 754022"/>
                <a:gd name="connsiteY67" fmla="*/ 95244 h 765642"/>
                <a:gd name="connsiteX68" fmla="*/ 632664 w 754022"/>
                <a:gd name="connsiteY68" fmla="*/ 137420 h 765642"/>
                <a:gd name="connsiteX69" fmla="*/ 579905 w 754022"/>
                <a:gd name="connsiteY69" fmla="*/ 220835 h 765642"/>
                <a:gd name="connsiteX70" fmla="*/ 594618 w 754022"/>
                <a:gd name="connsiteY70" fmla="*/ 215785 h 765642"/>
                <a:gd name="connsiteX71" fmla="*/ 675533 w 754022"/>
                <a:gd name="connsiteY71" fmla="*/ 188006 h 765642"/>
                <a:gd name="connsiteX72" fmla="*/ 713277 w 754022"/>
                <a:gd name="connsiteY72" fmla="*/ 206854 h 765642"/>
                <a:gd name="connsiteX73" fmla="*/ 717052 w 754022"/>
                <a:gd name="connsiteY73" fmla="*/ 210623 h 765642"/>
                <a:gd name="connsiteX74" fmla="*/ 705728 w 754022"/>
                <a:gd name="connsiteY74" fmla="*/ 252088 h 765642"/>
                <a:gd name="connsiteX75" fmla="*/ 617547 w 754022"/>
                <a:gd name="connsiteY75" fmla="*/ 311847 h 765642"/>
                <a:gd name="connsiteX76" fmla="*/ 637854 w 754022"/>
                <a:gd name="connsiteY76" fmla="*/ 313632 h 765642"/>
                <a:gd name="connsiteX77" fmla="*/ 723826 w 754022"/>
                <a:gd name="connsiteY77" fmla="*/ 321191 h 765642"/>
                <a:gd name="connsiteX78" fmla="*/ 754022 w 754022"/>
                <a:gd name="connsiteY78" fmla="*/ 351280 h 765642"/>
                <a:gd name="connsiteX79" fmla="*/ 754022 w 754022"/>
                <a:gd name="connsiteY79" fmla="*/ 355042 h 765642"/>
                <a:gd name="connsiteX80" fmla="*/ 727601 w 754022"/>
                <a:gd name="connsiteY80" fmla="*/ 388892 h 765642"/>
                <a:gd name="connsiteX81" fmla="*/ 631627 w 754022"/>
                <a:gd name="connsiteY81" fmla="*/ 409178 h 765642"/>
                <a:gd name="connsiteX82" fmla="*/ 644580 w 754022"/>
                <a:gd name="connsiteY82" fmla="*/ 415726 h 765642"/>
                <a:gd name="connsiteX83" fmla="*/ 720827 w 754022"/>
                <a:gd name="connsiteY83" fmla="*/ 454269 h 765642"/>
                <a:gd name="connsiteX84" fmla="*/ 736002 w 754022"/>
                <a:gd name="connsiteY84" fmla="*/ 492626 h 765642"/>
                <a:gd name="connsiteX85" fmla="*/ 736002 w 754022"/>
                <a:gd name="connsiteY85" fmla="*/ 500297 h 765642"/>
                <a:gd name="connsiteX86" fmla="*/ 698064 w 754022"/>
                <a:gd name="connsiteY86" fmla="*/ 519475 h 765642"/>
                <a:gd name="connsiteX87" fmla="*/ 593629 w 754022"/>
                <a:gd name="connsiteY87" fmla="*/ 503477 h 765642"/>
                <a:gd name="connsiteX88" fmla="*/ 608049 w 754022"/>
                <a:gd name="connsiteY88" fmla="*/ 519999 h 765642"/>
                <a:gd name="connsiteX89" fmla="*/ 663507 w 754022"/>
                <a:gd name="connsiteY89" fmla="*/ 583538 h 765642"/>
                <a:gd name="connsiteX90" fmla="*/ 663507 w 754022"/>
                <a:gd name="connsiteY90" fmla="*/ 625270 h 765642"/>
                <a:gd name="connsiteX91" fmla="*/ 659745 w 754022"/>
                <a:gd name="connsiteY91" fmla="*/ 629064 h 765642"/>
                <a:gd name="connsiteX92" fmla="*/ 639049 w 754022"/>
                <a:gd name="connsiteY92" fmla="*/ 639971 h 765642"/>
                <a:gd name="connsiteX93" fmla="*/ 618353 w 754022"/>
                <a:gd name="connsiteY93" fmla="*/ 636651 h 765642"/>
                <a:gd name="connsiteX94" fmla="*/ 530372 w 754022"/>
                <a:gd name="connsiteY94" fmla="*/ 576459 h 765642"/>
                <a:gd name="connsiteX95" fmla="*/ 537526 w 754022"/>
                <a:gd name="connsiteY95" fmla="*/ 596750 h 765642"/>
                <a:gd name="connsiteX96" fmla="*/ 565304 w 754022"/>
                <a:gd name="connsiteY96" fmla="*/ 675538 h 765642"/>
                <a:gd name="connsiteX97" fmla="*/ 550226 w 754022"/>
                <a:gd name="connsiteY97" fmla="*/ 713477 h 765642"/>
                <a:gd name="connsiteX98" fmla="*/ 546456 w 754022"/>
                <a:gd name="connsiteY98" fmla="*/ 717270 h 765642"/>
                <a:gd name="connsiteX99" fmla="*/ 504992 w 754022"/>
                <a:gd name="connsiteY99" fmla="*/ 705889 h 765642"/>
                <a:gd name="connsiteX100" fmla="*/ 448325 w 754022"/>
                <a:gd name="connsiteY100" fmla="*/ 624843 h 765642"/>
                <a:gd name="connsiteX101" fmla="*/ 446817 w 754022"/>
                <a:gd name="connsiteY101" fmla="*/ 649805 h 765642"/>
                <a:gd name="connsiteX102" fmla="*/ 441711 w 754022"/>
                <a:gd name="connsiteY102" fmla="*/ 734319 h 765642"/>
                <a:gd name="connsiteX103" fmla="*/ 411225 w 754022"/>
                <a:gd name="connsiteY103" fmla="*/ 764901 h 76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754022" h="765642">
                  <a:moveTo>
                    <a:pt x="372934" y="593009"/>
                  </a:moveTo>
                  <a:cubicBezTo>
                    <a:pt x="493115" y="593009"/>
                    <a:pt x="590541" y="495583"/>
                    <a:pt x="590541" y="375402"/>
                  </a:cubicBezTo>
                  <a:cubicBezTo>
                    <a:pt x="590541" y="255221"/>
                    <a:pt x="493115" y="157795"/>
                    <a:pt x="372934" y="157795"/>
                  </a:cubicBezTo>
                  <a:cubicBezTo>
                    <a:pt x="252753" y="157795"/>
                    <a:pt x="155327" y="255221"/>
                    <a:pt x="155327" y="375402"/>
                  </a:cubicBezTo>
                  <a:cubicBezTo>
                    <a:pt x="155327" y="495583"/>
                    <a:pt x="252753" y="593009"/>
                    <a:pt x="372934" y="593009"/>
                  </a:cubicBezTo>
                  <a:close/>
                  <a:moveTo>
                    <a:pt x="411225" y="764901"/>
                  </a:moveTo>
                  <a:cubicBezTo>
                    <a:pt x="403603" y="764901"/>
                    <a:pt x="403603" y="764901"/>
                    <a:pt x="403603" y="764901"/>
                  </a:cubicBezTo>
                  <a:cubicBezTo>
                    <a:pt x="388360" y="768724"/>
                    <a:pt x="373117" y="757256"/>
                    <a:pt x="373117" y="741964"/>
                  </a:cubicBezTo>
                  <a:lnTo>
                    <a:pt x="348477" y="625432"/>
                  </a:lnTo>
                  <a:lnTo>
                    <a:pt x="338783" y="644817"/>
                  </a:lnTo>
                  <a:cubicBezTo>
                    <a:pt x="300660" y="721064"/>
                    <a:pt x="300660" y="721064"/>
                    <a:pt x="300660" y="721064"/>
                  </a:cubicBezTo>
                  <a:cubicBezTo>
                    <a:pt x="293072" y="736239"/>
                    <a:pt x="277897" y="743827"/>
                    <a:pt x="262721" y="740033"/>
                  </a:cubicBezTo>
                  <a:cubicBezTo>
                    <a:pt x="258928" y="736239"/>
                    <a:pt x="258928" y="736239"/>
                    <a:pt x="258928" y="736239"/>
                  </a:cubicBezTo>
                  <a:cubicBezTo>
                    <a:pt x="243752" y="732446"/>
                    <a:pt x="232371" y="717270"/>
                    <a:pt x="236165" y="702095"/>
                  </a:cubicBezTo>
                  <a:lnTo>
                    <a:pt x="255946" y="593299"/>
                  </a:lnTo>
                  <a:lnTo>
                    <a:pt x="239113" y="607947"/>
                  </a:lnTo>
                  <a:cubicBezTo>
                    <a:pt x="175032" y="663713"/>
                    <a:pt x="175032" y="663713"/>
                    <a:pt x="175032" y="663713"/>
                  </a:cubicBezTo>
                  <a:cubicBezTo>
                    <a:pt x="167380" y="669388"/>
                    <a:pt x="158771" y="672226"/>
                    <a:pt x="150641" y="672226"/>
                  </a:cubicBezTo>
                  <a:cubicBezTo>
                    <a:pt x="142510" y="672226"/>
                    <a:pt x="134857" y="669388"/>
                    <a:pt x="129118" y="663713"/>
                  </a:cubicBezTo>
                  <a:cubicBezTo>
                    <a:pt x="125292" y="659929"/>
                    <a:pt x="125292" y="659929"/>
                    <a:pt x="125292" y="659929"/>
                  </a:cubicBezTo>
                  <a:cubicBezTo>
                    <a:pt x="113814" y="652362"/>
                    <a:pt x="113814" y="633443"/>
                    <a:pt x="121466" y="618308"/>
                  </a:cubicBezTo>
                  <a:lnTo>
                    <a:pt x="174667" y="536469"/>
                  </a:lnTo>
                  <a:lnTo>
                    <a:pt x="161474" y="541048"/>
                  </a:lnTo>
                  <a:cubicBezTo>
                    <a:pt x="80144" y="569274"/>
                    <a:pt x="80144" y="569274"/>
                    <a:pt x="80144" y="569274"/>
                  </a:cubicBezTo>
                  <a:cubicBezTo>
                    <a:pt x="64968" y="573104"/>
                    <a:pt x="49793" y="565443"/>
                    <a:pt x="42206" y="550122"/>
                  </a:cubicBezTo>
                  <a:cubicBezTo>
                    <a:pt x="38412" y="546292"/>
                    <a:pt x="38412" y="546292"/>
                    <a:pt x="38412" y="546292"/>
                  </a:cubicBezTo>
                  <a:cubicBezTo>
                    <a:pt x="30824" y="530971"/>
                    <a:pt x="38412" y="515650"/>
                    <a:pt x="49793" y="504159"/>
                  </a:cubicBezTo>
                  <a:lnTo>
                    <a:pt x="135432" y="445488"/>
                  </a:lnTo>
                  <a:lnTo>
                    <a:pt x="115096" y="443630"/>
                  </a:lnTo>
                  <a:cubicBezTo>
                    <a:pt x="30583" y="435906"/>
                    <a:pt x="30583" y="435906"/>
                    <a:pt x="30583" y="435906"/>
                  </a:cubicBezTo>
                  <a:cubicBezTo>
                    <a:pt x="15291" y="435906"/>
                    <a:pt x="0" y="420535"/>
                    <a:pt x="0" y="405163"/>
                  </a:cubicBezTo>
                  <a:cubicBezTo>
                    <a:pt x="0" y="401321"/>
                    <a:pt x="0" y="401321"/>
                    <a:pt x="0" y="401321"/>
                  </a:cubicBezTo>
                  <a:cubicBezTo>
                    <a:pt x="0" y="385949"/>
                    <a:pt x="11469" y="370578"/>
                    <a:pt x="26760" y="366735"/>
                  </a:cubicBezTo>
                  <a:lnTo>
                    <a:pt x="128494" y="345042"/>
                  </a:lnTo>
                  <a:lnTo>
                    <a:pt x="111350" y="337139"/>
                  </a:lnTo>
                  <a:cubicBezTo>
                    <a:pt x="34730" y="301819"/>
                    <a:pt x="34730" y="301819"/>
                    <a:pt x="34730" y="301819"/>
                  </a:cubicBezTo>
                  <a:cubicBezTo>
                    <a:pt x="19480" y="294287"/>
                    <a:pt x="11855" y="275457"/>
                    <a:pt x="19480" y="260393"/>
                  </a:cubicBezTo>
                  <a:cubicBezTo>
                    <a:pt x="19480" y="256628"/>
                    <a:pt x="19480" y="256628"/>
                    <a:pt x="19480" y="256628"/>
                  </a:cubicBezTo>
                  <a:cubicBezTo>
                    <a:pt x="23292" y="241564"/>
                    <a:pt x="42354" y="234032"/>
                    <a:pt x="57604" y="234032"/>
                  </a:cubicBezTo>
                  <a:lnTo>
                    <a:pt x="162370" y="252848"/>
                  </a:lnTo>
                  <a:lnTo>
                    <a:pt x="147735" y="236031"/>
                  </a:lnTo>
                  <a:cubicBezTo>
                    <a:pt x="91970" y="171951"/>
                    <a:pt x="91970" y="171951"/>
                    <a:pt x="91970" y="171951"/>
                  </a:cubicBezTo>
                  <a:cubicBezTo>
                    <a:pt x="80619" y="160473"/>
                    <a:pt x="84402" y="141342"/>
                    <a:pt x="91970" y="129864"/>
                  </a:cubicBezTo>
                  <a:cubicBezTo>
                    <a:pt x="95754" y="126037"/>
                    <a:pt x="95754" y="126037"/>
                    <a:pt x="95754" y="126037"/>
                  </a:cubicBezTo>
                  <a:cubicBezTo>
                    <a:pt x="107105" y="114559"/>
                    <a:pt x="126023" y="110733"/>
                    <a:pt x="137375" y="118385"/>
                  </a:cubicBezTo>
                  <a:lnTo>
                    <a:pt x="225152" y="178616"/>
                  </a:lnTo>
                  <a:lnTo>
                    <a:pt x="218652" y="159822"/>
                  </a:lnTo>
                  <a:cubicBezTo>
                    <a:pt x="191063" y="80049"/>
                    <a:pt x="191063" y="80049"/>
                    <a:pt x="191063" y="80049"/>
                  </a:cubicBezTo>
                  <a:cubicBezTo>
                    <a:pt x="187319" y="64684"/>
                    <a:pt x="191063" y="45478"/>
                    <a:pt x="206038" y="37795"/>
                  </a:cubicBezTo>
                  <a:cubicBezTo>
                    <a:pt x="209782" y="37795"/>
                    <a:pt x="209782" y="37795"/>
                    <a:pt x="209782" y="37795"/>
                  </a:cubicBezTo>
                  <a:cubicBezTo>
                    <a:pt x="224758" y="30113"/>
                    <a:pt x="243478" y="33954"/>
                    <a:pt x="250965" y="49319"/>
                  </a:cubicBezTo>
                  <a:lnTo>
                    <a:pt x="311795" y="138008"/>
                  </a:lnTo>
                  <a:lnTo>
                    <a:pt x="313134" y="115837"/>
                  </a:lnTo>
                  <a:cubicBezTo>
                    <a:pt x="318240" y="31323"/>
                    <a:pt x="318240" y="31323"/>
                    <a:pt x="318240" y="31323"/>
                  </a:cubicBezTo>
                  <a:cubicBezTo>
                    <a:pt x="322051" y="16032"/>
                    <a:pt x="333483" y="741"/>
                    <a:pt x="348727" y="741"/>
                  </a:cubicBezTo>
                  <a:cubicBezTo>
                    <a:pt x="356348" y="741"/>
                    <a:pt x="356348" y="741"/>
                    <a:pt x="356348" y="741"/>
                  </a:cubicBezTo>
                  <a:cubicBezTo>
                    <a:pt x="371591" y="-3082"/>
                    <a:pt x="386834" y="8386"/>
                    <a:pt x="386834" y="23678"/>
                  </a:cubicBezTo>
                  <a:lnTo>
                    <a:pt x="409047" y="128730"/>
                  </a:lnTo>
                  <a:lnTo>
                    <a:pt x="417610" y="111391"/>
                  </a:lnTo>
                  <a:cubicBezTo>
                    <a:pt x="455733" y="34191"/>
                    <a:pt x="455733" y="34191"/>
                    <a:pt x="455733" y="34191"/>
                  </a:cubicBezTo>
                  <a:cubicBezTo>
                    <a:pt x="463321" y="18826"/>
                    <a:pt x="478496" y="11144"/>
                    <a:pt x="493672" y="14985"/>
                  </a:cubicBezTo>
                  <a:cubicBezTo>
                    <a:pt x="497465" y="18826"/>
                    <a:pt x="497465" y="18826"/>
                    <a:pt x="497465" y="18826"/>
                  </a:cubicBezTo>
                  <a:cubicBezTo>
                    <a:pt x="512641" y="22668"/>
                    <a:pt x="524022" y="38033"/>
                    <a:pt x="520228" y="53398"/>
                  </a:cubicBezTo>
                  <a:lnTo>
                    <a:pt x="501369" y="158417"/>
                  </a:lnTo>
                  <a:lnTo>
                    <a:pt x="516674" y="145350"/>
                  </a:lnTo>
                  <a:cubicBezTo>
                    <a:pt x="579852" y="91409"/>
                    <a:pt x="579852" y="91409"/>
                    <a:pt x="579852" y="91409"/>
                  </a:cubicBezTo>
                  <a:cubicBezTo>
                    <a:pt x="591169" y="79907"/>
                    <a:pt x="610030" y="79907"/>
                    <a:pt x="621347" y="91409"/>
                  </a:cubicBezTo>
                  <a:cubicBezTo>
                    <a:pt x="625119" y="95244"/>
                    <a:pt x="625119" y="95244"/>
                    <a:pt x="625119" y="95244"/>
                  </a:cubicBezTo>
                  <a:cubicBezTo>
                    <a:pt x="640208" y="102912"/>
                    <a:pt x="640208" y="122083"/>
                    <a:pt x="632664" y="137420"/>
                  </a:cubicBezTo>
                  <a:lnTo>
                    <a:pt x="579905" y="220835"/>
                  </a:lnTo>
                  <a:lnTo>
                    <a:pt x="594618" y="215785"/>
                  </a:lnTo>
                  <a:cubicBezTo>
                    <a:pt x="675533" y="188006"/>
                    <a:pt x="675533" y="188006"/>
                    <a:pt x="675533" y="188006"/>
                  </a:cubicBezTo>
                  <a:cubicBezTo>
                    <a:pt x="690630" y="184237"/>
                    <a:pt x="705728" y="191776"/>
                    <a:pt x="713277" y="206854"/>
                  </a:cubicBezTo>
                  <a:cubicBezTo>
                    <a:pt x="717052" y="210623"/>
                    <a:pt x="717052" y="210623"/>
                    <a:pt x="717052" y="210623"/>
                  </a:cubicBezTo>
                  <a:cubicBezTo>
                    <a:pt x="720826" y="221932"/>
                    <a:pt x="717052" y="240780"/>
                    <a:pt x="705728" y="252088"/>
                  </a:cubicBezTo>
                  <a:lnTo>
                    <a:pt x="617547" y="311847"/>
                  </a:lnTo>
                  <a:lnTo>
                    <a:pt x="637854" y="313632"/>
                  </a:lnTo>
                  <a:cubicBezTo>
                    <a:pt x="723826" y="321191"/>
                    <a:pt x="723826" y="321191"/>
                    <a:pt x="723826" y="321191"/>
                  </a:cubicBezTo>
                  <a:cubicBezTo>
                    <a:pt x="738924" y="321191"/>
                    <a:pt x="750248" y="336236"/>
                    <a:pt x="754022" y="351280"/>
                  </a:cubicBezTo>
                  <a:cubicBezTo>
                    <a:pt x="754022" y="355042"/>
                    <a:pt x="754022" y="355042"/>
                    <a:pt x="754022" y="355042"/>
                  </a:cubicBezTo>
                  <a:cubicBezTo>
                    <a:pt x="754022" y="370086"/>
                    <a:pt x="742699" y="385131"/>
                    <a:pt x="727601" y="388892"/>
                  </a:cubicBezTo>
                  <a:lnTo>
                    <a:pt x="631627" y="409178"/>
                  </a:lnTo>
                  <a:lnTo>
                    <a:pt x="644580" y="415726"/>
                  </a:lnTo>
                  <a:cubicBezTo>
                    <a:pt x="720827" y="454269"/>
                    <a:pt x="720827" y="454269"/>
                    <a:pt x="720827" y="454269"/>
                  </a:cubicBezTo>
                  <a:cubicBezTo>
                    <a:pt x="732209" y="461941"/>
                    <a:pt x="739796" y="481119"/>
                    <a:pt x="736002" y="492626"/>
                  </a:cubicBezTo>
                  <a:cubicBezTo>
                    <a:pt x="736002" y="500297"/>
                    <a:pt x="736002" y="500297"/>
                    <a:pt x="736002" y="500297"/>
                  </a:cubicBezTo>
                  <a:cubicBezTo>
                    <a:pt x="728415" y="515640"/>
                    <a:pt x="713239" y="523311"/>
                    <a:pt x="698064" y="519475"/>
                  </a:cubicBezTo>
                  <a:lnTo>
                    <a:pt x="593629" y="503477"/>
                  </a:lnTo>
                  <a:lnTo>
                    <a:pt x="608049" y="519999"/>
                  </a:lnTo>
                  <a:cubicBezTo>
                    <a:pt x="663507" y="583538"/>
                    <a:pt x="663507" y="583538"/>
                    <a:pt x="663507" y="583538"/>
                  </a:cubicBezTo>
                  <a:cubicBezTo>
                    <a:pt x="671033" y="594919"/>
                    <a:pt x="671033" y="613889"/>
                    <a:pt x="663507" y="625270"/>
                  </a:cubicBezTo>
                  <a:cubicBezTo>
                    <a:pt x="659745" y="629064"/>
                    <a:pt x="659745" y="629064"/>
                    <a:pt x="659745" y="629064"/>
                  </a:cubicBezTo>
                  <a:cubicBezTo>
                    <a:pt x="654100" y="634755"/>
                    <a:pt x="646574" y="638548"/>
                    <a:pt x="639049" y="639971"/>
                  </a:cubicBezTo>
                  <a:cubicBezTo>
                    <a:pt x="631523" y="641394"/>
                    <a:pt x="623997" y="640445"/>
                    <a:pt x="618353" y="636651"/>
                  </a:cubicBezTo>
                  <a:lnTo>
                    <a:pt x="530372" y="576459"/>
                  </a:lnTo>
                  <a:lnTo>
                    <a:pt x="537526" y="596750"/>
                  </a:lnTo>
                  <a:cubicBezTo>
                    <a:pt x="565304" y="675538"/>
                    <a:pt x="565304" y="675538"/>
                    <a:pt x="565304" y="675538"/>
                  </a:cubicBezTo>
                  <a:cubicBezTo>
                    <a:pt x="569073" y="690714"/>
                    <a:pt x="561534" y="709683"/>
                    <a:pt x="550226" y="713477"/>
                  </a:cubicBezTo>
                  <a:cubicBezTo>
                    <a:pt x="546456" y="717270"/>
                    <a:pt x="546456" y="717270"/>
                    <a:pt x="546456" y="717270"/>
                  </a:cubicBezTo>
                  <a:cubicBezTo>
                    <a:pt x="531378" y="724858"/>
                    <a:pt x="512531" y="721064"/>
                    <a:pt x="504992" y="705889"/>
                  </a:cubicBezTo>
                  <a:lnTo>
                    <a:pt x="448325" y="624843"/>
                  </a:lnTo>
                  <a:lnTo>
                    <a:pt x="446817" y="649805"/>
                  </a:lnTo>
                  <a:cubicBezTo>
                    <a:pt x="441711" y="734319"/>
                    <a:pt x="441711" y="734319"/>
                    <a:pt x="441711" y="734319"/>
                  </a:cubicBezTo>
                  <a:cubicBezTo>
                    <a:pt x="437900" y="749610"/>
                    <a:pt x="426468" y="764901"/>
                    <a:pt x="411225" y="764901"/>
                  </a:cubicBezTo>
                  <a:close/>
                </a:path>
              </a:pathLst>
            </a:custGeom>
            <a:solidFill>
              <a:schemeClr val="bg1"/>
            </a:solidFill>
            <a:ln w="25400">
              <a:solidFill>
                <a:schemeClr val="tx1"/>
              </a:solidFill>
              <a:round/>
              <a:headEnd/>
              <a:tailEnd/>
            </a:ln>
            <a:extLst/>
          </p:spPr>
          <p:txBody>
            <a:bodyPr vert="horz" wrap="square" lIns="91440" tIns="45720" rIns="91440" bIns="45720" numCol="1" anchor="t" anchorCtr="0" compatLnSpc="1">
              <a:prstTxWarp prst="textNoShape">
                <a:avLst/>
              </a:prstTxWarp>
              <a:noAutofit/>
            </a:bodyPr>
            <a:lstStyle/>
            <a:p>
              <a:endParaRPr lang="en-US" sz="1483"/>
            </a:p>
          </p:txBody>
        </p:sp>
        <p:sp>
          <p:nvSpPr>
            <p:cNvPr id="190" name="Oval 189"/>
            <p:cNvSpPr/>
            <p:nvPr/>
          </p:nvSpPr>
          <p:spPr bwMode="auto">
            <a:xfrm>
              <a:off x="7866130" y="2966121"/>
              <a:ext cx="217444" cy="217444"/>
            </a:xfrm>
            <a:prstGeom prst="ellipse">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4" name="Group 3"/>
          <p:cNvGrpSpPr/>
          <p:nvPr/>
        </p:nvGrpSpPr>
        <p:grpSpPr>
          <a:xfrm>
            <a:off x="9438715" y="2766893"/>
            <a:ext cx="1885438" cy="851729"/>
            <a:chOff x="9438712" y="2766891"/>
            <a:chExt cx="1885439" cy="851729"/>
          </a:xfrm>
        </p:grpSpPr>
        <p:sp>
          <p:nvSpPr>
            <p:cNvPr id="192" name="Freeform 191"/>
            <p:cNvSpPr>
              <a:spLocks/>
            </p:cNvSpPr>
            <p:nvPr/>
          </p:nvSpPr>
          <p:spPr bwMode="auto">
            <a:xfrm>
              <a:off x="9438712" y="2766891"/>
              <a:ext cx="677168" cy="385350"/>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w="25400">
              <a:solidFill>
                <a:schemeClr val="accent2"/>
              </a:solidFill>
            </a:ln>
          </p:spPr>
          <p:txBody>
            <a:bodyPr vert="horz" wrap="square" lIns="91440" tIns="45720" rIns="91440" bIns="45720" numCol="1" anchor="t" anchorCtr="0" compatLnSpc="1">
              <a:prstTxWarp prst="textNoShape">
                <a:avLst/>
              </a:prstTxWarp>
            </a:bodyPr>
            <a:lstStyle/>
            <a:p>
              <a:endParaRPr lang="en-US" sz="1483"/>
            </a:p>
          </p:txBody>
        </p:sp>
        <p:grpSp>
          <p:nvGrpSpPr>
            <p:cNvPr id="3" name="Group 2"/>
            <p:cNvGrpSpPr/>
            <p:nvPr/>
          </p:nvGrpSpPr>
          <p:grpSpPr>
            <a:xfrm>
              <a:off x="9749426" y="2867133"/>
              <a:ext cx="371373" cy="678230"/>
              <a:chOff x="9682814" y="2923126"/>
              <a:chExt cx="371373" cy="678230"/>
            </a:xfrm>
          </p:grpSpPr>
          <p:sp>
            <p:nvSpPr>
              <p:cNvPr id="194" name="Flowchart: Magnetic Disk 193"/>
              <p:cNvSpPr/>
              <p:nvPr/>
            </p:nvSpPr>
            <p:spPr bwMode="auto">
              <a:xfrm>
                <a:off x="9682814" y="3347930"/>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193" name="Flowchart: Magnetic Disk 192"/>
              <p:cNvSpPr/>
              <p:nvPr/>
            </p:nvSpPr>
            <p:spPr bwMode="auto">
              <a:xfrm>
                <a:off x="9682814" y="3135528"/>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Flowchart: Magnetic Disk 1"/>
              <p:cNvSpPr/>
              <p:nvPr/>
            </p:nvSpPr>
            <p:spPr bwMode="auto">
              <a:xfrm>
                <a:off x="9682814" y="2923126"/>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5" name="Group 194"/>
            <p:cNvGrpSpPr/>
            <p:nvPr/>
          </p:nvGrpSpPr>
          <p:grpSpPr>
            <a:xfrm>
              <a:off x="10175233" y="2870932"/>
              <a:ext cx="371373" cy="674431"/>
              <a:chOff x="9682814" y="2926925"/>
              <a:chExt cx="371373" cy="674431"/>
            </a:xfrm>
          </p:grpSpPr>
          <p:sp>
            <p:nvSpPr>
              <p:cNvPr id="196" name="Flowchart: Magnetic Disk 195"/>
              <p:cNvSpPr/>
              <p:nvPr/>
            </p:nvSpPr>
            <p:spPr bwMode="auto">
              <a:xfrm>
                <a:off x="9682814" y="3347930"/>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197" name="Flowchart: Magnetic Disk 196"/>
              <p:cNvSpPr/>
              <p:nvPr/>
            </p:nvSpPr>
            <p:spPr bwMode="auto">
              <a:xfrm>
                <a:off x="9682814" y="3137427"/>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198" name="Flowchart: Magnetic Disk 197"/>
              <p:cNvSpPr/>
              <p:nvPr/>
            </p:nvSpPr>
            <p:spPr bwMode="auto">
              <a:xfrm>
                <a:off x="9682814" y="2926925"/>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9" name="Group 198"/>
            <p:cNvGrpSpPr/>
            <p:nvPr/>
          </p:nvGrpSpPr>
          <p:grpSpPr>
            <a:xfrm>
              <a:off x="10597162" y="2870932"/>
              <a:ext cx="371373" cy="674431"/>
              <a:chOff x="9682814" y="2926925"/>
              <a:chExt cx="371373" cy="674431"/>
            </a:xfrm>
          </p:grpSpPr>
          <p:sp>
            <p:nvSpPr>
              <p:cNvPr id="200" name="Flowchart: Magnetic Disk 199"/>
              <p:cNvSpPr/>
              <p:nvPr/>
            </p:nvSpPr>
            <p:spPr bwMode="auto">
              <a:xfrm>
                <a:off x="9682814" y="3347930"/>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201" name="Flowchart: Magnetic Disk 200"/>
              <p:cNvSpPr/>
              <p:nvPr/>
            </p:nvSpPr>
            <p:spPr bwMode="auto">
              <a:xfrm>
                <a:off x="9682814" y="3137427"/>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sp>
            <p:nvSpPr>
              <p:cNvPr id="202" name="Flowchart: Magnetic Disk 201"/>
              <p:cNvSpPr/>
              <p:nvPr/>
            </p:nvSpPr>
            <p:spPr bwMode="auto">
              <a:xfrm>
                <a:off x="9682814" y="2926925"/>
                <a:ext cx="371373" cy="253426"/>
              </a:xfrm>
              <a:prstGeom prst="flowChartMagneticDisk">
                <a:avLst/>
              </a:prstGeom>
              <a:solidFill>
                <a:schemeClr val="bg1"/>
              </a:solidFill>
              <a:ln w="254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625" fontAlgn="base">
                  <a:lnSpc>
                    <a:spcPct val="90000"/>
                  </a:lnSpc>
                  <a:spcBef>
                    <a:spcPct val="0"/>
                  </a:spcBef>
                  <a:spcAft>
                    <a:spcPct val="0"/>
                  </a:spcAft>
                </a:pPr>
                <a:endParaRPr lang="en-US" sz="2401"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179" name="Freeform 9"/>
            <p:cNvSpPr>
              <a:spLocks/>
            </p:cNvSpPr>
            <p:nvPr/>
          </p:nvSpPr>
          <p:spPr bwMode="auto">
            <a:xfrm>
              <a:off x="9977921" y="3248719"/>
              <a:ext cx="336313" cy="180720"/>
            </a:xfrm>
            <a:custGeom>
              <a:avLst/>
              <a:gdLst>
                <a:gd name="T0" fmla="*/ 210 w 242"/>
                <a:gd name="T1" fmla="*/ 64 h 129"/>
                <a:gd name="T2" fmla="*/ 209 w 242"/>
                <a:gd name="T3" fmla="*/ 64 h 129"/>
                <a:gd name="T4" fmla="*/ 144 w 242"/>
                <a:gd name="T5" fmla="*/ 0 h 129"/>
                <a:gd name="T6" fmla="*/ 80 w 242"/>
                <a:gd name="T7" fmla="*/ 56 h 129"/>
                <a:gd name="T8" fmla="*/ 45 w 242"/>
                <a:gd name="T9" fmla="*/ 39 h 129"/>
                <a:gd name="T10" fmla="*/ 0 w 242"/>
                <a:gd name="T11" fmla="*/ 84 h 129"/>
                <a:gd name="T12" fmla="*/ 45 w 242"/>
                <a:gd name="T13" fmla="*/ 129 h 129"/>
                <a:gd name="T14" fmla="*/ 210 w 242"/>
                <a:gd name="T15" fmla="*/ 129 h 129"/>
                <a:gd name="T16" fmla="*/ 242 w 242"/>
                <a:gd name="T17" fmla="*/ 96 h 129"/>
                <a:gd name="T18" fmla="*/ 210 w 242"/>
                <a:gd name="T19"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129">
                  <a:moveTo>
                    <a:pt x="210" y="64"/>
                  </a:moveTo>
                  <a:cubicBezTo>
                    <a:pt x="210" y="64"/>
                    <a:pt x="209" y="64"/>
                    <a:pt x="209" y="64"/>
                  </a:cubicBezTo>
                  <a:cubicBezTo>
                    <a:pt x="209" y="28"/>
                    <a:pt x="180" y="0"/>
                    <a:pt x="144" y="0"/>
                  </a:cubicBezTo>
                  <a:cubicBezTo>
                    <a:pt x="111" y="0"/>
                    <a:pt x="84" y="24"/>
                    <a:pt x="80" y="56"/>
                  </a:cubicBezTo>
                  <a:cubicBezTo>
                    <a:pt x="72" y="46"/>
                    <a:pt x="59" y="39"/>
                    <a:pt x="45" y="39"/>
                  </a:cubicBezTo>
                  <a:cubicBezTo>
                    <a:pt x="20" y="39"/>
                    <a:pt x="0" y="59"/>
                    <a:pt x="0" y="84"/>
                  </a:cubicBezTo>
                  <a:cubicBezTo>
                    <a:pt x="0" y="109"/>
                    <a:pt x="20" y="129"/>
                    <a:pt x="45" y="129"/>
                  </a:cubicBezTo>
                  <a:cubicBezTo>
                    <a:pt x="210" y="129"/>
                    <a:pt x="210" y="129"/>
                    <a:pt x="210" y="129"/>
                  </a:cubicBezTo>
                  <a:cubicBezTo>
                    <a:pt x="228" y="129"/>
                    <a:pt x="242" y="114"/>
                    <a:pt x="242" y="96"/>
                  </a:cubicBezTo>
                  <a:cubicBezTo>
                    <a:pt x="242" y="78"/>
                    <a:pt x="228" y="64"/>
                    <a:pt x="210" y="64"/>
                  </a:cubicBezTo>
                  <a:close/>
                </a:path>
              </a:pathLst>
            </a:custGeom>
            <a:solidFill>
              <a:schemeClr val="bg1"/>
            </a:solidFill>
            <a:ln w="25400">
              <a:solidFill>
                <a:schemeClr val="accent2"/>
              </a:solidFill>
            </a:ln>
          </p:spPr>
          <p:txBody>
            <a:bodyPr vert="horz" wrap="square" lIns="91440" tIns="45720" rIns="91440" bIns="45720" numCol="1" anchor="t" anchorCtr="0" compatLnSpc="1">
              <a:prstTxWarp prst="textNoShape">
                <a:avLst/>
              </a:prstTxWarp>
            </a:bodyPr>
            <a:lstStyle/>
            <a:p>
              <a:endParaRPr lang="en-US" sz="1483"/>
            </a:p>
          </p:txBody>
        </p:sp>
        <p:sp>
          <p:nvSpPr>
            <p:cNvPr id="181" name="Freeform 180"/>
            <p:cNvSpPr>
              <a:spLocks/>
            </p:cNvSpPr>
            <p:nvPr/>
          </p:nvSpPr>
          <p:spPr bwMode="auto">
            <a:xfrm>
              <a:off x="10396963" y="2902261"/>
              <a:ext cx="349843" cy="199082"/>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w="25400">
              <a:solidFill>
                <a:schemeClr val="accent2"/>
              </a:solidFill>
            </a:ln>
          </p:spPr>
          <p:txBody>
            <a:bodyPr vert="horz" wrap="square" lIns="91440" tIns="45720" rIns="91440" bIns="45720" numCol="1" anchor="t" anchorCtr="0" compatLnSpc="1">
              <a:prstTxWarp prst="textNoShape">
                <a:avLst/>
              </a:prstTxWarp>
            </a:bodyPr>
            <a:lstStyle/>
            <a:p>
              <a:endParaRPr lang="en-US" sz="1483"/>
            </a:p>
          </p:txBody>
        </p:sp>
        <p:sp>
          <p:nvSpPr>
            <p:cNvPr id="191" name="Freeform 190"/>
            <p:cNvSpPr>
              <a:spLocks/>
            </p:cNvSpPr>
            <p:nvPr/>
          </p:nvSpPr>
          <p:spPr bwMode="auto">
            <a:xfrm>
              <a:off x="10646983" y="3233270"/>
              <a:ext cx="677168" cy="385350"/>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w="25400">
              <a:solidFill>
                <a:schemeClr val="accent2"/>
              </a:solidFill>
            </a:ln>
          </p:spPr>
          <p:txBody>
            <a:bodyPr vert="horz" wrap="square" lIns="91440" tIns="45720" rIns="91440" bIns="45720" numCol="1" anchor="t" anchorCtr="0" compatLnSpc="1">
              <a:prstTxWarp prst="textNoShape">
                <a:avLst/>
              </a:prstTxWarp>
            </a:bodyPr>
            <a:lstStyle/>
            <a:p>
              <a:endParaRPr lang="en-US" sz="1483"/>
            </a:p>
          </p:txBody>
        </p:sp>
      </p:grpSp>
    </p:spTree>
    <p:extLst>
      <p:ext uri="{BB962C8B-B14F-4D97-AF65-F5344CB8AC3E}">
        <p14:creationId xmlns:p14="http://schemas.microsoft.com/office/powerpoint/2010/main" val="1387974743"/>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18"/>
          <p:cNvSpPr/>
          <p:nvPr/>
        </p:nvSpPr>
        <p:spPr bwMode="auto">
          <a:xfrm>
            <a:off x="2821258" y="2364061"/>
            <a:ext cx="1081669" cy="2910468"/>
          </a:xfrm>
          <a:custGeom>
            <a:avLst/>
            <a:gdLst>
              <a:gd name="connsiteX0" fmla="*/ 0 w 1081668"/>
              <a:gd name="connsiteY0" fmla="*/ 0 h 2910468"/>
              <a:gd name="connsiteX1" fmla="*/ 1081668 w 1081668"/>
              <a:gd name="connsiteY1" fmla="*/ 0 h 2910468"/>
              <a:gd name="connsiteX2" fmla="*/ 1081668 w 1081668"/>
              <a:gd name="connsiteY2" fmla="*/ 2910468 h 2910468"/>
              <a:gd name="connsiteX3" fmla="*/ 33453 w 1081668"/>
              <a:gd name="connsiteY3" fmla="*/ 2910468 h 2910468"/>
            </a:gdLst>
            <a:ahLst/>
            <a:cxnLst>
              <a:cxn ang="0">
                <a:pos x="connsiteX0" y="connsiteY0"/>
              </a:cxn>
              <a:cxn ang="0">
                <a:pos x="connsiteX1" y="connsiteY1"/>
              </a:cxn>
              <a:cxn ang="0">
                <a:pos x="connsiteX2" y="connsiteY2"/>
              </a:cxn>
              <a:cxn ang="0">
                <a:pos x="connsiteX3" y="connsiteY3"/>
              </a:cxn>
            </a:cxnLst>
            <a:rect l="l" t="t" r="r" b="b"/>
            <a:pathLst>
              <a:path w="1081668" h="2910468">
                <a:moveTo>
                  <a:pt x="0" y="0"/>
                </a:moveTo>
                <a:lnTo>
                  <a:pt x="1081668" y="0"/>
                </a:lnTo>
                <a:lnTo>
                  <a:pt x="1081668" y="2910468"/>
                </a:lnTo>
                <a:lnTo>
                  <a:pt x="33453" y="2910468"/>
                </a:lnTo>
              </a:path>
            </a:pathLst>
          </a:cu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83"/>
          </a:p>
        </p:txBody>
      </p:sp>
      <p:sp>
        <p:nvSpPr>
          <p:cNvPr id="59" name="Oval 2"/>
          <p:cNvSpPr>
            <a:spLocks noChangeAspect="1"/>
          </p:cNvSpPr>
          <p:nvPr/>
        </p:nvSpPr>
        <p:spPr bwMode="auto">
          <a:xfrm>
            <a:off x="600470" y="1805644"/>
            <a:ext cx="1097280" cy="1096995"/>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defRPr/>
            </a:pPr>
            <a:endParaRPr lang="en-US" sz="2040" spc="-52" dirty="0">
              <a:solidFill>
                <a:schemeClr val="tx1"/>
              </a:solidFill>
              <a:latin typeface="Segoe UI"/>
              <a:ea typeface="Segoe UI" pitchFamily="34" charset="0"/>
              <a:cs typeface="Segoe UI" pitchFamily="34" charset="0"/>
            </a:endParaRPr>
          </a:p>
        </p:txBody>
      </p:sp>
      <p:sp>
        <p:nvSpPr>
          <p:cNvPr id="60" name="Oval 2"/>
          <p:cNvSpPr>
            <a:spLocks noChangeAspect="1"/>
          </p:cNvSpPr>
          <p:nvPr/>
        </p:nvSpPr>
        <p:spPr bwMode="auto">
          <a:xfrm>
            <a:off x="600470" y="3265155"/>
            <a:ext cx="1097280" cy="1096995"/>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sp>
        <p:nvSpPr>
          <p:cNvPr id="61" name="Oval 2"/>
          <p:cNvSpPr>
            <a:spLocks noChangeAspect="1"/>
          </p:cNvSpPr>
          <p:nvPr/>
        </p:nvSpPr>
        <p:spPr bwMode="auto">
          <a:xfrm>
            <a:off x="600470" y="4724666"/>
            <a:ext cx="1097280" cy="1096995"/>
          </a:xfrm>
          <a:prstGeom prst="ellipse">
            <a:avLst/>
          </a:prstGeom>
          <a:solidFill>
            <a:schemeClr val="bg1"/>
          </a:solidFill>
          <a:ln w="254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cxnSp>
        <p:nvCxnSpPr>
          <p:cNvPr id="295" name="Straight Connector 294"/>
          <p:cNvCxnSpPr/>
          <p:nvPr/>
        </p:nvCxnSpPr>
        <p:spPr>
          <a:xfrm>
            <a:off x="7423143" y="3811321"/>
            <a:ext cx="1002086" cy="0"/>
          </a:xfrm>
          <a:prstGeom prst="line">
            <a:avLst/>
          </a:pr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119" name="TextBox 118"/>
          <p:cNvSpPr txBox="1"/>
          <p:nvPr/>
        </p:nvSpPr>
        <p:spPr>
          <a:xfrm>
            <a:off x="9641814" y="2225707"/>
            <a:ext cx="1239705" cy="544808"/>
          </a:xfrm>
          <a:prstGeom prst="rect">
            <a:avLst/>
          </a:prstGeom>
          <a:noFill/>
        </p:spPr>
        <p:txBody>
          <a:bodyPr wrap="square" lIns="182827" tIns="146262" rIns="182827" bIns="146262" rtlCol="0">
            <a:spAutoFit/>
          </a:bodyPr>
          <a:lstStyle/>
          <a:p>
            <a:pPr defTabSz="932536">
              <a:lnSpc>
                <a:spcPct val="90000"/>
              </a:lnSpc>
              <a:spcBef>
                <a:spcPct val="0"/>
              </a:spcBef>
              <a:spcAft>
                <a:spcPts val="600"/>
              </a:spcAft>
              <a:defRPr/>
            </a:pPr>
            <a:r>
              <a:rPr lang="en-US" sz="1801" spc="-30" dirty="0">
                <a:latin typeface="Segoe UI Semilight" panose="020B0402040204020203" pitchFamily="34" charset="0"/>
                <a:cs typeface="Segoe UI Semilight" panose="020B0402040204020203" pitchFamily="34" charset="0"/>
              </a:rPr>
              <a:t>People</a:t>
            </a:r>
          </a:p>
        </p:txBody>
      </p:sp>
      <p:sp>
        <p:nvSpPr>
          <p:cNvPr id="38" name="TextBox 37"/>
          <p:cNvSpPr txBox="1"/>
          <p:nvPr/>
        </p:nvSpPr>
        <p:spPr>
          <a:xfrm>
            <a:off x="5255032" y="3033210"/>
            <a:ext cx="1778897" cy="972489"/>
          </a:xfrm>
          <a:prstGeom prst="rect">
            <a:avLst/>
          </a:prstGeom>
          <a:noFill/>
        </p:spPr>
        <p:txBody>
          <a:bodyPr wrap="square" lIns="182827" tIns="146262" rIns="182827" bIns="146262" rtlCol="0">
            <a:spAutoFit/>
          </a:bodyPr>
          <a:lstStyle/>
          <a:p>
            <a:pPr algn="ctr" defTabSz="724990">
              <a:spcBef>
                <a:spcPct val="0"/>
              </a:spcBef>
              <a:spcAft>
                <a:spcPct val="35000"/>
              </a:spcAft>
              <a:defRPr/>
            </a:pPr>
            <a:r>
              <a:rPr lang="en-US" sz="4400" b="1" spc="-30" dirty="0">
                <a:latin typeface="Segoe UI Semilight" panose="020B0402040204020203" pitchFamily="34" charset="0"/>
                <a:cs typeface="Segoe UI Semilight" panose="020B0402040204020203" pitchFamily="34" charset="0"/>
              </a:rPr>
              <a:t>+</a:t>
            </a:r>
          </a:p>
        </p:txBody>
      </p:sp>
      <p:cxnSp>
        <p:nvCxnSpPr>
          <p:cNvPr id="282" name="Straight Connector 281"/>
          <p:cNvCxnSpPr/>
          <p:nvPr/>
        </p:nvCxnSpPr>
        <p:spPr>
          <a:xfrm>
            <a:off x="2839573" y="3842539"/>
            <a:ext cx="1754729" cy="0"/>
          </a:xfrm>
          <a:prstGeom prst="line">
            <a:avLst/>
          </a:pr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97" name="Freeform 34"/>
          <p:cNvSpPr>
            <a:spLocks noEditPoints="1"/>
          </p:cNvSpPr>
          <p:nvPr/>
        </p:nvSpPr>
        <p:spPr bwMode="auto">
          <a:xfrm>
            <a:off x="842315" y="2145399"/>
            <a:ext cx="613590" cy="485420"/>
          </a:xfrm>
          <a:custGeom>
            <a:avLst/>
            <a:gdLst>
              <a:gd name="T0" fmla="*/ 234 w 1464"/>
              <a:gd name="T1" fmla="*/ 815 h 1158"/>
              <a:gd name="T2" fmla="*/ 206 w 1464"/>
              <a:gd name="T3" fmla="*/ 1158 h 1158"/>
              <a:gd name="T4" fmla="*/ 33 w 1464"/>
              <a:gd name="T5" fmla="*/ 1131 h 1158"/>
              <a:gd name="T6" fmla="*/ 89 w 1464"/>
              <a:gd name="T7" fmla="*/ 876 h 1158"/>
              <a:gd name="T8" fmla="*/ 183 w 1464"/>
              <a:gd name="T9" fmla="*/ 876 h 1158"/>
              <a:gd name="T10" fmla="*/ 323 w 1464"/>
              <a:gd name="T11" fmla="*/ 1158 h 1158"/>
              <a:gd name="T12" fmla="*/ 495 w 1464"/>
              <a:gd name="T13" fmla="*/ 1131 h 1158"/>
              <a:gd name="T14" fmla="*/ 295 w 1464"/>
              <a:gd name="T15" fmla="*/ 748 h 1158"/>
              <a:gd name="T16" fmla="*/ 295 w 1464"/>
              <a:gd name="T17" fmla="*/ 1131 h 1158"/>
              <a:gd name="T18" fmla="*/ 584 w 1464"/>
              <a:gd name="T19" fmla="*/ 1158 h 1158"/>
              <a:gd name="T20" fmla="*/ 757 w 1464"/>
              <a:gd name="T21" fmla="*/ 1131 h 1158"/>
              <a:gd name="T22" fmla="*/ 557 w 1464"/>
              <a:gd name="T23" fmla="*/ 493 h 1158"/>
              <a:gd name="T24" fmla="*/ 557 w 1464"/>
              <a:gd name="T25" fmla="*/ 1131 h 1158"/>
              <a:gd name="T26" fmla="*/ 863 w 1464"/>
              <a:gd name="T27" fmla="*/ 676 h 1158"/>
              <a:gd name="T28" fmla="*/ 813 w 1464"/>
              <a:gd name="T29" fmla="*/ 1131 h 1158"/>
              <a:gd name="T30" fmla="*/ 991 w 1464"/>
              <a:gd name="T31" fmla="*/ 1158 h 1158"/>
              <a:gd name="T32" fmla="*/ 1013 w 1464"/>
              <a:gd name="T33" fmla="*/ 610 h 1158"/>
              <a:gd name="T34" fmla="*/ 902 w 1464"/>
              <a:gd name="T35" fmla="*/ 687 h 1158"/>
              <a:gd name="T36" fmla="*/ 1074 w 1464"/>
              <a:gd name="T37" fmla="*/ 1131 h 1158"/>
              <a:gd name="T38" fmla="*/ 1247 w 1464"/>
              <a:gd name="T39" fmla="*/ 1158 h 1158"/>
              <a:gd name="T40" fmla="*/ 1275 w 1464"/>
              <a:gd name="T41" fmla="*/ 366 h 1158"/>
              <a:gd name="T42" fmla="*/ 1074 w 1464"/>
              <a:gd name="T43" fmla="*/ 549 h 1158"/>
              <a:gd name="T44" fmla="*/ 1442 w 1464"/>
              <a:gd name="T45" fmla="*/ 0 h 1158"/>
              <a:gd name="T46" fmla="*/ 1024 w 1464"/>
              <a:gd name="T47" fmla="*/ 33 h 1158"/>
              <a:gd name="T48" fmla="*/ 1130 w 1464"/>
              <a:gd name="T49" fmla="*/ 166 h 1158"/>
              <a:gd name="T50" fmla="*/ 935 w 1464"/>
              <a:gd name="T51" fmla="*/ 410 h 1158"/>
              <a:gd name="T52" fmla="*/ 896 w 1464"/>
              <a:gd name="T53" fmla="*/ 416 h 1158"/>
              <a:gd name="T54" fmla="*/ 540 w 1464"/>
              <a:gd name="T55" fmla="*/ 94 h 1158"/>
              <a:gd name="T56" fmla="*/ 11 w 1464"/>
              <a:gd name="T57" fmla="*/ 704 h 1158"/>
              <a:gd name="T58" fmla="*/ 117 w 1464"/>
              <a:gd name="T59" fmla="*/ 848 h 1158"/>
              <a:gd name="T60" fmla="*/ 156 w 1464"/>
              <a:gd name="T61" fmla="*/ 848 h 1158"/>
              <a:gd name="T62" fmla="*/ 534 w 1464"/>
              <a:gd name="T63" fmla="*/ 443 h 1158"/>
              <a:gd name="T64" fmla="*/ 885 w 1464"/>
              <a:gd name="T65" fmla="*/ 649 h 1158"/>
              <a:gd name="T66" fmla="*/ 930 w 1464"/>
              <a:gd name="T67" fmla="*/ 643 h 1158"/>
              <a:gd name="T68" fmla="*/ 1269 w 1464"/>
              <a:gd name="T69" fmla="*/ 321 h 1158"/>
              <a:gd name="T70" fmla="*/ 1420 w 1464"/>
              <a:gd name="T71" fmla="*/ 460 h 1158"/>
              <a:gd name="T72" fmla="*/ 1442 w 1464"/>
              <a:gd name="T73" fmla="*/ 449 h 1158"/>
              <a:gd name="T74" fmla="*/ 1442 w 1464"/>
              <a:gd name="T75" fmla="*/ 0 h 1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4" h="1158">
                <a:moveTo>
                  <a:pt x="183" y="876"/>
                </a:moveTo>
                <a:cubicBezTo>
                  <a:pt x="234" y="815"/>
                  <a:pt x="234" y="815"/>
                  <a:pt x="234" y="815"/>
                </a:cubicBezTo>
                <a:cubicBezTo>
                  <a:pt x="234" y="1131"/>
                  <a:pt x="234" y="1131"/>
                  <a:pt x="234" y="1131"/>
                </a:cubicBezTo>
                <a:cubicBezTo>
                  <a:pt x="234" y="1147"/>
                  <a:pt x="222" y="1158"/>
                  <a:pt x="206" y="1158"/>
                </a:cubicBezTo>
                <a:cubicBezTo>
                  <a:pt x="61" y="1158"/>
                  <a:pt x="61" y="1158"/>
                  <a:pt x="61" y="1158"/>
                </a:cubicBezTo>
                <a:cubicBezTo>
                  <a:pt x="50" y="1158"/>
                  <a:pt x="33" y="1147"/>
                  <a:pt x="33" y="1131"/>
                </a:cubicBezTo>
                <a:cubicBezTo>
                  <a:pt x="33" y="820"/>
                  <a:pt x="33" y="820"/>
                  <a:pt x="33" y="820"/>
                </a:cubicBezTo>
                <a:cubicBezTo>
                  <a:pt x="89" y="876"/>
                  <a:pt x="89" y="876"/>
                  <a:pt x="89" y="876"/>
                </a:cubicBezTo>
                <a:cubicBezTo>
                  <a:pt x="100" y="887"/>
                  <a:pt x="117" y="898"/>
                  <a:pt x="133" y="898"/>
                </a:cubicBezTo>
                <a:cubicBezTo>
                  <a:pt x="150" y="898"/>
                  <a:pt x="172" y="887"/>
                  <a:pt x="183" y="876"/>
                </a:cubicBezTo>
                <a:close/>
                <a:moveTo>
                  <a:pt x="295" y="1131"/>
                </a:moveTo>
                <a:cubicBezTo>
                  <a:pt x="295" y="1147"/>
                  <a:pt x="306" y="1158"/>
                  <a:pt x="323" y="1158"/>
                </a:cubicBezTo>
                <a:cubicBezTo>
                  <a:pt x="467" y="1158"/>
                  <a:pt x="467" y="1158"/>
                  <a:pt x="467" y="1158"/>
                </a:cubicBezTo>
                <a:cubicBezTo>
                  <a:pt x="484" y="1158"/>
                  <a:pt x="495" y="1147"/>
                  <a:pt x="495" y="1131"/>
                </a:cubicBezTo>
                <a:cubicBezTo>
                  <a:pt x="495" y="527"/>
                  <a:pt x="495" y="527"/>
                  <a:pt x="495" y="527"/>
                </a:cubicBezTo>
                <a:cubicBezTo>
                  <a:pt x="295" y="748"/>
                  <a:pt x="295" y="748"/>
                  <a:pt x="295" y="748"/>
                </a:cubicBezTo>
                <a:cubicBezTo>
                  <a:pt x="295" y="1131"/>
                  <a:pt x="295" y="1131"/>
                  <a:pt x="295" y="1131"/>
                </a:cubicBezTo>
                <a:cubicBezTo>
                  <a:pt x="295" y="1131"/>
                  <a:pt x="295" y="1131"/>
                  <a:pt x="295" y="1131"/>
                </a:cubicBezTo>
                <a:close/>
                <a:moveTo>
                  <a:pt x="557" y="1131"/>
                </a:moveTo>
                <a:cubicBezTo>
                  <a:pt x="557" y="1147"/>
                  <a:pt x="568" y="1158"/>
                  <a:pt x="584" y="1158"/>
                </a:cubicBezTo>
                <a:cubicBezTo>
                  <a:pt x="729" y="1158"/>
                  <a:pt x="729" y="1158"/>
                  <a:pt x="729" y="1158"/>
                </a:cubicBezTo>
                <a:cubicBezTo>
                  <a:pt x="746" y="1158"/>
                  <a:pt x="757" y="1147"/>
                  <a:pt x="757" y="1131"/>
                </a:cubicBezTo>
                <a:cubicBezTo>
                  <a:pt x="757" y="615"/>
                  <a:pt x="757" y="615"/>
                  <a:pt x="757" y="615"/>
                </a:cubicBezTo>
                <a:cubicBezTo>
                  <a:pt x="557" y="493"/>
                  <a:pt x="557" y="493"/>
                  <a:pt x="557" y="493"/>
                </a:cubicBezTo>
                <a:cubicBezTo>
                  <a:pt x="557" y="1131"/>
                  <a:pt x="557" y="1131"/>
                  <a:pt x="557" y="1131"/>
                </a:cubicBezTo>
                <a:cubicBezTo>
                  <a:pt x="557" y="1131"/>
                  <a:pt x="557" y="1131"/>
                  <a:pt x="557" y="1131"/>
                </a:cubicBezTo>
                <a:close/>
                <a:moveTo>
                  <a:pt x="902" y="687"/>
                </a:moveTo>
                <a:cubicBezTo>
                  <a:pt x="891" y="687"/>
                  <a:pt x="874" y="687"/>
                  <a:pt x="863" y="676"/>
                </a:cubicBezTo>
                <a:cubicBezTo>
                  <a:pt x="813" y="649"/>
                  <a:pt x="813" y="649"/>
                  <a:pt x="813" y="649"/>
                </a:cubicBezTo>
                <a:cubicBezTo>
                  <a:pt x="813" y="1131"/>
                  <a:pt x="813" y="1131"/>
                  <a:pt x="813" y="1131"/>
                </a:cubicBezTo>
                <a:cubicBezTo>
                  <a:pt x="813" y="1147"/>
                  <a:pt x="829" y="1158"/>
                  <a:pt x="841" y="1158"/>
                </a:cubicBezTo>
                <a:cubicBezTo>
                  <a:pt x="991" y="1158"/>
                  <a:pt x="991" y="1158"/>
                  <a:pt x="991" y="1158"/>
                </a:cubicBezTo>
                <a:cubicBezTo>
                  <a:pt x="1002" y="1158"/>
                  <a:pt x="1013" y="1147"/>
                  <a:pt x="1013" y="1131"/>
                </a:cubicBezTo>
                <a:cubicBezTo>
                  <a:pt x="1013" y="610"/>
                  <a:pt x="1013" y="610"/>
                  <a:pt x="1013" y="610"/>
                </a:cubicBezTo>
                <a:cubicBezTo>
                  <a:pt x="958" y="671"/>
                  <a:pt x="958" y="671"/>
                  <a:pt x="958" y="671"/>
                </a:cubicBezTo>
                <a:cubicBezTo>
                  <a:pt x="941" y="682"/>
                  <a:pt x="924" y="687"/>
                  <a:pt x="902" y="687"/>
                </a:cubicBezTo>
                <a:close/>
                <a:moveTo>
                  <a:pt x="1074" y="549"/>
                </a:moveTo>
                <a:cubicBezTo>
                  <a:pt x="1074" y="1131"/>
                  <a:pt x="1074" y="1131"/>
                  <a:pt x="1074" y="1131"/>
                </a:cubicBezTo>
                <a:cubicBezTo>
                  <a:pt x="1074" y="1147"/>
                  <a:pt x="1086" y="1158"/>
                  <a:pt x="1102" y="1158"/>
                </a:cubicBezTo>
                <a:cubicBezTo>
                  <a:pt x="1247" y="1158"/>
                  <a:pt x="1247" y="1158"/>
                  <a:pt x="1247" y="1158"/>
                </a:cubicBezTo>
                <a:cubicBezTo>
                  <a:pt x="1264" y="1158"/>
                  <a:pt x="1275" y="1147"/>
                  <a:pt x="1275" y="1131"/>
                </a:cubicBezTo>
                <a:cubicBezTo>
                  <a:pt x="1275" y="366"/>
                  <a:pt x="1275" y="366"/>
                  <a:pt x="1275" y="366"/>
                </a:cubicBezTo>
                <a:cubicBezTo>
                  <a:pt x="1269" y="360"/>
                  <a:pt x="1269" y="360"/>
                  <a:pt x="1269" y="360"/>
                </a:cubicBezTo>
                <a:cubicBezTo>
                  <a:pt x="1074" y="549"/>
                  <a:pt x="1074" y="549"/>
                  <a:pt x="1074" y="549"/>
                </a:cubicBezTo>
                <a:cubicBezTo>
                  <a:pt x="1074" y="549"/>
                  <a:pt x="1074" y="549"/>
                  <a:pt x="1074" y="549"/>
                </a:cubicBezTo>
                <a:close/>
                <a:moveTo>
                  <a:pt x="1442" y="0"/>
                </a:moveTo>
                <a:cubicBezTo>
                  <a:pt x="1442" y="0"/>
                  <a:pt x="1442" y="0"/>
                  <a:pt x="1442" y="0"/>
                </a:cubicBezTo>
                <a:cubicBezTo>
                  <a:pt x="1024" y="33"/>
                  <a:pt x="1024" y="33"/>
                  <a:pt x="1024" y="33"/>
                </a:cubicBezTo>
                <a:cubicBezTo>
                  <a:pt x="1008" y="33"/>
                  <a:pt x="1002" y="44"/>
                  <a:pt x="1013" y="50"/>
                </a:cubicBezTo>
                <a:cubicBezTo>
                  <a:pt x="1130" y="166"/>
                  <a:pt x="1130" y="166"/>
                  <a:pt x="1130" y="166"/>
                </a:cubicBezTo>
                <a:cubicBezTo>
                  <a:pt x="1141" y="177"/>
                  <a:pt x="1141" y="194"/>
                  <a:pt x="1130" y="205"/>
                </a:cubicBezTo>
                <a:cubicBezTo>
                  <a:pt x="935" y="410"/>
                  <a:pt x="935" y="410"/>
                  <a:pt x="935" y="410"/>
                </a:cubicBezTo>
                <a:cubicBezTo>
                  <a:pt x="930" y="416"/>
                  <a:pt x="924" y="421"/>
                  <a:pt x="919" y="421"/>
                </a:cubicBezTo>
                <a:cubicBezTo>
                  <a:pt x="907" y="421"/>
                  <a:pt x="902" y="416"/>
                  <a:pt x="896" y="416"/>
                </a:cubicBezTo>
                <a:cubicBezTo>
                  <a:pt x="557" y="100"/>
                  <a:pt x="557" y="100"/>
                  <a:pt x="557" y="100"/>
                </a:cubicBezTo>
                <a:cubicBezTo>
                  <a:pt x="551" y="94"/>
                  <a:pt x="545" y="94"/>
                  <a:pt x="540" y="94"/>
                </a:cubicBezTo>
                <a:cubicBezTo>
                  <a:pt x="529" y="94"/>
                  <a:pt x="523" y="94"/>
                  <a:pt x="518" y="100"/>
                </a:cubicBezTo>
                <a:cubicBezTo>
                  <a:pt x="11" y="704"/>
                  <a:pt x="11" y="704"/>
                  <a:pt x="11" y="704"/>
                </a:cubicBezTo>
                <a:cubicBezTo>
                  <a:pt x="0" y="715"/>
                  <a:pt x="0" y="737"/>
                  <a:pt x="11" y="748"/>
                </a:cubicBezTo>
                <a:cubicBezTo>
                  <a:pt x="117" y="848"/>
                  <a:pt x="117" y="848"/>
                  <a:pt x="117" y="848"/>
                </a:cubicBezTo>
                <a:cubicBezTo>
                  <a:pt x="122" y="854"/>
                  <a:pt x="128" y="859"/>
                  <a:pt x="133" y="859"/>
                </a:cubicBezTo>
                <a:cubicBezTo>
                  <a:pt x="139" y="859"/>
                  <a:pt x="150" y="854"/>
                  <a:pt x="156" y="848"/>
                </a:cubicBezTo>
                <a:cubicBezTo>
                  <a:pt x="506" y="454"/>
                  <a:pt x="506" y="454"/>
                  <a:pt x="506" y="454"/>
                </a:cubicBezTo>
                <a:cubicBezTo>
                  <a:pt x="512" y="443"/>
                  <a:pt x="523" y="443"/>
                  <a:pt x="534" y="443"/>
                </a:cubicBezTo>
                <a:cubicBezTo>
                  <a:pt x="540" y="443"/>
                  <a:pt x="545" y="443"/>
                  <a:pt x="551" y="443"/>
                </a:cubicBezTo>
                <a:cubicBezTo>
                  <a:pt x="885" y="649"/>
                  <a:pt x="885" y="649"/>
                  <a:pt x="885" y="649"/>
                </a:cubicBezTo>
                <a:cubicBezTo>
                  <a:pt x="891" y="649"/>
                  <a:pt x="896" y="649"/>
                  <a:pt x="902" y="649"/>
                </a:cubicBezTo>
                <a:cubicBezTo>
                  <a:pt x="913" y="649"/>
                  <a:pt x="924" y="649"/>
                  <a:pt x="930" y="643"/>
                </a:cubicBezTo>
                <a:cubicBezTo>
                  <a:pt x="1253" y="327"/>
                  <a:pt x="1253" y="327"/>
                  <a:pt x="1253" y="327"/>
                </a:cubicBezTo>
                <a:cubicBezTo>
                  <a:pt x="1258" y="321"/>
                  <a:pt x="1264" y="321"/>
                  <a:pt x="1269" y="321"/>
                </a:cubicBezTo>
                <a:cubicBezTo>
                  <a:pt x="1281" y="321"/>
                  <a:pt x="1286" y="321"/>
                  <a:pt x="1292" y="327"/>
                </a:cubicBezTo>
                <a:cubicBezTo>
                  <a:pt x="1420" y="460"/>
                  <a:pt x="1420" y="460"/>
                  <a:pt x="1420" y="460"/>
                </a:cubicBezTo>
                <a:cubicBezTo>
                  <a:pt x="1425" y="460"/>
                  <a:pt x="1431" y="466"/>
                  <a:pt x="1431" y="466"/>
                </a:cubicBezTo>
                <a:cubicBezTo>
                  <a:pt x="1436" y="466"/>
                  <a:pt x="1442" y="460"/>
                  <a:pt x="1442" y="449"/>
                </a:cubicBezTo>
                <a:cubicBezTo>
                  <a:pt x="1464" y="28"/>
                  <a:pt x="1464" y="28"/>
                  <a:pt x="1464" y="28"/>
                </a:cubicBezTo>
                <a:cubicBezTo>
                  <a:pt x="1464" y="11"/>
                  <a:pt x="1453" y="0"/>
                  <a:pt x="1442" y="0"/>
                </a:cubicBezTo>
                <a:close/>
              </a:path>
            </a:pathLst>
          </a:custGeom>
          <a:solidFill>
            <a:schemeClr val="tx1"/>
          </a:solidFill>
          <a:ln>
            <a:noFill/>
          </a:ln>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sp>
        <p:nvSpPr>
          <p:cNvPr id="3" name="TextBox 2"/>
          <p:cNvSpPr txBox="1"/>
          <p:nvPr/>
        </p:nvSpPr>
        <p:spPr>
          <a:xfrm>
            <a:off x="1696777" y="2055565"/>
            <a:ext cx="1154003" cy="794235"/>
          </a:xfrm>
          <a:prstGeom prst="rect">
            <a:avLst/>
          </a:prstGeom>
          <a:noFill/>
        </p:spPr>
        <p:txBody>
          <a:bodyPr wrap="square" lIns="182827" tIns="146262" rIns="182827" bIns="146262" rtlCol="0">
            <a:spAutoFit/>
          </a:bodyPr>
          <a:lstStyle/>
          <a:p>
            <a:pPr defTabSz="932536">
              <a:lnSpc>
                <a:spcPct val="90000"/>
              </a:lnSpc>
              <a:spcAft>
                <a:spcPts val="600"/>
              </a:spcAft>
              <a:defRPr/>
            </a:pPr>
            <a:r>
              <a:rPr lang="en-US" sz="1801" spc="-30" dirty="0">
                <a:latin typeface="Segoe UI Semilight" panose="020B0402040204020203" pitchFamily="34" charset="0"/>
                <a:cs typeface="Segoe UI Semilight" panose="020B0402040204020203" pitchFamily="34" charset="0"/>
              </a:rPr>
              <a:t>Data Sources</a:t>
            </a:r>
          </a:p>
        </p:txBody>
      </p:sp>
      <p:sp>
        <p:nvSpPr>
          <p:cNvPr id="106" name="TextBox 105"/>
          <p:cNvSpPr txBox="1"/>
          <p:nvPr/>
        </p:nvSpPr>
        <p:spPr>
          <a:xfrm>
            <a:off x="1731490" y="3555601"/>
            <a:ext cx="1154003" cy="544808"/>
          </a:xfrm>
          <a:prstGeom prst="rect">
            <a:avLst/>
          </a:prstGeom>
          <a:noFill/>
        </p:spPr>
        <p:txBody>
          <a:bodyPr wrap="square" lIns="182827" tIns="146262" rIns="182827" bIns="146262" rtlCol="0">
            <a:spAutoFit/>
          </a:bodyPr>
          <a:lstStyle/>
          <a:p>
            <a:pPr defTabSz="932536">
              <a:lnSpc>
                <a:spcPct val="90000"/>
              </a:lnSpc>
              <a:spcBef>
                <a:spcPct val="0"/>
              </a:spcBef>
              <a:spcAft>
                <a:spcPts val="600"/>
              </a:spcAft>
              <a:defRPr/>
            </a:pPr>
            <a:r>
              <a:rPr lang="en-US" sz="1801" spc="-30" dirty="0">
                <a:latin typeface="Segoe UI Semilight" panose="020B0402040204020203" pitchFamily="34" charset="0"/>
                <a:cs typeface="Segoe UI Semilight" panose="020B0402040204020203" pitchFamily="34" charset="0"/>
              </a:rPr>
              <a:t>Apps</a:t>
            </a:r>
          </a:p>
        </p:txBody>
      </p:sp>
      <p:sp>
        <p:nvSpPr>
          <p:cNvPr id="107" name="Freeform 53"/>
          <p:cNvSpPr>
            <a:spLocks noEditPoints="1"/>
          </p:cNvSpPr>
          <p:nvPr/>
        </p:nvSpPr>
        <p:spPr bwMode="auto">
          <a:xfrm>
            <a:off x="923166" y="3520067"/>
            <a:ext cx="451893" cy="644949"/>
          </a:xfrm>
          <a:custGeom>
            <a:avLst/>
            <a:gdLst>
              <a:gd name="T0" fmla="*/ 1011 w 1280"/>
              <a:gd name="T1" fmla="*/ 1048 h 1827"/>
              <a:gd name="T2" fmla="*/ 958 w 1280"/>
              <a:gd name="T3" fmla="*/ 1013 h 1827"/>
              <a:gd name="T4" fmla="*/ 847 w 1280"/>
              <a:gd name="T5" fmla="*/ 961 h 1827"/>
              <a:gd name="T6" fmla="*/ 814 w 1280"/>
              <a:gd name="T7" fmla="*/ 965 h 1827"/>
              <a:gd name="T8" fmla="*/ 710 w 1280"/>
              <a:gd name="T9" fmla="*/ 572 h 1827"/>
              <a:gd name="T10" fmla="*/ 601 w 1280"/>
              <a:gd name="T11" fmla="*/ 594 h 1827"/>
              <a:gd name="T12" fmla="*/ 705 w 1280"/>
              <a:gd name="T13" fmla="*/ 1159 h 1827"/>
              <a:gd name="T14" fmla="*/ 663 w 1280"/>
              <a:gd name="T15" fmla="*/ 1238 h 1827"/>
              <a:gd name="T16" fmla="*/ 504 w 1280"/>
              <a:gd name="T17" fmla="*/ 1112 h 1827"/>
              <a:gd name="T18" fmla="*/ 348 w 1280"/>
              <a:gd name="T19" fmla="*/ 1032 h 1827"/>
              <a:gd name="T20" fmla="*/ 378 w 1280"/>
              <a:gd name="T21" fmla="*/ 1138 h 1827"/>
              <a:gd name="T22" fmla="*/ 416 w 1280"/>
              <a:gd name="T23" fmla="*/ 1245 h 1827"/>
              <a:gd name="T24" fmla="*/ 492 w 1280"/>
              <a:gd name="T25" fmla="*/ 1368 h 1827"/>
              <a:gd name="T26" fmla="*/ 729 w 1280"/>
              <a:gd name="T27" fmla="*/ 1659 h 1827"/>
              <a:gd name="T28" fmla="*/ 805 w 1280"/>
              <a:gd name="T29" fmla="*/ 1827 h 1827"/>
              <a:gd name="T30" fmla="*/ 1238 w 1280"/>
              <a:gd name="T31" fmla="*/ 1652 h 1827"/>
              <a:gd name="T32" fmla="*/ 1257 w 1280"/>
              <a:gd name="T33" fmla="*/ 1576 h 1827"/>
              <a:gd name="T34" fmla="*/ 1273 w 1280"/>
              <a:gd name="T35" fmla="*/ 1354 h 1827"/>
              <a:gd name="T36" fmla="*/ 1198 w 1280"/>
              <a:gd name="T37" fmla="*/ 1207 h 1827"/>
              <a:gd name="T38" fmla="*/ 1131 w 1280"/>
              <a:gd name="T39" fmla="*/ 1112 h 1827"/>
              <a:gd name="T40" fmla="*/ 826 w 1280"/>
              <a:gd name="T41" fmla="*/ 381 h 1827"/>
              <a:gd name="T42" fmla="*/ 442 w 1280"/>
              <a:gd name="T43" fmla="*/ 0 h 1827"/>
              <a:gd name="T44" fmla="*/ 826 w 1280"/>
              <a:gd name="T45" fmla="*/ 381 h 1827"/>
              <a:gd name="T46" fmla="*/ 386 w 1280"/>
              <a:gd name="T47" fmla="*/ 381 h 1827"/>
              <a:gd name="T48" fmla="*/ 0 w 1280"/>
              <a:gd name="T49" fmla="*/ 0 h 1827"/>
              <a:gd name="T50" fmla="*/ 386 w 1280"/>
              <a:gd name="T51" fmla="*/ 381 h 1827"/>
              <a:gd name="T52" fmla="*/ 594 w 1280"/>
              <a:gd name="T53" fmla="*/ 821 h 1827"/>
              <a:gd name="T54" fmla="*/ 442 w 1280"/>
              <a:gd name="T55" fmla="*/ 437 h 1827"/>
              <a:gd name="T56" fmla="*/ 826 w 1280"/>
              <a:gd name="T57" fmla="*/ 821 h 1827"/>
              <a:gd name="T58" fmla="*/ 755 w 1280"/>
              <a:gd name="T59" fmla="*/ 561 h 1827"/>
              <a:gd name="T60" fmla="*/ 755 w 1280"/>
              <a:gd name="T61" fmla="*/ 561 h 1827"/>
              <a:gd name="T62" fmla="*/ 636 w 1280"/>
              <a:gd name="T63" fmla="*/ 480 h 1827"/>
              <a:gd name="T64" fmla="*/ 554 w 1280"/>
              <a:gd name="T65" fmla="*/ 601 h 1827"/>
              <a:gd name="T66" fmla="*/ 594 w 1280"/>
              <a:gd name="T67" fmla="*/ 821 h 1827"/>
              <a:gd name="T68" fmla="*/ 0 w 1280"/>
              <a:gd name="T69" fmla="*/ 1261 h 1827"/>
              <a:gd name="T70" fmla="*/ 606 w 1280"/>
              <a:gd name="T71" fmla="*/ 880 h 1827"/>
              <a:gd name="T72" fmla="*/ 658 w 1280"/>
              <a:gd name="T73" fmla="*/ 1157 h 1827"/>
              <a:gd name="T74" fmla="*/ 658 w 1280"/>
              <a:gd name="T75" fmla="*/ 1159 h 1827"/>
              <a:gd name="T76" fmla="*/ 644 w 1280"/>
              <a:gd name="T77" fmla="*/ 1193 h 1827"/>
              <a:gd name="T78" fmla="*/ 608 w 1280"/>
              <a:gd name="T79" fmla="*/ 1178 h 1827"/>
              <a:gd name="T80" fmla="*/ 563 w 1280"/>
              <a:gd name="T81" fmla="*/ 1117 h 1827"/>
              <a:gd name="T82" fmla="*/ 532 w 1280"/>
              <a:gd name="T83" fmla="*/ 1067 h 1827"/>
              <a:gd name="T84" fmla="*/ 388 w 1280"/>
              <a:gd name="T85" fmla="*/ 972 h 1827"/>
              <a:gd name="T86" fmla="*/ 298 w 1280"/>
              <a:gd name="T87" fmla="*/ 1105 h 1827"/>
              <a:gd name="T88" fmla="*/ 336 w 1280"/>
              <a:gd name="T89" fmla="*/ 1157 h 1827"/>
              <a:gd name="T90" fmla="*/ 357 w 1280"/>
              <a:gd name="T91" fmla="*/ 1219 h 1827"/>
              <a:gd name="T92" fmla="*/ 386 w 1280"/>
              <a:gd name="T93" fmla="*/ 821 h 1827"/>
              <a:gd name="T94" fmla="*/ 0 w 1280"/>
              <a:gd name="T95" fmla="*/ 437 h 1827"/>
              <a:gd name="T96" fmla="*/ 386 w 1280"/>
              <a:gd name="T97" fmla="*/ 821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0" h="1827">
                <a:moveTo>
                  <a:pt x="1013" y="1048"/>
                </a:moveTo>
                <a:cubicBezTo>
                  <a:pt x="1011" y="1048"/>
                  <a:pt x="1011" y="1048"/>
                  <a:pt x="1011" y="1048"/>
                </a:cubicBezTo>
                <a:cubicBezTo>
                  <a:pt x="977" y="1046"/>
                  <a:pt x="977" y="1046"/>
                  <a:pt x="977" y="1046"/>
                </a:cubicBezTo>
                <a:cubicBezTo>
                  <a:pt x="958" y="1013"/>
                  <a:pt x="958" y="1013"/>
                  <a:pt x="958" y="1013"/>
                </a:cubicBezTo>
                <a:cubicBezTo>
                  <a:pt x="954" y="1008"/>
                  <a:pt x="951" y="1003"/>
                  <a:pt x="947" y="998"/>
                </a:cubicBezTo>
                <a:cubicBezTo>
                  <a:pt x="918" y="975"/>
                  <a:pt x="885" y="961"/>
                  <a:pt x="847" y="961"/>
                </a:cubicBezTo>
                <a:cubicBezTo>
                  <a:pt x="814" y="968"/>
                  <a:pt x="814" y="968"/>
                  <a:pt x="814" y="968"/>
                </a:cubicBezTo>
                <a:cubicBezTo>
                  <a:pt x="814" y="965"/>
                  <a:pt x="814" y="965"/>
                  <a:pt x="814" y="965"/>
                </a:cubicBezTo>
                <a:cubicBezTo>
                  <a:pt x="814" y="963"/>
                  <a:pt x="814" y="963"/>
                  <a:pt x="814" y="963"/>
                </a:cubicBezTo>
                <a:cubicBezTo>
                  <a:pt x="710" y="572"/>
                  <a:pt x="710" y="572"/>
                  <a:pt x="710" y="572"/>
                </a:cubicBezTo>
                <a:cubicBezTo>
                  <a:pt x="696" y="523"/>
                  <a:pt x="672" y="523"/>
                  <a:pt x="644" y="527"/>
                </a:cubicBezTo>
                <a:cubicBezTo>
                  <a:pt x="644" y="527"/>
                  <a:pt x="589" y="535"/>
                  <a:pt x="601" y="594"/>
                </a:cubicBezTo>
                <a:cubicBezTo>
                  <a:pt x="703" y="1140"/>
                  <a:pt x="703" y="1140"/>
                  <a:pt x="703" y="1140"/>
                </a:cubicBezTo>
                <a:cubicBezTo>
                  <a:pt x="703" y="1148"/>
                  <a:pt x="705" y="1152"/>
                  <a:pt x="705" y="1159"/>
                </a:cubicBezTo>
                <a:cubicBezTo>
                  <a:pt x="705" y="1183"/>
                  <a:pt x="696" y="1207"/>
                  <a:pt x="679" y="1226"/>
                </a:cubicBezTo>
                <a:cubicBezTo>
                  <a:pt x="674" y="1233"/>
                  <a:pt x="667" y="1238"/>
                  <a:pt x="663" y="1238"/>
                </a:cubicBezTo>
                <a:cubicBezTo>
                  <a:pt x="632" y="1242"/>
                  <a:pt x="603" y="1235"/>
                  <a:pt x="577" y="1216"/>
                </a:cubicBezTo>
                <a:cubicBezTo>
                  <a:pt x="547" y="1193"/>
                  <a:pt x="525" y="1143"/>
                  <a:pt x="504" y="1112"/>
                </a:cubicBezTo>
                <a:cubicBezTo>
                  <a:pt x="492" y="1093"/>
                  <a:pt x="483" y="1072"/>
                  <a:pt x="468" y="1055"/>
                </a:cubicBezTo>
                <a:cubicBezTo>
                  <a:pt x="440" y="1027"/>
                  <a:pt x="383" y="1003"/>
                  <a:pt x="348" y="1032"/>
                </a:cubicBezTo>
                <a:cubicBezTo>
                  <a:pt x="338" y="1041"/>
                  <a:pt x="326" y="1065"/>
                  <a:pt x="336" y="1077"/>
                </a:cubicBezTo>
                <a:cubicBezTo>
                  <a:pt x="350" y="1096"/>
                  <a:pt x="369" y="1117"/>
                  <a:pt x="378" y="1138"/>
                </a:cubicBezTo>
                <a:cubicBezTo>
                  <a:pt x="388" y="1155"/>
                  <a:pt x="393" y="1174"/>
                  <a:pt x="400" y="1193"/>
                </a:cubicBezTo>
                <a:cubicBezTo>
                  <a:pt x="404" y="1204"/>
                  <a:pt x="407" y="1235"/>
                  <a:pt x="416" y="1245"/>
                </a:cubicBezTo>
                <a:cubicBezTo>
                  <a:pt x="426" y="1254"/>
                  <a:pt x="435" y="1273"/>
                  <a:pt x="442" y="1285"/>
                </a:cubicBezTo>
                <a:cubicBezTo>
                  <a:pt x="459" y="1311"/>
                  <a:pt x="483" y="1339"/>
                  <a:pt x="492" y="1368"/>
                </a:cubicBezTo>
                <a:cubicBezTo>
                  <a:pt x="525" y="1415"/>
                  <a:pt x="539" y="1477"/>
                  <a:pt x="575" y="1522"/>
                </a:cubicBezTo>
                <a:cubicBezTo>
                  <a:pt x="620" y="1576"/>
                  <a:pt x="663" y="1628"/>
                  <a:pt x="729" y="1659"/>
                </a:cubicBezTo>
                <a:cubicBezTo>
                  <a:pt x="752" y="1673"/>
                  <a:pt x="769" y="1692"/>
                  <a:pt x="783" y="1713"/>
                </a:cubicBezTo>
                <a:cubicBezTo>
                  <a:pt x="805" y="1827"/>
                  <a:pt x="805" y="1827"/>
                  <a:pt x="805" y="1827"/>
                </a:cubicBezTo>
                <a:cubicBezTo>
                  <a:pt x="887" y="1813"/>
                  <a:pt x="1224" y="1756"/>
                  <a:pt x="1259" y="1749"/>
                </a:cubicBezTo>
                <a:cubicBezTo>
                  <a:pt x="1238" y="1652"/>
                  <a:pt x="1238" y="1652"/>
                  <a:pt x="1238" y="1652"/>
                </a:cubicBezTo>
                <a:cubicBezTo>
                  <a:pt x="1235" y="1649"/>
                  <a:pt x="1235" y="1649"/>
                  <a:pt x="1235" y="1649"/>
                </a:cubicBezTo>
                <a:cubicBezTo>
                  <a:pt x="1245" y="1626"/>
                  <a:pt x="1250" y="1600"/>
                  <a:pt x="1257" y="1576"/>
                </a:cubicBezTo>
                <a:cubicBezTo>
                  <a:pt x="1262" y="1555"/>
                  <a:pt x="1266" y="1536"/>
                  <a:pt x="1266" y="1514"/>
                </a:cubicBezTo>
                <a:cubicBezTo>
                  <a:pt x="1269" y="1462"/>
                  <a:pt x="1271" y="1408"/>
                  <a:pt x="1273" y="1354"/>
                </a:cubicBezTo>
                <a:cubicBezTo>
                  <a:pt x="1273" y="1344"/>
                  <a:pt x="1273" y="1335"/>
                  <a:pt x="1276" y="1325"/>
                </a:cubicBezTo>
                <a:cubicBezTo>
                  <a:pt x="1280" y="1294"/>
                  <a:pt x="1262" y="1211"/>
                  <a:pt x="1198" y="1207"/>
                </a:cubicBezTo>
                <a:cubicBezTo>
                  <a:pt x="1195" y="1207"/>
                  <a:pt x="1195" y="1207"/>
                  <a:pt x="1195" y="1204"/>
                </a:cubicBezTo>
                <a:cubicBezTo>
                  <a:pt x="1179" y="1171"/>
                  <a:pt x="1157" y="1140"/>
                  <a:pt x="1131" y="1112"/>
                </a:cubicBezTo>
                <a:cubicBezTo>
                  <a:pt x="1101" y="1079"/>
                  <a:pt x="1058" y="1055"/>
                  <a:pt x="1013" y="1048"/>
                </a:cubicBezTo>
                <a:close/>
                <a:moveTo>
                  <a:pt x="826" y="381"/>
                </a:moveTo>
                <a:cubicBezTo>
                  <a:pt x="442" y="381"/>
                  <a:pt x="442" y="381"/>
                  <a:pt x="442" y="381"/>
                </a:cubicBezTo>
                <a:cubicBezTo>
                  <a:pt x="442" y="0"/>
                  <a:pt x="442" y="0"/>
                  <a:pt x="442" y="0"/>
                </a:cubicBezTo>
                <a:cubicBezTo>
                  <a:pt x="826" y="0"/>
                  <a:pt x="826" y="0"/>
                  <a:pt x="826" y="0"/>
                </a:cubicBezTo>
                <a:cubicBezTo>
                  <a:pt x="826" y="381"/>
                  <a:pt x="826" y="381"/>
                  <a:pt x="826" y="381"/>
                </a:cubicBezTo>
                <a:cubicBezTo>
                  <a:pt x="826" y="381"/>
                  <a:pt x="826" y="381"/>
                  <a:pt x="826" y="381"/>
                </a:cubicBezTo>
                <a:close/>
                <a:moveTo>
                  <a:pt x="386" y="381"/>
                </a:moveTo>
                <a:cubicBezTo>
                  <a:pt x="0" y="381"/>
                  <a:pt x="0" y="381"/>
                  <a:pt x="0" y="381"/>
                </a:cubicBezTo>
                <a:cubicBezTo>
                  <a:pt x="0" y="0"/>
                  <a:pt x="0" y="0"/>
                  <a:pt x="0" y="0"/>
                </a:cubicBezTo>
                <a:cubicBezTo>
                  <a:pt x="386" y="0"/>
                  <a:pt x="386" y="0"/>
                  <a:pt x="386" y="0"/>
                </a:cubicBezTo>
                <a:cubicBezTo>
                  <a:pt x="386" y="381"/>
                  <a:pt x="386" y="381"/>
                  <a:pt x="386" y="381"/>
                </a:cubicBezTo>
                <a:cubicBezTo>
                  <a:pt x="386" y="381"/>
                  <a:pt x="386" y="381"/>
                  <a:pt x="386" y="381"/>
                </a:cubicBezTo>
                <a:close/>
                <a:moveTo>
                  <a:pt x="594" y="821"/>
                </a:moveTo>
                <a:cubicBezTo>
                  <a:pt x="442" y="821"/>
                  <a:pt x="442" y="821"/>
                  <a:pt x="442" y="821"/>
                </a:cubicBezTo>
                <a:cubicBezTo>
                  <a:pt x="442" y="437"/>
                  <a:pt x="442" y="437"/>
                  <a:pt x="442" y="437"/>
                </a:cubicBezTo>
                <a:cubicBezTo>
                  <a:pt x="826" y="437"/>
                  <a:pt x="826" y="437"/>
                  <a:pt x="826" y="437"/>
                </a:cubicBezTo>
                <a:cubicBezTo>
                  <a:pt x="826" y="821"/>
                  <a:pt x="826" y="821"/>
                  <a:pt x="826" y="821"/>
                </a:cubicBezTo>
                <a:cubicBezTo>
                  <a:pt x="826" y="821"/>
                  <a:pt x="826" y="821"/>
                  <a:pt x="826" y="821"/>
                </a:cubicBezTo>
                <a:cubicBezTo>
                  <a:pt x="755" y="561"/>
                  <a:pt x="755" y="561"/>
                  <a:pt x="755" y="561"/>
                </a:cubicBezTo>
                <a:cubicBezTo>
                  <a:pt x="755" y="561"/>
                  <a:pt x="755" y="561"/>
                  <a:pt x="755" y="561"/>
                </a:cubicBezTo>
                <a:cubicBezTo>
                  <a:pt x="755" y="561"/>
                  <a:pt x="755" y="561"/>
                  <a:pt x="755" y="561"/>
                </a:cubicBezTo>
                <a:cubicBezTo>
                  <a:pt x="736" y="492"/>
                  <a:pt x="693" y="478"/>
                  <a:pt x="663" y="478"/>
                </a:cubicBezTo>
                <a:cubicBezTo>
                  <a:pt x="653" y="478"/>
                  <a:pt x="644" y="478"/>
                  <a:pt x="636" y="480"/>
                </a:cubicBezTo>
                <a:cubicBezTo>
                  <a:pt x="627" y="482"/>
                  <a:pt x="591" y="490"/>
                  <a:pt x="570" y="520"/>
                </a:cubicBezTo>
                <a:cubicBezTo>
                  <a:pt x="558" y="537"/>
                  <a:pt x="547" y="563"/>
                  <a:pt x="554" y="601"/>
                </a:cubicBezTo>
                <a:cubicBezTo>
                  <a:pt x="594" y="821"/>
                  <a:pt x="594" y="821"/>
                  <a:pt x="594" y="821"/>
                </a:cubicBezTo>
                <a:cubicBezTo>
                  <a:pt x="594" y="821"/>
                  <a:pt x="594" y="821"/>
                  <a:pt x="594" y="821"/>
                </a:cubicBezTo>
                <a:close/>
                <a:moveTo>
                  <a:pt x="371" y="1261"/>
                </a:moveTo>
                <a:cubicBezTo>
                  <a:pt x="0" y="1261"/>
                  <a:pt x="0" y="1261"/>
                  <a:pt x="0" y="1261"/>
                </a:cubicBezTo>
                <a:cubicBezTo>
                  <a:pt x="0" y="880"/>
                  <a:pt x="0" y="880"/>
                  <a:pt x="0" y="880"/>
                </a:cubicBezTo>
                <a:cubicBezTo>
                  <a:pt x="606" y="880"/>
                  <a:pt x="606" y="880"/>
                  <a:pt x="606" y="880"/>
                </a:cubicBezTo>
                <a:cubicBezTo>
                  <a:pt x="655" y="1150"/>
                  <a:pt x="655" y="1150"/>
                  <a:pt x="655" y="1150"/>
                </a:cubicBezTo>
                <a:cubicBezTo>
                  <a:pt x="655" y="1152"/>
                  <a:pt x="658" y="1155"/>
                  <a:pt x="658" y="1157"/>
                </a:cubicBezTo>
                <a:cubicBezTo>
                  <a:pt x="658" y="1157"/>
                  <a:pt x="658" y="1157"/>
                  <a:pt x="658" y="1157"/>
                </a:cubicBezTo>
                <a:cubicBezTo>
                  <a:pt x="658" y="1159"/>
                  <a:pt x="658" y="1159"/>
                  <a:pt x="658" y="1159"/>
                </a:cubicBezTo>
                <a:cubicBezTo>
                  <a:pt x="658" y="1171"/>
                  <a:pt x="653" y="1181"/>
                  <a:pt x="646" y="1193"/>
                </a:cubicBezTo>
                <a:cubicBezTo>
                  <a:pt x="644" y="1193"/>
                  <a:pt x="644" y="1193"/>
                  <a:pt x="644" y="1193"/>
                </a:cubicBezTo>
                <a:cubicBezTo>
                  <a:pt x="632" y="1193"/>
                  <a:pt x="620" y="1188"/>
                  <a:pt x="608" y="1178"/>
                </a:cubicBezTo>
                <a:cubicBezTo>
                  <a:pt x="608" y="1178"/>
                  <a:pt x="608" y="1178"/>
                  <a:pt x="608" y="1178"/>
                </a:cubicBezTo>
                <a:cubicBezTo>
                  <a:pt x="608" y="1178"/>
                  <a:pt x="608" y="1178"/>
                  <a:pt x="608" y="1178"/>
                </a:cubicBezTo>
                <a:cubicBezTo>
                  <a:pt x="591" y="1167"/>
                  <a:pt x="577" y="1140"/>
                  <a:pt x="563" y="1117"/>
                </a:cubicBezTo>
                <a:cubicBezTo>
                  <a:pt x="556" y="1107"/>
                  <a:pt x="551" y="1096"/>
                  <a:pt x="544" y="1086"/>
                </a:cubicBezTo>
                <a:cubicBezTo>
                  <a:pt x="539" y="1079"/>
                  <a:pt x="537" y="1074"/>
                  <a:pt x="532" y="1067"/>
                </a:cubicBezTo>
                <a:cubicBezTo>
                  <a:pt x="525" y="1053"/>
                  <a:pt x="516" y="1036"/>
                  <a:pt x="502" y="1022"/>
                </a:cubicBezTo>
                <a:cubicBezTo>
                  <a:pt x="473" y="991"/>
                  <a:pt x="428" y="972"/>
                  <a:pt x="388" y="972"/>
                </a:cubicBezTo>
                <a:cubicBezTo>
                  <a:pt x="362" y="972"/>
                  <a:pt x="338" y="980"/>
                  <a:pt x="319" y="994"/>
                </a:cubicBezTo>
                <a:cubicBezTo>
                  <a:pt x="293" y="1017"/>
                  <a:pt x="270" y="1069"/>
                  <a:pt x="298" y="1105"/>
                </a:cubicBezTo>
                <a:cubicBezTo>
                  <a:pt x="303" y="1110"/>
                  <a:pt x="305" y="1114"/>
                  <a:pt x="310" y="1119"/>
                </a:cubicBezTo>
                <a:cubicBezTo>
                  <a:pt x="319" y="1133"/>
                  <a:pt x="331" y="1148"/>
                  <a:pt x="336" y="1157"/>
                </a:cubicBezTo>
                <a:cubicBezTo>
                  <a:pt x="343" y="1174"/>
                  <a:pt x="350" y="1193"/>
                  <a:pt x="355" y="1207"/>
                </a:cubicBezTo>
                <a:cubicBezTo>
                  <a:pt x="355" y="1209"/>
                  <a:pt x="357" y="1214"/>
                  <a:pt x="357" y="1219"/>
                </a:cubicBezTo>
                <a:cubicBezTo>
                  <a:pt x="359" y="1233"/>
                  <a:pt x="364" y="1247"/>
                  <a:pt x="371" y="1261"/>
                </a:cubicBezTo>
                <a:close/>
                <a:moveTo>
                  <a:pt x="386" y="821"/>
                </a:moveTo>
                <a:cubicBezTo>
                  <a:pt x="0" y="821"/>
                  <a:pt x="0" y="821"/>
                  <a:pt x="0" y="821"/>
                </a:cubicBezTo>
                <a:cubicBezTo>
                  <a:pt x="0" y="437"/>
                  <a:pt x="0" y="437"/>
                  <a:pt x="0" y="437"/>
                </a:cubicBezTo>
                <a:cubicBezTo>
                  <a:pt x="386" y="437"/>
                  <a:pt x="386" y="437"/>
                  <a:pt x="386" y="437"/>
                </a:cubicBezTo>
                <a:cubicBezTo>
                  <a:pt x="386" y="821"/>
                  <a:pt x="386" y="821"/>
                  <a:pt x="386" y="821"/>
                </a:cubicBezTo>
                <a:cubicBezTo>
                  <a:pt x="386" y="821"/>
                  <a:pt x="386" y="821"/>
                  <a:pt x="386" y="821"/>
                </a:cubicBezTo>
                <a:close/>
              </a:path>
            </a:pathLst>
          </a:custGeom>
          <a:solidFill>
            <a:schemeClr val="tx1"/>
          </a:solidFill>
          <a:ln>
            <a:noFill/>
          </a:ln>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sp>
        <p:nvSpPr>
          <p:cNvPr id="110" name="TextBox 109"/>
          <p:cNvSpPr txBox="1"/>
          <p:nvPr/>
        </p:nvSpPr>
        <p:spPr>
          <a:xfrm>
            <a:off x="1743064" y="4744349"/>
            <a:ext cx="1443707" cy="1043662"/>
          </a:xfrm>
          <a:prstGeom prst="rect">
            <a:avLst/>
          </a:prstGeom>
          <a:noFill/>
        </p:spPr>
        <p:txBody>
          <a:bodyPr wrap="square" lIns="182827" tIns="146262" rIns="182827" bIns="146262" rtlCol="0">
            <a:spAutoFit/>
          </a:bodyPr>
          <a:lstStyle/>
          <a:p>
            <a:pPr defTabSz="932536">
              <a:lnSpc>
                <a:spcPct val="90000"/>
              </a:lnSpc>
              <a:spcBef>
                <a:spcPct val="0"/>
              </a:spcBef>
              <a:defRPr/>
            </a:pPr>
            <a:r>
              <a:rPr lang="en-US" sz="1801" spc="-30" dirty="0">
                <a:latin typeface="Segoe UI Semilight" panose="020B0402040204020203" pitchFamily="34" charset="0"/>
                <a:cs typeface="Segoe UI Semilight" panose="020B0402040204020203" pitchFamily="34" charset="0"/>
              </a:rPr>
              <a:t>Sensors </a:t>
            </a:r>
            <a:br>
              <a:rPr lang="en-US" sz="1801" spc="-30" dirty="0">
                <a:latin typeface="Segoe UI Semilight" panose="020B0402040204020203" pitchFamily="34" charset="0"/>
                <a:cs typeface="Segoe UI Semilight" panose="020B0402040204020203" pitchFamily="34" charset="0"/>
              </a:rPr>
            </a:br>
            <a:r>
              <a:rPr lang="en-US" sz="1801" spc="-30" dirty="0">
                <a:latin typeface="Segoe UI Semilight" panose="020B0402040204020203" pitchFamily="34" charset="0"/>
                <a:cs typeface="Segoe UI Semilight" panose="020B0402040204020203" pitchFamily="34" charset="0"/>
              </a:rPr>
              <a:t>and </a:t>
            </a:r>
            <a:br>
              <a:rPr lang="en-US" sz="1801" spc="-30" dirty="0">
                <a:latin typeface="Segoe UI Semilight" panose="020B0402040204020203" pitchFamily="34" charset="0"/>
                <a:cs typeface="Segoe UI Semilight" panose="020B0402040204020203" pitchFamily="34" charset="0"/>
              </a:rPr>
            </a:br>
            <a:r>
              <a:rPr lang="en-US" sz="1801" spc="-30" dirty="0">
                <a:latin typeface="Segoe UI Semilight" panose="020B0402040204020203" pitchFamily="34" charset="0"/>
                <a:cs typeface="Segoe UI Semilight" panose="020B0402040204020203" pitchFamily="34" charset="0"/>
              </a:rPr>
              <a:t>devices</a:t>
            </a:r>
          </a:p>
        </p:txBody>
      </p:sp>
      <p:sp>
        <p:nvSpPr>
          <p:cNvPr id="42" name="Title 1"/>
          <p:cNvSpPr txBox="1">
            <a:spLocks/>
          </p:cNvSpPr>
          <p:nvPr/>
        </p:nvSpPr>
        <p:spPr>
          <a:xfrm>
            <a:off x="547691" y="295277"/>
            <a:ext cx="11888787"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894">
              <a:defRPr/>
            </a:pPr>
            <a:endParaRPr lang="en-US" dirty="0">
              <a:solidFill>
                <a:srgbClr val="FFFFFF"/>
              </a:solidFill>
              <a:latin typeface="Segoe UI Light"/>
            </a:endParaRPr>
          </a:p>
        </p:txBody>
      </p:sp>
      <p:sp>
        <p:nvSpPr>
          <p:cNvPr id="4" name="Title 3"/>
          <p:cNvSpPr>
            <a:spLocks noGrp="1"/>
          </p:cNvSpPr>
          <p:nvPr>
            <p:ph type="title"/>
          </p:nvPr>
        </p:nvSpPr>
        <p:spPr/>
        <p:txBody>
          <a:bodyPr/>
          <a:lstStyle/>
          <a:p>
            <a:pPr lvl="0"/>
            <a:r>
              <a:rPr lang="en-US" dirty="0"/>
              <a:t>Microsoft R Server family</a:t>
            </a:r>
            <a:br>
              <a:rPr lang="en-US" dirty="0"/>
            </a:br>
            <a:endParaRPr lang="en-US" dirty="0"/>
          </a:p>
        </p:txBody>
      </p:sp>
      <p:sp>
        <p:nvSpPr>
          <p:cNvPr id="8" name="Text Placeholder 7"/>
          <p:cNvSpPr>
            <a:spLocks noGrp="1"/>
          </p:cNvSpPr>
          <p:nvPr>
            <p:ph type="body" sz="quarter" idx="11"/>
          </p:nvPr>
        </p:nvSpPr>
        <p:spPr/>
        <p:txBody>
          <a:bodyPr/>
          <a:lstStyle/>
          <a:p>
            <a:r>
              <a:rPr lang="en-US" dirty="0"/>
              <a:t>From Data To Action On Premises</a:t>
            </a:r>
          </a:p>
        </p:txBody>
      </p:sp>
      <p:grpSp>
        <p:nvGrpSpPr>
          <p:cNvPr id="7" name="Group 6"/>
          <p:cNvGrpSpPr/>
          <p:nvPr/>
        </p:nvGrpSpPr>
        <p:grpSpPr>
          <a:xfrm>
            <a:off x="1917411" y="6071013"/>
            <a:ext cx="8656438" cy="373727"/>
            <a:chOff x="1917410" y="6071041"/>
            <a:chExt cx="8656439" cy="373729"/>
          </a:xfrm>
        </p:grpSpPr>
        <p:sp>
          <p:nvSpPr>
            <p:cNvPr id="21" name="Rectangle 20"/>
            <p:cNvSpPr/>
            <p:nvPr/>
          </p:nvSpPr>
          <p:spPr>
            <a:xfrm>
              <a:off x="5326790" y="6071041"/>
              <a:ext cx="1576393" cy="369462"/>
            </a:xfrm>
            <a:prstGeom prst="rect">
              <a:avLst/>
            </a:prstGeom>
          </p:spPr>
          <p:txBody>
            <a:bodyPr wrap="none">
              <a:spAutoFit/>
            </a:bodyPr>
            <a:lstStyle/>
            <a:p>
              <a:pPr algn="ctr" defTabSz="724990">
                <a:spcBef>
                  <a:spcPct val="0"/>
                </a:spcBef>
                <a:spcAft>
                  <a:spcPct val="35000"/>
                </a:spcAft>
                <a:defRPr/>
              </a:pPr>
              <a:r>
                <a:rPr lang="en-US" sz="1801" b="1" spc="-30" dirty="0">
                  <a:latin typeface="Segoe UI Semilight" panose="020B0402040204020203" pitchFamily="34" charset="0"/>
                  <a:cs typeface="Segoe UI Semilight" panose="020B0402040204020203" pitchFamily="34" charset="0"/>
                </a:rPr>
                <a:t>INTELLIGENCE</a:t>
              </a:r>
            </a:p>
          </p:txBody>
        </p:sp>
        <p:sp>
          <p:nvSpPr>
            <p:cNvPr id="46" name="Rectangle 45"/>
            <p:cNvSpPr/>
            <p:nvPr/>
          </p:nvSpPr>
          <p:spPr>
            <a:xfrm>
              <a:off x="1917410" y="6075308"/>
              <a:ext cx="705450" cy="369462"/>
            </a:xfrm>
            <a:prstGeom prst="rect">
              <a:avLst/>
            </a:prstGeom>
          </p:spPr>
          <p:txBody>
            <a:bodyPr wrap="none">
              <a:spAutoFit/>
            </a:bodyPr>
            <a:lstStyle/>
            <a:p>
              <a:pPr algn="ctr" defTabSz="724990">
                <a:spcBef>
                  <a:spcPct val="0"/>
                </a:spcBef>
                <a:spcAft>
                  <a:spcPct val="35000"/>
                </a:spcAft>
                <a:defRPr/>
              </a:pPr>
              <a:r>
                <a:rPr lang="en-US" sz="1801" b="1" spc="-30" dirty="0">
                  <a:latin typeface="Segoe UI Semilight" panose="020B0402040204020203" pitchFamily="34" charset="0"/>
                  <a:cs typeface="Segoe UI Semilight" panose="020B0402040204020203" pitchFamily="34" charset="0"/>
                </a:rPr>
                <a:t>DATA</a:t>
              </a:r>
            </a:p>
          </p:txBody>
        </p:sp>
        <p:sp>
          <p:nvSpPr>
            <p:cNvPr id="47" name="Right Arrow 46"/>
            <p:cNvSpPr/>
            <p:nvPr/>
          </p:nvSpPr>
          <p:spPr bwMode="auto">
            <a:xfrm>
              <a:off x="2839573" y="6118075"/>
              <a:ext cx="2435269" cy="259580"/>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1001" fontAlgn="base">
                <a:lnSpc>
                  <a:spcPct val="90000"/>
                </a:lnSpc>
                <a:spcBef>
                  <a:spcPct val="0"/>
                </a:spcBef>
                <a:spcAft>
                  <a:spcPct val="0"/>
                </a:spcAft>
                <a:defRPr/>
              </a:pPr>
              <a:endParaRPr lang="en-US" sz="2448" dirty="0" err="1">
                <a:solidFill>
                  <a:schemeClr val="tx1"/>
                </a:solidFill>
                <a:latin typeface="Segoe UI"/>
                <a:ea typeface="Segoe UI" pitchFamily="34" charset="0"/>
                <a:cs typeface="Segoe UI" pitchFamily="34" charset="0"/>
              </a:endParaRPr>
            </a:p>
          </p:txBody>
        </p:sp>
        <p:sp>
          <p:nvSpPr>
            <p:cNvPr id="48" name="Rectangle 47"/>
            <p:cNvSpPr/>
            <p:nvPr/>
          </p:nvSpPr>
          <p:spPr>
            <a:xfrm>
              <a:off x="9604160" y="6071041"/>
              <a:ext cx="969689" cy="369462"/>
            </a:xfrm>
            <a:prstGeom prst="rect">
              <a:avLst/>
            </a:prstGeom>
          </p:spPr>
          <p:txBody>
            <a:bodyPr wrap="none">
              <a:spAutoFit/>
            </a:bodyPr>
            <a:lstStyle/>
            <a:p>
              <a:pPr algn="ctr" defTabSz="724990">
                <a:spcBef>
                  <a:spcPct val="0"/>
                </a:spcBef>
                <a:spcAft>
                  <a:spcPct val="35000"/>
                </a:spcAft>
                <a:defRPr/>
              </a:pPr>
              <a:r>
                <a:rPr lang="en-US" sz="1801" b="1" spc="-30" dirty="0">
                  <a:latin typeface="Segoe UI Semilight" panose="020B0402040204020203" pitchFamily="34" charset="0"/>
                  <a:cs typeface="Segoe UI Semilight" panose="020B0402040204020203" pitchFamily="34" charset="0"/>
                </a:rPr>
                <a:t>ACTION</a:t>
              </a:r>
            </a:p>
          </p:txBody>
        </p:sp>
        <p:sp>
          <p:nvSpPr>
            <p:cNvPr id="49" name="Right Arrow 48"/>
            <p:cNvSpPr/>
            <p:nvPr/>
          </p:nvSpPr>
          <p:spPr bwMode="auto">
            <a:xfrm>
              <a:off x="6970896" y="6110723"/>
              <a:ext cx="2435267" cy="25958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1001" fontAlgn="base">
                <a:lnSpc>
                  <a:spcPct val="90000"/>
                </a:lnSpc>
                <a:spcBef>
                  <a:spcPct val="0"/>
                </a:spcBef>
                <a:spcAft>
                  <a:spcPct val="0"/>
                </a:spcAft>
                <a:defRPr/>
              </a:pPr>
              <a:endParaRPr lang="en-US" sz="2448" dirty="0" err="1">
                <a:solidFill>
                  <a:schemeClr val="tx1"/>
                </a:solidFill>
                <a:latin typeface="Segoe UI"/>
                <a:ea typeface="Segoe UI" pitchFamily="34" charset="0"/>
                <a:cs typeface="Segoe UI" pitchFamily="34" charset="0"/>
              </a:endParaRPr>
            </a:p>
          </p:txBody>
        </p:sp>
      </p:grpSp>
      <p:sp>
        <p:nvSpPr>
          <p:cNvPr id="65" name="Freeform 64"/>
          <p:cNvSpPr/>
          <p:nvPr/>
        </p:nvSpPr>
        <p:spPr bwMode="auto">
          <a:xfrm flipH="1">
            <a:off x="8006475" y="2364061"/>
            <a:ext cx="459786" cy="2910468"/>
          </a:xfrm>
          <a:custGeom>
            <a:avLst/>
            <a:gdLst>
              <a:gd name="connsiteX0" fmla="*/ 0 w 1081668"/>
              <a:gd name="connsiteY0" fmla="*/ 0 h 2910468"/>
              <a:gd name="connsiteX1" fmla="*/ 1081668 w 1081668"/>
              <a:gd name="connsiteY1" fmla="*/ 0 h 2910468"/>
              <a:gd name="connsiteX2" fmla="*/ 1081668 w 1081668"/>
              <a:gd name="connsiteY2" fmla="*/ 2910468 h 2910468"/>
              <a:gd name="connsiteX3" fmla="*/ 33453 w 1081668"/>
              <a:gd name="connsiteY3" fmla="*/ 2910468 h 2910468"/>
            </a:gdLst>
            <a:ahLst/>
            <a:cxnLst>
              <a:cxn ang="0">
                <a:pos x="connsiteX0" y="connsiteY0"/>
              </a:cxn>
              <a:cxn ang="0">
                <a:pos x="connsiteX1" y="connsiteY1"/>
              </a:cxn>
              <a:cxn ang="0">
                <a:pos x="connsiteX2" y="connsiteY2"/>
              </a:cxn>
              <a:cxn ang="0">
                <a:pos x="connsiteX3" y="connsiteY3"/>
              </a:cxn>
            </a:cxnLst>
            <a:rect l="l" t="t" r="r" b="b"/>
            <a:pathLst>
              <a:path w="1081668" h="2910468">
                <a:moveTo>
                  <a:pt x="0" y="0"/>
                </a:moveTo>
                <a:lnTo>
                  <a:pt x="1081668" y="0"/>
                </a:lnTo>
                <a:lnTo>
                  <a:pt x="1081668" y="2910468"/>
                </a:lnTo>
                <a:lnTo>
                  <a:pt x="33453" y="2910468"/>
                </a:lnTo>
              </a:path>
            </a:pathLst>
          </a:custGeom>
          <a:ln w="22225" cap="sq">
            <a:solidFill>
              <a:schemeClr val="tx1"/>
            </a:solidFill>
            <a:miter lim="800000"/>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83"/>
          </a:p>
        </p:txBody>
      </p:sp>
      <p:grpSp>
        <p:nvGrpSpPr>
          <p:cNvPr id="2" name="Group 1"/>
          <p:cNvGrpSpPr/>
          <p:nvPr/>
        </p:nvGrpSpPr>
        <p:grpSpPr>
          <a:xfrm>
            <a:off x="8425228" y="1922173"/>
            <a:ext cx="1097280" cy="1096995"/>
            <a:chOff x="8166522" y="505019"/>
            <a:chExt cx="1097280" cy="1096995"/>
          </a:xfrm>
        </p:grpSpPr>
        <p:sp>
          <p:nvSpPr>
            <p:cNvPr id="55" name="Oval 2"/>
            <p:cNvSpPr>
              <a:spLocks noChangeAspect="1"/>
            </p:cNvSpPr>
            <p:nvPr/>
          </p:nvSpPr>
          <p:spPr bwMode="auto">
            <a:xfrm>
              <a:off x="8166522" y="505019"/>
              <a:ext cx="1097280" cy="1096995"/>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sp>
          <p:nvSpPr>
            <p:cNvPr id="50" name="Freeform 5"/>
            <p:cNvSpPr>
              <a:spLocks noEditPoints="1"/>
            </p:cNvSpPr>
            <p:nvPr/>
          </p:nvSpPr>
          <p:spPr bwMode="auto">
            <a:xfrm>
              <a:off x="8446981" y="834434"/>
              <a:ext cx="536362" cy="438165"/>
            </a:xfrm>
            <a:custGeom>
              <a:avLst/>
              <a:gdLst>
                <a:gd name="T0" fmla="*/ 116 w 128"/>
                <a:gd name="T1" fmla="*/ 36 h 104"/>
                <a:gd name="T2" fmla="*/ 124 w 128"/>
                <a:gd name="T3" fmla="*/ 20 h 104"/>
                <a:gd name="T4" fmla="*/ 104 w 128"/>
                <a:gd name="T5" fmla="*/ 0 h 104"/>
                <a:gd name="T6" fmla="*/ 84 w 128"/>
                <a:gd name="T7" fmla="*/ 20 h 104"/>
                <a:gd name="T8" fmla="*/ 92 w 128"/>
                <a:gd name="T9" fmla="*/ 36 h 104"/>
                <a:gd name="T10" fmla="*/ 84 w 128"/>
                <a:gd name="T11" fmla="*/ 43 h 104"/>
                <a:gd name="T12" fmla="*/ 64 w 128"/>
                <a:gd name="T13" fmla="*/ 32 h 104"/>
                <a:gd name="T14" fmla="*/ 44 w 128"/>
                <a:gd name="T15" fmla="*/ 43 h 104"/>
                <a:gd name="T16" fmla="*/ 36 w 128"/>
                <a:gd name="T17" fmla="*/ 36 h 104"/>
                <a:gd name="T18" fmla="*/ 44 w 128"/>
                <a:gd name="T19" fmla="*/ 20 h 104"/>
                <a:gd name="T20" fmla="*/ 24 w 128"/>
                <a:gd name="T21" fmla="*/ 0 h 104"/>
                <a:gd name="T22" fmla="*/ 4 w 128"/>
                <a:gd name="T23" fmla="*/ 20 h 104"/>
                <a:gd name="T24" fmla="*/ 12 w 128"/>
                <a:gd name="T25" fmla="*/ 36 h 104"/>
                <a:gd name="T26" fmla="*/ 0 w 128"/>
                <a:gd name="T27" fmla="*/ 56 h 104"/>
                <a:gd name="T28" fmla="*/ 8 w 128"/>
                <a:gd name="T29" fmla="*/ 56 h 104"/>
                <a:gd name="T30" fmla="*/ 24 w 128"/>
                <a:gd name="T31" fmla="*/ 40 h 104"/>
                <a:gd name="T32" fmla="*/ 40 w 128"/>
                <a:gd name="T33" fmla="*/ 56 h 104"/>
                <a:gd name="T34" fmla="*/ 50 w 128"/>
                <a:gd name="T35" fmla="*/ 75 h 104"/>
                <a:gd name="T36" fmla="*/ 32 w 128"/>
                <a:gd name="T37" fmla="*/ 104 h 104"/>
                <a:gd name="T38" fmla="*/ 40 w 128"/>
                <a:gd name="T39" fmla="*/ 104 h 104"/>
                <a:gd name="T40" fmla="*/ 64 w 128"/>
                <a:gd name="T41" fmla="*/ 80 h 104"/>
                <a:gd name="T42" fmla="*/ 88 w 128"/>
                <a:gd name="T43" fmla="*/ 104 h 104"/>
                <a:gd name="T44" fmla="*/ 96 w 128"/>
                <a:gd name="T45" fmla="*/ 104 h 104"/>
                <a:gd name="T46" fmla="*/ 78 w 128"/>
                <a:gd name="T47" fmla="*/ 75 h 104"/>
                <a:gd name="T48" fmla="*/ 88 w 128"/>
                <a:gd name="T49" fmla="*/ 56 h 104"/>
                <a:gd name="T50" fmla="*/ 104 w 128"/>
                <a:gd name="T51" fmla="*/ 40 h 104"/>
                <a:gd name="T52" fmla="*/ 120 w 128"/>
                <a:gd name="T53" fmla="*/ 56 h 104"/>
                <a:gd name="T54" fmla="*/ 128 w 128"/>
                <a:gd name="T55" fmla="*/ 56 h 104"/>
                <a:gd name="T56" fmla="*/ 116 w 128"/>
                <a:gd name="T57" fmla="*/ 36 h 104"/>
                <a:gd name="T58" fmla="*/ 24 w 128"/>
                <a:gd name="T59" fmla="*/ 32 h 104"/>
                <a:gd name="T60" fmla="*/ 12 w 128"/>
                <a:gd name="T61" fmla="*/ 20 h 104"/>
                <a:gd name="T62" fmla="*/ 24 w 128"/>
                <a:gd name="T63" fmla="*/ 8 h 104"/>
                <a:gd name="T64" fmla="*/ 36 w 128"/>
                <a:gd name="T65" fmla="*/ 20 h 104"/>
                <a:gd name="T66" fmla="*/ 24 w 128"/>
                <a:gd name="T67" fmla="*/ 32 h 104"/>
                <a:gd name="T68" fmla="*/ 64 w 128"/>
                <a:gd name="T69" fmla="*/ 72 h 104"/>
                <a:gd name="T70" fmla="*/ 48 w 128"/>
                <a:gd name="T71" fmla="*/ 56 h 104"/>
                <a:gd name="T72" fmla="*/ 64 w 128"/>
                <a:gd name="T73" fmla="*/ 40 h 104"/>
                <a:gd name="T74" fmla="*/ 80 w 128"/>
                <a:gd name="T75" fmla="*/ 56 h 104"/>
                <a:gd name="T76" fmla="*/ 64 w 128"/>
                <a:gd name="T77" fmla="*/ 72 h 104"/>
                <a:gd name="T78" fmla="*/ 104 w 128"/>
                <a:gd name="T79" fmla="*/ 32 h 104"/>
                <a:gd name="T80" fmla="*/ 92 w 128"/>
                <a:gd name="T81" fmla="*/ 20 h 104"/>
                <a:gd name="T82" fmla="*/ 104 w 128"/>
                <a:gd name="T83" fmla="*/ 8 h 104"/>
                <a:gd name="T84" fmla="*/ 116 w 128"/>
                <a:gd name="T85" fmla="*/ 20 h 104"/>
                <a:gd name="T86" fmla="*/ 104 w 128"/>
                <a:gd name="T87" fmla="*/ 3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8" h="104">
                  <a:moveTo>
                    <a:pt x="116" y="36"/>
                  </a:moveTo>
                  <a:cubicBezTo>
                    <a:pt x="121" y="32"/>
                    <a:pt x="124" y="26"/>
                    <a:pt x="124" y="20"/>
                  </a:cubicBezTo>
                  <a:cubicBezTo>
                    <a:pt x="124" y="9"/>
                    <a:pt x="115" y="0"/>
                    <a:pt x="104" y="0"/>
                  </a:cubicBezTo>
                  <a:cubicBezTo>
                    <a:pt x="93" y="0"/>
                    <a:pt x="84" y="9"/>
                    <a:pt x="84" y="20"/>
                  </a:cubicBezTo>
                  <a:cubicBezTo>
                    <a:pt x="84" y="26"/>
                    <a:pt x="87" y="32"/>
                    <a:pt x="92" y="36"/>
                  </a:cubicBezTo>
                  <a:cubicBezTo>
                    <a:pt x="89" y="37"/>
                    <a:pt x="86" y="40"/>
                    <a:pt x="84" y="43"/>
                  </a:cubicBezTo>
                  <a:cubicBezTo>
                    <a:pt x="80" y="36"/>
                    <a:pt x="72" y="32"/>
                    <a:pt x="64" y="32"/>
                  </a:cubicBezTo>
                  <a:cubicBezTo>
                    <a:pt x="56" y="32"/>
                    <a:pt x="48" y="36"/>
                    <a:pt x="44" y="43"/>
                  </a:cubicBezTo>
                  <a:cubicBezTo>
                    <a:pt x="42" y="40"/>
                    <a:pt x="39" y="37"/>
                    <a:pt x="36" y="36"/>
                  </a:cubicBezTo>
                  <a:cubicBezTo>
                    <a:pt x="41" y="32"/>
                    <a:pt x="44" y="26"/>
                    <a:pt x="44" y="20"/>
                  </a:cubicBezTo>
                  <a:cubicBezTo>
                    <a:pt x="44" y="9"/>
                    <a:pt x="35" y="0"/>
                    <a:pt x="24" y="0"/>
                  </a:cubicBezTo>
                  <a:cubicBezTo>
                    <a:pt x="13" y="0"/>
                    <a:pt x="4" y="9"/>
                    <a:pt x="4" y="20"/>
                  </a:cubicBezTo>
                  <a:cubicBezTo>
                    <a:pt x="4" y="26"/>
                    <a:pt x="7" y="32"/>
                    <a:pt x="12" y="36"/>
                  </a:cubicBezTo>
                  <a:cubicBezTo>
                    <a:pt x="5" y="40"/>
                    <a:pt x="0" y="47"/>
                    <a:pt x="0" y="56"/>
                  </a:cubicBezTo>
                  <a:cubicBezTo>
                    <a:pt x="8" y="56"/>
                    <a:pt x="8" y="56"/>
                    <a:pt x="8" y="56"/>
                  </a:cubicBezTo>
                  <a:cubicBezTo>
                    <a:pt x="8" y="47"/>
                    <a:pt x="15" y="40"/>
                    <a:pt x="24" y="40"/>
                  </a:cubicBezTo>
                  <a:cubicBezTo>
                    <a:pt x="33" y="40"/>
                    <a:pt x="40" y="47"/>
                    <a:pt x="40" y="56"/>
                  </a:cubicBezTo>
                  <a:cubicBezTo>
                    <a:pt x="40" y="64"/>
                    <a:pt x="44" y="71"/>
                    <a:pt x="50" y="75"/>
                  </a:cubicBezTo>
                  <a:cubicBezTo>
                    <a:pt x="39" y="81"/>
                    <a:pt x="32" y="91"/>
                    <a:pt x="32" y="104"/>
                  </a:cubicBezTo>
                  <a:cubicBezTo>
                    <a:pt x="40" y="104"/>
                    <a:pt x="40" y="104"/>
                    <a:pt x="40" y="104"/>
                  </a:cubicBezTo>
                  <a:cubicBezTo>
                    <a:pt x="40" y="91"/>
                    <a:pt x="51" y="80"/>
                    <a:pt x="64" y="80"/>
                  </a:cubicBezTo>
                  <a:cubicBezTo>
                    <a:pt x="77" y="80"/>
                    <a:pt x="88" y="91"/>
                    <a:pt x="88" y="104"/>
                  </a:cubicBezTo>
                  <a:cubicBezTo>
                    <a:pt x="96" y="104"/>
                    <a:pt x="96" y="104"/>
                    <a:pt x="96" y="104"/>
                  </a:cubicBezTo>
                  <a:cubicBezTo>
                    <a:pt x="96" y="91"/>
                    <a:pt x="89" y="81"/>
                    <a:pt x="78" y="75"/>
                  </a:cubicBezTo>
                  <a:cubicBezTo>
                    <a:pt x="84" y="71"/>
                    <a:pt x="88" y="64"/>
                    <a:pt x="88" y="56"/>
                  </a:cubicBezTo>
                  <a:cubicBezTo>
                    <a:pt x="88" y="47"/>
                    <a:pt x="95" y="40"/>
                    <a:pt x="104" y="40"/>
                  </a:cubicBezTo>
                  <a:cubicBezTo>
                    <a:pt x="113" y="40"/>
                    <a:pt x="120" y="47"/>
                    <a:pt x="120" y="56"/>
                  </a:cubicBezTo>
                  <a:cubicBezTo>
                    <a:pt x="128" y="56"/>
                    <a:pt x="128" y="56"/>
                    <a:pt x="128" y="56"/>
                  </a:cubicBezTo>
                  <a:cubicBezTo>
                    <a:pt x="128" y="47"/>
                    <a:pt x="123" y="40"/>
                    <a:pt x="116" y="36"/>
                  </a:cubicBezTo>
                  <a:close/>
                  <a:moveTo>
                    <a:pt x="24" y="32"/>
                  </a:moveTo>
                  <a:cubicBezTo>
                    <a:pt x="17" y="32"/>
                    <a:pt x="12" y="27"/>
                    <a:pt x="12" y="20"/>
                  </a:cubicBezTo>
                  <a:cubicBezTo>
                    <a:pt x="12" y="13"/>
                    <a:pt x="17" y="8"/>
                    <a:pt x="24" y="8"/>
                  </a:cubicBezTo>
                  <a:cubicBezTo>
                    <a:pt x="31" y="8"/>
                    <a:pt x="36" y="13"/>
                    <a:pt x="36" y="20"/>
                  </a:cubicBezTo>
                  <a:cubicBezTo>
                    <a:pt x="36" y="27"/>
                    <a:pt x="31" y="32"/>
                    <a:pt x="24" y="32"/>
                  </a:cubicBezTo>
                  <a:close/>
                  <a:moveTo>
                    <a:pt x="64" y="72"/>
                  </a:moveTo>
                  <a:cubicBezTo>
                    <a:pt x="55" y="72"/>
                    <a:pt x="48" y="65"/>
                    <a:pt x="48" y="56"/>
                  </a:cubicBezTo>
                  <a:cubicBezTo>
                    <a:pt x="48" y="47"/>
                    <a:pt x="55" y="40"/>
                    <a:pt x="64" y="40"/>
                  </a:cubicBezTo>
                  <a:cubicBezTo>
                    <a:pt x="73" y="40"/>
                    <a:pt x="80" y="47"/>
                    <a:pt x="80" y="56"/>
                  </a:cubicBezTo>
                  <a:cubicBezTo>
                    <a:pt x="80" y="65"/>
                    <a:pt x="73" y="72"/>
                    <a:pt x="64" y="72"/>
                  </a:cubicBezTo>
                  <a:close/>
                  <a:moveTo>
                    <a:pt x="104" y="32"/>
                  </a:moveTo>
                  <a:cubicBezTo>
                    <a:pt x="97" y="32"/>
                    <a:pt x="92" y="27"/>
                    <a:pt x="92" y="20"/>
                  </a:cubicBezTo>
                  <a:cubicBezTo>
                    <a:pt x="92" y="13"/>
                    <a:pt x="97" y="8"/>
                    <a:pt x="104" y="8"/>
                  </a:cubicBezTo>
                  <a:cubicBezTo>
                    <a:pt x="111" y="8"/>
                    <a:pt x="116" y="13"/>
                    <a:pt x="116" y="20"/>
                  </a:cubicBezTo>
                  <a:cubicBezTo>
                    <a:pt x="116" y="27"/>
                    <a:pt x="111" y="32"/>
                    <a:pt x="104" y="32"/>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515"/>
              <a:endParaRPr lang="en-US" sz="1765" dirty="0"/>
            </a:p>
          </p:txBody>
        </p:sp>
      </p:grpSp>
      <p:sp>
        <p:nvSpPr>
          <p:cNvPr id="66" name="Freeform 16"/>
          <p:cNvSpPr>
            <a:spLocks noChangeAspect="1" noEditPoints="1"/>
          </p:cNvSpPr>
          <p:nvPr/>
        </p:nvSpPr>
        <p:spPr bwMode="auto">
          <a:xfrm>
            <a:off x="878956" y="5051541"/>
            <a:ext cx="576951" cy="530501"/>
          </a:xfrm>
          <a:custGeom>
            <a:avLst/>
            <a:gdLst>
              <a:gd name="T0" fmla="*/ 363 w 400"/>
              <a:gd name="T1" fmla="*/ 0 h 367"/>
              <a:gd name="T2" fmla="*/ 38 w 400"/>
              <a:gd name="T3" fmla="*/ 0 h 367"/>
              <a:gd name="T4" fmla="*/ 0 w 400"/>
              <a:gd name="T5" fmla="*/ 37 h 367"/>
              <a:gd name="T6" fmla="*/ 0 w 400"/>
              <a:gd name="T7" fmla="*/ 255 h 367"/>
              <a:gd name="T8" fmla="*/ 38 w 400"/>
              <a:gd name="T9" fmla="*/ 292 h 367"/>
              <a:gd name="T10" fmla="*/ 184 w 400"/>
              <a:gd name="T11" fmla="*/ 292 h 367"/>
              <a:gd name="T12" fmla="*/ 230 w 400"/>
              <a:gd name="T13" fmla="*/ 335 h 367"/>
              <a:gd name="T14" fmla="*/ 230 w 400"/>
              <a:gd name="T15" fmla="*/ 367 h 367"/>
              <a:gd name="T16" fmla="*/ 328 w 400"/>
              <a:gd name="T17" fmla="*/ 367 h 367"/>
              <a:gd name="T18" fmla="*/ 328 w 400"/>
              <a:gd name="T19" fmla="*/ 292 h 367"/>
              <a:gd name="T20" fmla="*/ 363 w 400"/>
              <a:gd name="T21" fmla="*/ 292 h 367"/>
              <a:gd name="T22" fmla="*/ 400 w 400"/>
              <a:gd name="T23" fmla="*/ 255 h 367"/>
              <a:gd name="T24" fmla="*/ 400 w 400"/>
              <a:gd name="T25" fmla="*/ 37 h 367"/>
              <a:gd name="T26" fmla="*/ 363 w 400"/>
              <a:gd name="T27" fmla="*/ 0 h 367"/>
              <a:gd name="T28" fmla="*/ 361 w 400"/>
              <a:gd name="T29" fmla="*/ 253 h 367"/>
              <a:gd name="T30" fmla="*/ 328 w 400"/>
              <a:gd name="T31" fmla="*/ 253 h 367"/>
              <a:gd name="T32" fmla="*/ 328 w 400"/>
              <a:gd name="T33" fmla="*/ 197 h 367"/>
              <a:gd name="T34" fmla="*/ 305 w 400"/>
              <a:gd name="T35" fmla="*/ 197 h 367"/>
              <a:gd name="T36" fmla="*/ 305 w 400"/>
              <a:gd name="T37" fmla="*/ 219 h 367"/>
              <a:gd name="T38" fmla="*/ 298 w 400"/>
              <a:gd name="T39" fmla="*/ 219 h 367"/>
              <a:gd name="T40" fmla="*/ 298 w 400"/>
              <a:gd name="T41" fmla="*/ 180 h 367"/>
              <a:gd name="T42" fmla="*/ 275 w 400"/>
              <a:gd name="T43" fmla="*/ 180 h 367"/>
              <a:gd name="T44" fmla="*/ 275 w 400"/>
              <a:gd name="T45" fmla="*/ 219 h 367"/>
              <a:gd name="T46" fmla="*/ 269 w 400"/>
              <a:gd name="T47" fmla="*/ 219 h 367"/>
              <a:gd name="T48" fmla="*/ 269 w 400"/>
              <a:gd name="T49" fmla="*/ 166 h 367"/>
              <a:gd name="T50" fmla="*/ 245 w 400"/>
              <a:gd name="T51" fmla="*/ 166 h 367"/>
              <a:gd name="T52" fmla="*/ 245 w 400"/>
              <a:gd name="T53" fmla="*/ 219 h 367"/>
              <a:gd name="T54" fmla="*/ 239 w 400"/>
              <a:gd name="T55" fmla="*/ 219 h 367"/>
              <a:gd name="T56" fmla="*/ 239 w 400"/>
              <a:gd name="T57" fmla="*/ 111 h 367"/>
              <a:gd name="T58" fmla="*/ 216 w 400"/>
              <a:gd name="T59" fmla="*/ 111 h 367"/>
              <a:gd name="T60" fmla="*/ 216 w 400"/>
              <a:gd name="T61" fmla="*/ 249 h 367"/>
              <a:gd name="T62" fmla="*/ 208 w 400"/>
              <a:gd name="T63" fmla="*/ 249 h 367"/>
              <a:gd name="T64" fmla="*/ 208 w 400"/>
              <a:gd name="T65" fmla="*/ 197 h 367"/>
              <a:gd name="T66" fmla="*/ 183 w 400"/>
              <a:gd name="T67" fmla="*/ 197 h 367"/>
              <a:gd name="T68" fmla="*/ 183 w 400"/>
              <a:gd name="T69" fmla="*/ 253 h 367"/>
              <a:gd name="T70" fmla="*/ 39 w 400"/>
              <a:gd name="T71" fmla="*/ 253 h 367"/>
              <a:gd name="T72" fmla="*/ 39 w 400"/>
              <a:gd name="T73" fmla="*/ 39 h 367"/>
              <a:gd name="T74" fmla="*/ 361 w 400"/>
              <a:gd name="T75" fmla="*/ 39 h 367"/>
              <a:gd name="T76" fmla="*/ 361 w 400"/>
              <a:gd name="T77" fmla="*/ 25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0" h="367">
                <a:moveTo>
                  <a:pt x="363" y="0"/>
                </a:moveTo>
                <a:cubicBezTo>
                  <a:pt x="38" y="0"/>
                  <a:pt x="38" y="0"/>
                  <a:pt x="38" y="0"/>
                </a:cubicBezTo>
                <a:cubicBezTo>
                  <a:pt x="17" y="0"/>
                  <a:pt x="0" y="16"/>
                  <a:pt x="0" y="37"/>
                </a:cubicBezTo>
                <a:cubicBezTo>
                  <a:pt x="0" y="255"/>
                  <a:pt x="0" y="255"/>
                  <a:pt x="0" y="255"/>
                </a:cubicBezTo>
                <a:cubicBezTo>
                  <a:pt x="0" y="275"/>
                  <a:pt x="17" y="292"/>
                  <a:pt x="38" y="292"/>
                </a:cubicBezTo>
                <a:cubicBezTo>
                  <a:pt x="184" y="292"/>
                  <a:pt x="184" y="292"/>
                  <a:pt x="184" y="292"/>
                </a:cubicBezTo>
                <a:cubicBezTo>
                  <a:pt x="191" y="310"/>
                  <a:pt x="230" y="335"/>
                  <a:pt x="230" y="335"/>
                </a:cubicBezTo>
                <a:cubicBezTo>
                  <a:pt x="230" y="367"/>
                  <a:pt x="230" y="367"/>
                  <a:pt x="230" y="367"/>
                </a:cubicBezTo>
                <a:cubicBezTo>
                  <a:pt x="328" y="367"/>
                  <a:pt x="328" y="367"/>
                  <a:pt x="328" y="367"/>
                </a:cubicBezTo>
                <a:cubicBezTo>
                  <a:pt x="328" y="292"/>
                  <a:pt x="328" y="292"/>
                  <a:pt x="328" y="292"/>
                </a:cubicBezTo>
                <a:cubicBezTo>
                  <a:pt x="363" y="292"/>
                  <a:pt x="363" y="292"/>
                  <a:pt x="363" y="292"/>
                </a:cubicBezTo>
                <a:cubicBezTo>
                  <a:pt x="384" y="292"/>
                  <a:pt x="400" y="275"/>
                  <a:pt x="400" y="255"/>
                </a:cubicBezTo>
                <a:cubicBezTo>
                  <a:pt x="400" y="37"/>
                  <a:pt x="400" y="37"/>
                  <a:pt x="400" y="37"/>
                </a:cubicBezTo>
                <a:cubicBezTo>
                  <a:pt x="400" y="16"/>
                  <a:pt x="384" y="0"/>
                  <a:pt x="363" y="0"/>
                </a:cubicBezTo>
                <a:close/>
                <a:moveTo>
                  <a:pt x="361" y="253"/>
                </a:moveTo>
                <a:cubicBezTo>
                  <a:pt x="328" y="253"/>
                  <a:pt x="328" y="253"/>
                  <a:pt x="328" y="253"/>
                </a:cubicBezTo>
                <a:cubicBezTo>
                  <a:pt x="328" y="197"/>
                  <a:pt x="328" y="197"/>
                  <a:pt x="328" y="197"/>
                </a:cubicBezTo>
                <a:cubicBezTo>
                  <a:pt x="328" y="181"/>
                  <a:pt x="305" y="181"/>
                  <a:pt x="305" y="197"/>
                </a:cubicBezTo>
                <a:cubicBezTo>
                  <a:pt x="305" y="219"/>
                  <a:pt x="305" y="219"/>
                  <a:pt x="305" y="219"/>
                </a:cubicBezTo>
                <a:cubicBezTo>
                  <a:pt x="305" y="222"/>
                  <a:pt x="298" y="222"/>
                  <a:pt x="298" y="219"/>
                </a:cubicBezTo>
                <a:cubicBezTo>
                  <a:pt x="298" y="180"/>
                  <a:pt x="298" y="180"/>
                  <a:pt x="298" y="180"/>
                </a:cubicBezTo>
                <a:cubicBezTo>
                  <a:pt x="298" y="165"/>
                  <a:pt x="275" y="165"/>
                  <a:pt x="275" y="180"/>
                </a:cubicBezTo>
                <a:cubicBezTo>
                  <a:pt x="275" y="219"/>
                  <a:pt x="275" y="219"/>
                  <a:pt x="275" y="219"/>
                </a:cubicBezTo>
                <a:cubicBezTo>
                  <a:pt x="275" y="222"/>
                  <a:pt x="269" y="222"/>
                  <a:pt x="269" y="219"/>
                </a:cubicBezTo>
                <a:cubicBezTo>
                  <a:pt x="269" y="166"/>
                  <a:pt x="269" y="166"/>
                  <a:pt x="269" y="166"/>
                </a:cubicBezTo>
                <a:cubicBezTo>
                  <a:pt x="269" y="150"/>
                  <a:pt x="245" y="150"/>
                  <a:pt x="245" y="166"/>
                </a:cubicBezTo>
                <a:cubicBezTo>
                  <a:pt x="245" y="219"/>
                  <a:pt x="245" y="219"/>
                  <a:pt x="245" y="219"/>
                </a:cubicBezTo>
                <a:cubicBezTo>
                  <a:pt x="245" y="222"/>
                  <a:pt x="239" y="222"/>
                  <a:pt x="239" y="219"/>
                </a:cubicBezTo>
                <a:cubicBezTo>
                  <a:pt x="239" y="111"/>
                  <a:pt x="239" y="111"/>
                  <a:pt x="239" y="111"/>
                </a:cubicBezTo>
                <a:cubicBezTo>
                  <a:pt x="239" y="96"/>
                  <a:pt x="216" y="96"/>
                  <a:pt x="216" y="111"/>
                </a:cubicBezTo>
                <a:cubicBezTo>
                  <a:pt x="216" y="249"/>
                  <a:pt x="216" y="249"/>
                  <a:pt x="216" y="249"/>
                </a:cubicBezTo>
                <a:cubicBezTo>
                  <a:pt x="216" y="252"/>
                  <a:pt x="208" y="252"/>
                  <a:pt x="208" y="249"/>
                </a:cubicBezTo>
                <a:cubicBezTo>
                  <a:pt x="208" y="197"/>
                  <a:pt x="208" y="197"/>
                  <a:pt x="208" y="197"/>
                </a:cubicBezTo>
                <a:cubicBezTo>
                  <a:pt x="208" y="178"/>
                  <a:pt x="183" y="179"/>
                  <a:pt x="183" y="197"/>
                </a:cubicBezTo>
                <a:cubicBezTo>
                  <a:pt x="183" y="253"/>
                  <a:pt x="183" y="253"/>
                  <a:pt x="183" y="253"/>
                </a:cubicBezTo>
                <a:cubicBezTo>
                  <a:pt x="39" y="253"/>
                  <a:pt x="39" y="253"/>
                  <a:pt x="39" y="253"/>
                </a:cubicBezTo>
                <a:cubicBezTo>
                  <a:pt x="39" y="39"/>
                  <a:pt x="39" y="39"/>
                  <a:pt x="39" y="39"/>
                </a:cubicBezTo>
                <a:cubicBezTo>
                  <a:pt x="361" y="39"/>
                  <a:pt x="361" y="39"/>
                  <a:pt x="361" y="39"/>
                </a:cubicBezTo>
                <a:cubicBezTo>
                  <a:pt x="361" y="253"/>
                  <a:pt x="361" y="253"/>
                  <a:pt x="361" y="253"/>
                </a:cubicBezTo>
                <a:close/>
              </a:path>
            </a:pathLst>
          </a:custGeom>
          <a:solidFill>
            <a:schemeClr val="tx1"/>
          </a:solidFill>
          <a:ln>
            <a:noFill/>
          </a:ln>
          <a:extLst/>
        </p:spPr>
        <p:txBody>
          <a:bodyPr vert="horz" wrap="square" lIns="91427" tIns="45713" rIns="91427" bIns="45713" numCol="1" anchor="t" anchorCtr="0" compatLnSpc="1">
            <a:prstTxWarp prst="textNoShape">
              <a:avLst/>
            </a:prstTxWarp>
          </a:bodyPr>
          <a:lstStyle/>
          <a:p>
            <a:pPr defTabSz="932716"/>
            <a:endParaRPr lang="en-US" sz="1483"/>
          </a:p>
        </p:txBody>
      </p:sp>
      <p:sp>
        <p:nvSpPr>
          <p:cNvPr id="67" name="TextBox 66"/>
          <p:cNvSpPr txBox="1"/>
          <p:nvPr/>
        </p:nvSpPr>
        <p:spPr>
          <a:xfrm>
            <a:off x="9641811" y="4853796"/>
            <a:ext cx="1824554" cy="794235"/>
          </a:xfrm>
          <a:prstGeom prst="rect">
            <a:avLst/>
          </a:prstGeom>
          <a:noFill/>
        </p:spPr>
        <p:txBody>
          <a:bodyPr wrap="square" lIns="182827" tIns="146262" rIns="182827" bIns="146262" rtlCol="0">
            <a:spAutoFit/>
          </a:bodyPr>
          <a:lstStyle/>
          <a:p>
            <a:pPr defTabSz="932536">
              <a:lnSpc>
                <a:spcPct val="90000"/>
              </a:lnSpc>
              <a:spcBef>
                <a:spcPct val="0"/>
              </a:spcBef>
              <a:spcAft>
                <a:spcPts val="600"/>
              </a:spcAft>
              <a:defRPr/>
            </a:pPr>
            <a:r>
              <a:rPr lang="en-US" sz="1801" spc="-30" dirty="0">
                <a:latin typeface="Segoe UI Semilight" panose="020B0402040204020203" pitchFamily="34" charset="0"/>
                <a:cs typeface="Segoe UI Semilight" panose="020B0402040204020203" pitchFamily="34" charset="0"/>
              </a:rPr>
              <a:t>Automated Systems</a:t>
            </a:r>
          </a:p>
        </p:txBody>
      </p:sp>
      <p:sp>
        <p:nvSpPr>
          <p:cNvPr id="68" name="Oval 2"/>
          <p:cNvSpPr>
            <a:spLocks noChangeAspect="1"/>
          </p:cNvSpPr>
          <p:nvPr/>
        </p:nvSpPr>
        <p:spPr bwMode="auto">
          <a:xfrm>
            <a:off x="8425228" y="4724666"/>
            <a:ext cx="1097280" cy="1096995"/>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grpSp>
        <p:nvGrpSpPr>
          <p:cNvPr id="69" name="Group 68"/>
          <p:cNvGrpSpPr/>
          <p:nvPr/>
        </p:nvGrpSpPr>
        <p:grpSpPr>
          <a:xfrm>
            <a:off x="8749343" y="4874345"/>
            <a:ext cx="503641" cy="783282"/>
            <a:chOff x="8597110" y="4718972"/>
            <a:chExt cx="361215" cy="561776"/>
          </a:xfrm>
        </p:grpSpPr>
        <p:sp>
          <p:nvSpPr>
            <p:cNvPr id="70" name="Freeform 68"/>
            <p:cNvSpPr>
              <a:spLocks/>
            </p:cNvSpPr>
            <p:nvPr/>
          </p:nvSpPr>
          <p:spPr bwMode="auto">
            <a:xfrm rot="16200000">
              <a:off x="8612012" y="5015484"/>
              <a:ext cx="273629" cy="256899"/>
            </a:xfrm>
            <a:custGeom>
              <a:avLst/>
              <a:gdLst>
                <a:gd name="T0" fmla="*/ 564 w 1203"/>
                <a:gd name="T1" fmla="*/ 1129 h 1129"/>
                <a:gd name="T2" fmla="*/ 0 w 1203"/>
                <a:gd name="T3" fmla="*/ 565 h 1129"/>
                <a:gd name="T4" fmla="*/ 564 w 1203"/>
                <a:gd name="T5" fmla="*/ 0 h 1129"/>
                <a:gd name="T6" fmla="*/ 1115 w 1203"/>
                <a:gd name="T7" fmla="*/ 443 h 1129"/>
                <a:gd name="T8" fmla="*/ 1203 w 1203"/>
                <a:gd name="T9" fmla="*/ 449 h 1129"/>
                <a:gd name="T10" fmla="*/ 1055 w 1203"/>
                <a:gd name="T11" fmla="*/ 599 h 1129"/>
                <a:gd name="T12" fmla="*/ 876 w 1203"/>
                <a:gd name="T13" fmla="*/ 426 h 1129"/>
                <a:gd name="T14" fmla="*/ 963 w 1203"/>
                <a:gd name="T15" fmla="*/ 432 h 1129"/>
                <a:gd name="T16" fmla="*/ 431 w 1203"/>
                <a:gd name="T17" fmla="*/ 166 h 1129"/>
                <a:gd name="T18" fmla="*/ 165 w 1203"/>
                <a:gd name="T19" fmla="*/ 698 h 1129"/>
                <a:gd name="T20" fmla="*/ 564 w 1203"/>
                <a:gd name="T21" fmla="*/ 985 h 1129"/>
                <a:gd name="T22" fmla="*/ 564 w 1203"/>
                <a:gd name="T23" fmla="*/ 1129 h 1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03" h="1129">
                  <a:moveTo>
                    <a:pt x="564" y="1129"/>
                  </a:moveTo>
                  <a:cubicBezTo>
                    <a:pt x="252" y="1129"/>
                    <a:pt x="0" y="877"/>
                    <a:pt x="0" y="565"/>
                  </a:cubicBezTo>
                  <a:cubicBezTo>
                    <a:pt x="0" y="253"/>
                    <a:pt x="252" y="0"/>
                    <a:pt x="564" y="0"/>
                  </a:cubicBezTo>
                  <a:cubicBezTo>
                    <a:pt x="829" y="0"/>
                    <a:pt x="1058" y="184"/>
                    <a:pt x="1115" y="443"/>
                  </a:cubicBezTo>
                  <a:cubicBezTo>
                    <a:pt x="1203" y="449"/>
                    <a:pt x="1203" y="449"/>
                    <a:pt x="1203" y="449"/>
                  </a:cubicBezTo>
                  <a:cubicBezTo>
                    <a:pt x="1055" y="599"/>
                    <a:pt x="1055" y="599"/>
                    <a:pt x="1055" y="599"/>
                  </a:cubicBezTo>
                  <a:cubicBezTo>
                    <a:pt x="876" y="426"/>
                    <a:pt x="876" y="426"/>
                    <a:pt x="876" y="426"/>
                  </a:cubicBezTo>
                  <a:cubicBezTo>
                    <a:pt x="963" y="432"/>
                    <a:pt x="963" y="432"/>
                    <a:pt x="963" y="432"/>
                  </a:cubicBezTo>
                  <a:cubicBezTo>
                    <a:pt x="889" y="212"/>
                    <a:pt x="651" y="93"/>
                    <a:pt x="431" y="166"/>
                  </a:cubicBezTo>
                  <a:cubicBezTo>
                    <a:pt x="211" y="239"/>
                    <a:pt x="92" y="477"/>
                    <a:pt x="165" y="698"/>
                  </a:cubicBezTo>
                  <a:cubicBezTo>
                    <a:pt x="222" y="869"/>
                    <a:pt x="383" y="985"/>
                    <a:pt x="564" y="985"/>
                  </a:cubicBezTo>
                  <a:lnTo>
                    <a:pt x="564" y="1129"/>
                  </a:lnTo>
                  <a:close/>
                </a:path>
              </a:pathLst>
            </a:custGeom>
            <a:solidFill>
              <a:schemeClr val="tx1"/>
            </a:solidFill>
            <a:ln>
              <a:noFill/>
            </a:ln>
            <a:extLst/>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sp>
          <p:nvSpPr>
            <p:cNvPr id="71" name="Freeform 69"/>
            <p:cNvSpPr>
              <a:spLocks/>
            </p:cNvSpPr>
            <p:nvPr/>
          </p:nvSpPr>
          <p:spPr bwMode="auto">
            <a:xfrm rot="16200000">
              <a:off x="8699407" y="4896072"/>
              <a:ext cx="286127" cy="231709"/>
            </a:xfrm>
            <a:custGeom>
              <a:avLst/>
              <a:gdLst>
                <a:gd name="T0" fmla="*/ 219 w 1258"/>
                <a:gd name="T1" fmla="*/ 0 h 1018"/>
                <a:gd name="T2" fmla="*/ 321 w 1258"/>
                <a:gd name="T3" fmla="*/ 102 h 1018"/>
                <a:gd name="T4" fmla="*/ 321 w 1258"/>
                <a:gd name="T5" fmla="*/ 697 h 1018"/>
                <a:gd name="T6" fmla="*/ 916 w 1258"/>
                <a:gd name="T7" fmla="*/ 697 h 1018"/>
                <a:gd name="T8" fmla="*/ 1017 w 1258"/>
                <a:gd name="T9" fmla="*/ 532 h 1018"/>
                <a:gd name="T10" fmla="*/ 930 w 1258"/>
                <a:gd name="T11" fmla="*/ 539 h 1018"/>
                <a:gd name="T12" fmla="*/ 1110 w 1258"/>
                <a:gd name="T13" fmla="*/ 365 h 1018"/>
                <a:gd name="T14" fmla="*/ 1258 w 1258"/>
                <a:gd name="T15" fmla="*/ 515 h 1018"/>
                <a:gd name="T16" fmla="*/ 1170 w 1258"/>
                <a:gd name="T17" fmla="*/ 522 h 1018"/>
                <a:gd name="T18" fmla="*/ 496 w 1258"/>
                <a:gd name="T19" fmla="*/ 951 h 1018"/>
                <a:gd name="T20" fmla="*/ 67 w 1258"/>
                <a:gd name="T21" fmla="*/ 277 h 1018"/>
                <a:gd name="T22" fmla="*/ 219 w 1258"/>
                <a:gd name="T23" fmla="*/ 0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8" h="1018">
                  <a:moveTo>
                    <a:pt x="219" y="0"/>
                  </a:moveTo>
                  <a:cubicBezTo>
                    <a:pt x="321" y="102"/>
                    <a:pt x="321" y="102"/>
                    <a:pt x="321" y="102"/>
                  </a:cubicBezTo>
                  <a:cubicBezTo>
                    <a:pt x="157" y="266"/>
                    <a:pt x="157" y="533"/>
                    <a:pt x="321" y="697"/>
                  </a:cubicBezTo>
                  <a:cubicBezTo>
                    <a:pt x="486" y="861"/>
                    <a:pt x="752" y="861"/>
                    <a:pt x="916" y="697"/>
                  </a:cubicBezTo>
                  <a:cubicBezTo>
                    <a:pt x="962" y="651"/>
                    <a:pt x="997" y="594"/>
                    <a:pt x="1017" y="532"/>
                  </a:cubicBezTo>
                  <a:cubicBezTo>
                    <a:pt x="930" y="539"/>
                    <a:pt x="930" y="539"/>
                    <a:pt x="930" y="539"/>
                  </a:cubicBezTo>
                  <a:cubicBezTo>
                    <a:pt x="1110" y="365"/>
                    <a:pt x="1110" y="365"/>
                    <a:pt x="1110" y="365"/>
                  </a:cubicBezTo>
                  <a:cubicBezTo>
                    <a:pt x="1258" y="515"/>
                    <a:pt x="1258" y="515"/>
                    <a:pt x="1258" y="515"/>
                  </a:cubicBezTo>
                  <a:cubicBezTo>
                    <a:pt x="1170" y="522"/>
                    <a:pt x="1170" y="522"/>
                    <a:pt x="1170" y="522"/>
                  </a:cubicBezTo>
                  <a:cubicBezTo>
                    <a:pt x="1102" y="826"/>
                    <a:pt x="801" y="1018"/>
                    <a:pt x="496" y="951"/>
                  </a:cubicBezTo>
                  <a:cubicBezTo>
                    <a:pt x="192" y="883"/>
                    <a:pt x="0" y="582"/>
                    <a:pt x="67" y="277"/>
                  </a:cubicBezTo>
                  <a:cubicBezTo>
                    <a:pt x="91" y="172"/>
                    <a:pt x="143" y="76"/>
                    <a:pt x="219" y="0"/>
                  </a:cubicBezTo>
                  <a:close/>
                </a:path>
              </a:pathLst>
            </a:custGeom>
            <a:solidFill>
              <a:schemeClr val="tx1"/>
            </a:solidFill>
            <a:ln>
              <a:noFill/>
            </a:ln>
            <a:extLst/>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sp>
          <p:nvSpPr>
            <p:cNvPr id="72" name="Freeform 70"/>
            <p:cNvSpPr>
              <a:spLocks/>
            </p:cNvSpPr>
            <p:nvPr/>
          </p:nvSpPr>
          <p:spPr bwMode="auto">
            <a:xfrm rot="16200000">
              <a:off x="8591100" y="4724982"/>
              <a:ext cx="281801" cy="269782"/>
            </a:xfrm>
            <a:custGeom>
              <a:avLst/>
              <a:gdLst>
                <a:gd name="T0" fmla="*/ 220 w 1239"/>
                <a:gd name="T1" fmla="*/ 1019 h 1185"/>
                <a:gd name="T2" fmla="*/ 220 w 1239"/>
                <a:gd name="T3" fmla="*/ 221 h 1185"/>
                <a:gd name="T4" fmla="*/ 1019 w 1239"/>
                <a:gd name="T5" fmla="*/ 221 h 1185"/>
                <a:gd name="T6" fmla="*/ 1019 w 1239"/>
                <a:gd name="T7" fmla="*/ 1019 h 1185"/>
                <a:gd name="T8" fmla="*/ 620 w 1239"/>
                <a:gd name="T9" fmla="*/ 1185 h 1185"/>
                <a:gd name="T10" fmla="*/ 620 w 1239"/>
                <a:gd name="T11" fmla="*/ 1041 h 1185"/>
                <a:gd name="T12" fmla="*/ 1040 w 1239"/>
                <a:gd name="T13" fmla="*/ 620 h 1185"/>
                <a:gd name="T14" fmla="*/ 620 w 1239"/>
                <a:gd name="T15" fmla="*/ 199 h 1185"/>
                <a:gd name="T16" fmla="*/ 199 w 1239"/>
                <a:gd name="T17" fmla="*/ 620 h 1185"/>
                <a:gd name="T18" fmla="*/ 322 w 1239"/>
                <a:gd name="T19" fmla="*/ 917 h 1185"/>
                <a:gd name="T20" fmla="*/ 220 w 1239"/>
                <a:gd name="T21" fmla="*/ 1019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9" h="1185">
                  <a:moveTo>
                    <a:pt x="220" y="1019"/>
                  </a:moveTo>
                  <a:cubicBezTo>
                    <a:pt x="0" y="799"/>
                    <a:pt x="0" y="441"/>
                    <a:pt x="220" y="221"/>
                  </a:cubicBezTo>
                  <a:cubicBezTo>
                    <a:pt x="441" y="0"/>
                    <a:pt x="798" y="0"/>
                    <a:pt x="1019" y="221"/>
                  </a:cubicBezTo>
                  <a:cubicBezTo>
                    <a:pt x="1239" y="441"/>
                    <a:pt x="1239" y="799"/>
                    <a:pt x="1019" y="1019"/>
                  </a:cubicBezTo>
                  <a:cubicBezTo>
                    <a:pt x="913" y="1125"/>
                    <a:pt x="769" y="1185"/>
                    <a:pt x="620" y="1185"/>
                  </a:cubicBezTo>
                  <a:cubicBezTo>
                    <a:pt x="620" y="1041"/>
                    <a:pt x="620" y="1041"/>
                    <a:pt x="620" y="1041"/>
                  </a:cubicBezTo>
                  <a:cubicBezTo>
                    <a:pt x="852" y="1041"/>
                    <a:pt x="1040" y="852"/>
                    <a:pt x="1040" y="620"/>
                  </a:cubicBezTo>
                  <a:cubicBezTo>
                    <a:pt x="1040" y="387"/>
                    <a:pt x="852" y="199"/>
                    <a:pt x="620" y="199"/>
                  </a:cubicBezTo>
                  <a:cubicBezTo>
                    <a:pt x="387" y="199"/>
                    <a:pt x="199" y="387"/>
                    <a:pt x="199" y="620"/>
                  </a:cubicBezTo>
                  <a:cubicBezTo>
                    <a:pt x="199" y="732"/>
                    <a:pt x="243" y="839"/>
                    <a:pt x="322" y="917"/>
                  </a:cubicBezTo>
                  <a:lnTo>
                    <a:pt x="220" y="1019"/>
                  </a:lnTo>
                  <a:close/>
                </a:path>
              </a:pathLst>
            </a:custGeom>
            <a:solidFill>
              <a:schemeClr val="tx1"/>
            </a:solidFill>
            <a:ln>
              <a:noFill/>
            </a:ln>
            <a:extLst/>
          </p:spPr>
          <p:txBody>
            <a:bodyPr vert="horz" wrap="square" lIns="91414" tIns="45706" rIns="91414" bIns="45706" numCol="1" anchor="t" anchorCtr="0" compatLnSpc="1">
              <a:prstTxWarp prst="textNoShape">
                <a:avLst/>
              </a:prstTxWarp>
            </a:bodyPr>
            <a:lstStyle/>
            <a:p>
              <a:pPr defTabSz="932536">
                <a:defRPr/>
              </a:pPr>
              <a:endParaRPr lang="en-US" sz="1801">
                <a:latin typeface="Segoe UI"/>
              </a:endParaRPr>
            </a:p>
          </p:txBody>
        </p:sp>
      </p:grpSp>
      <p:grpSp>
        <p:nvGrpSpPr>
          <p:cNvPr id="5" name="Group 4"/>
          <p:cNvGrpSpPr/>
          <p:nvPr/>
        </p:nvGrpSpPr>
        <p:grpSpPr>
          <a:xfrm>
            <a:off x="4022233" y="3880931"/>
            <a:ext cx="3984243" cy="1764025"/>
            <a:chOff x="4022230" y="3880932"/>
            <a:chExt cx="3984243" cy="1764025"/>
          </a:xfrm>
        </p:grpSpPr>
        <p:sp>
          <p:nvSpPr>
            <p:cNvPr id="108" name="Freeform 539"/>
            <p:cNvSpPr>
              <a:spLocks noChangeAspect="1"/>
            </p:cNvSpPr>
            <p:nvPr/>
          </p:nvSpPr>
          <p:spPr bwMode="auto">
            <a:xfrm>
              <a:off x="5194276" y="3880932"/>
              <a:ext cx="1153710" cy="634294"/>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tx1"/>
            </a:solidFill>
            <a:ln>
              <a:noFill/>
            </a:ln>
            <a:extLst/>
          </p:spPr>
          <p:txBody>
            <a:bodyPr vert="horz" wrap="square" lIns="91414" tIns="45706" rIns="91414" bIns="45706" numCol="1" anchor="t" anchorCtr="0" compatLnSpc="1">
              <a:prstTxWarp prst="textNoShape">
                <a:avLst/>
              </a:prstTxWarp>
            </a:bodyPr>
            <a:lstStyle/>
            <a:p>
              <a:pPr defTabSz="932536">
                <a:defRPr/>
              </a:pPr>
              <a:endParaRPr lang="en-US" sz="1801" dirty="0">
                <a:latin typeface="Segoe UI"/>
              </a:endParaRPr>
            </a:p>
          </p:txBody>
        </p:sp>
        <p:grpSp>
          <p:nvGrpSpPr>
            <p:cNvPr id="109" name="Group 108"/>
            <p:cNvGrpSpPr/>
            <p:nvPr/>
          </p:nvGrpSpPr>
          <p:grpSpPr>
            <a:xfrm>
              <a:off x="6105696" y="4252068"/>
              <a:ext cx="729991" cy="845763"/>
              <a:chOff x="5394326" y="4936834"/>
              <a:chExt cx="720725" cy="835025"/>
            </a:xfrm>
            <a:solidFill>
              <a:schemeClr val="tx1"/>
            </a:solidFill>
          </p:grpSpPr>
          <p:sp>
            <p:nvSpPr>
              <p:cNvPr id="111" name="Freeform 17"/>
              <p:cNvSpPr>
                <a:spLocks noEditPoints="1"/>
              </p:cNvSpPr>
              <p:nvPr/>
            </p:nvSpPr>
            <p:spPr bwMode="auto">
              <a:xfrm>
                <a:off x="5394326" y="4936834"/>
                <a:ext cx="460375" cy="835025"/>
              </a:xfrm>
              <a:custGeom>
                <a:avLst/>
                <a:gdLst>
                  <a:gd name="T0" fmla="*/ 196 w 440"/>
                  <a:gd name="T1" fmla="*/ 576 h 796"/>
                  <a:gd name="T2" fmla="*/ 178 w 440"/>
                  <a:gd name="T3" fmla="*/ 490 h 796"/>
                  <a:gd name="T4" fmla="*/ 206 w 440"/>
                  <a:gd name="T5" fmla="*/ 472 h 796"/>
                  <a:gd name="T6" fmla="*/ 207 w 440"/>
                  <a:gd name="T7" fmla="*/ 423 h 796"/>
                  <a:gd name="T8" fmla="*/ 178 w 440"/>
                  <a:gd name="T9" fmla="*/ 405 h 796"/>
                  <a:gd name="T10" fmla="*/ 196 w 440"/>
                  <a:gd name="T11" fmla="*/ 320 h 796"/>
                  <a:gd name="T12" fmla="*/ 262 w 440"/>
                  <a:gd name="T13" fmla="*/ 337 h 796"/>
                  <a:gd name="T14" fmla="*/ 312 w 440"/>
                  <a:gd name="T15" fmla="*/ 379 h 796"/>
                  <a:gd name="T16" fmla="*/ 330 w 440"/>
                  <a:gd name="T17" fmla="*/ 320 h 796"/>
                  <a:gd name="T18" fmla="*/ 395 w 440"/>
                  <a:gd name="T19" fmla="*/ 337 h 796"/>
                  <a:gd name="T20" fmla="*/ 440 w 440"/>
                  <a:gd name="T21" fmla="*/ 379 h 796"/>
                  <a:gd name="T22" fmla="*/ 422 w 440"/>
                  <a:gd name="T23" fmla="*/ 0 h 796"/>
                  <a:gd name="T24" fmla="*/ 0 w 440"/>
                  <a:gd name="T25" fmla="*/ 18 h 796"/>
                  <a:gd name="T26" fmla="*/ 0 w 440"/>
                  <a:gd name="T27" fmla="*/ 623 h 796"/>
                  <a:gd name="T28" fmla="*/ 0 w 440"/>
                  <a:gd name="T29" fmla="*/ 778 h 796"/>
                  <a:gd name="T30" fmla="*/ 206 w 440"/>
                  <a:gd name="T31" fmla="*/ 796 h 796"/>
                  <a:gd name="T32" fmla="*/ 312 w 440"/>
                  <a:gd name="T33" fmla="*/ 63 h 796"/>
                  <a:gd name="T34" fmla="*/ 378 w 440"/>
                  <a:gd name="T35" fmla="*/ 45 h 796"/>
                  <a:gd name="T36" fmla="*/ 395 w 440"/>
                  <a:gd name="T37" fmla="*/ 130 h 796"/>
                  <a:gd name="T38" fmla="*/ 330 w 440"/>
                  <a:gd name="T39" fmla="*/ 148 h 796"/>
                  <a:gd name="T40" fmla="*/ 312 w 440"/>
                  <a:gd name="T41" fmla="*/ 63 h 796"/>
                  <a:gd name="T42" fmla="*/ 330 w 440"/>
                  <a:gd name="T43" fmla="*/ 180 h 796"/>
                  <a:gd name="T44" fmla="*/ 395 w 440"/>
                  <a:gd name="T45" fmla="*/ 198 h 796"/>
                  <a:gd name="T46" fmla="*/ 378 w 440"/>
                  <a:gd name="T47" fmla="*/ 283 h 796"/>
                  <a:gd name="T48" fmla="*/ 312 w 440"/>
                  <a:gd name="T49" fmla="*/ 266 h 796"/>
                  <a:gd name="T50" fmla="*/ 178 w 440"/>
                  <a:gd name="T51" fmla="*/ 63 h 796"/>
                  <a:gd name="T52" fmla="*/ 244 w 440"/>
                  <a:gd name="T53" fmla="*/ 45 h 796"/>
                  <a:gd name="T54" fmla="*/ 262 w 440"/>
                  <a:gd name="T55" fmla="*/ 130 h 796"/>
                  <a:gd name="T56" fmla="*/ 196 w 440"/>
                  <a:gd name="T57" fmla="*/ 148 h 796"/>
                  <a:gd name="T58" fmla="*/ 178 w 440"/>
                  <a:gd name="T59" fmla="*/ 63 h 796"/>
                  <a:gd name="T60" fmla="*/ 196 w 440"/>
                  <a:gd name="T61" fmla="*/ 180 h 796"/>
                  <a:gd name="T62" fmla="*/ 262 w 440"/>
                  <a:gd name="T63" fmla="*/ 198 h 796"/>
                  <a:gd name="T64" fmla="*/ 244 w 440"/>
                  <a:gd name="T65" fmla="*/ 283 h 796"/>
                  <a:gd name="T66" fmla="*/ 178 w 440"/>
                  <a:gd name="T67" fmla="*/ 266 h 796"/>
                  <a:gd name="T68" fmla="*/ 131 w 440"/>
                  <a:gd name="T69" fmla="*/ 558 h 796"/>
                  <a:gd name="T70" fmla="*/ 65 w 440"/>
                  <a:gd name="T71" fmla="*/ 576 h 796"/>
                  <a:gd name="T72" fmla="*/ 47 w 440"/>
                  <a:gd name="T73" fmla="*/ 490 h 796"/>
                  <a:gd name="T74" fmla="*/ 113 w 440"/>
                  <a:gd name="T75" fmla="*/ 472 h 796"/>
                  <a:gd name="T76" fmla="*/ 131 w 440"/>
                  <a:gd name="T77" fmla="*/ 558 h 796"/>
                  <a:gd name="T78" fmla="*/ 113 w 440"/>
                  <a:gd name="T79" fmla="*/ 423 h 796"/>
                  <a:gd name="T80" fmla="*/ 47 w 440"/>
                  <a:gd name="T81" fmla="*/ 405 h 796"/>
                  <a:gd name="T82" fmla="*/ 65 w 440"/>
                  <a:gd name="T83" fmla="*/ 320 h 796"/>
                  <a:gd name="T84" fmla="*/ 131 w 440"/>
                  <a:gd name="T85" fmla="*/ 337 h 796"/>
                  <a:gd name="T86" fmla="*/ 131 w 440"/>
                  <a:gd name="T87" fmla="*/ 266 h 796"/>
                  <a:gd name="T88" fmla="*/ 65 w 440"/>
                  <a:gd name="T89" fmla="*/ 283 h 796"/>
                  <a:gd name="T90" fmla="*/ 47 w 440"/>
                  <a:gd name="T91" fmla="*/ 198 h 796"/>
                  <a:gd name="T92" fmla="*/ 113 w 440"/>
                  <a:gd name="T93" fmla="*/ 180 h 796"/>
                  <a:gd name="T94" fmla="*/ 131 w 440"/>
                  <a:gd name="T95" fmla="*/ 266 h 796"/>
                  <a:gd name="T96" fmla="*/ 113 w 440"/>
                  <a:gd name="T97" fmla="*/ 148 h 796"/>
                  <a:gd name="T98" fmla="*/ 47 w 440"/>
                  <a:gd name="T99" fmla="*/ 130 h 796"/>
                  <a:gd name="T100" fmla="*/ 65 w 440"/>
                  <a:gd name="T101" fmla="*/ 45 h 796"/>
                  <a:gd name="T102" fmla="*/ 131 w 440"/>
                  <a:gd name="T103" fmla="*/ 63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0" h="796">
                    <a:moveTo>
                      <a:pt x="206" y="576"/>
                    </a:moveTo>
                    <a:cubicBezTo>
                      <a:pt x="196" y="576"/>
                      <a:pt x="196" y="576"/>
                      <a:pt x="196" y="576"/>
                    </a:cubicBezTo>
                    <a:cubicBezTo>
                      <a:pt x="186" y="576"/>
                      <a:pt x="178" y="568"/>
                      <a:pt x="178" y="558"/>
                    </a:cubicBezTo>
                    <a:cubicBezTo>
                      <a:pt x="178" y="490"/>
                      <a:pt x="178" y="490"/>
                      <a:pt x="178" y="490"/>
                    </a:cubicBezTo>
                    <a:cubicBezTo>
                      <a:pt x="178" y="480"/>
                      <a:pt x="186" y="472"/>
                      <a:pt x="196" y="472"/>
                    </a:cubicBezTo>
                    <a:cubicBezTo>
                      <a:pt x="206" y="472"/>
                      <a:pt x="206" y="472"/>
                      <a:pt x="206" y="472"/>
                    </a:cubicBezTo>
                    <a:cubicBezTo>
                      <a:pt x="206" y="432"/>
                      <a:pt x="206" y="432"/>
                      <a:pt x="206" y="432"/>
                    </a:cubicBezTo>
                    <a:cubicBezTo>
                      <a:pt x="206" y="429"/>
                      <a:pt x="206" y="426"/>
                      <a:pt x="207" y="423"/>
                    </a:cubicBezTo>
                    <a:cubicBezTo>
                      <a:pt x="196" y="423"/>
                      <a:pt x="196" y="423"/>
                      <a:pt x="196" y="423"/>
                    </a:cubicBezTo>
                    <a:cubicBezTo>
                      <a:pt x="186" y="423"/>
                      <a:pt x="178" y="415"/>
                      <a:pt x="178" y="405"/>
                    </a:cubicBezTo>
                    <a:cubicBezTo>
                      <a:pt x="178" y="337"/>
                      <a:pt x="178" y="337"/>
                      <a:pt x="178" y="337"/>
                    </a:cubicBezTo>
                    <a:cubicBezTo>
                      <a:pt x="178" y="328"/>
                      <a:pt x="186" y="320"/>
                      <a:pt x="196" y="320"/>
                    </a:cubicBezTo>
                    <a:cubicBezTo>
                      <a:pt x="244" y="320"/>
                      <a:pt x="244" y="320"/>
                      <a:pt x="244" y="320"/>
                    </a:cubicBezTo>
                    <a:cubicBezTo>
                      <a:pt x="254" y="320"/>
                      <a:pt x="262" y="328"/>
                      <a:pt x="262" y="337"/>
                    </a:cubicBezTo>
                    <a:cubicBezTo>
                      <a:pt x="262" y="379"/>
                      <a:pt x="262" y="379"/>
                      <a:pt x="262" y="379"/>
                    </a:cubicBezTo>
                    <a:cubicBezTo>
                      <a:pt x="312" y="379"/>
                      <a:pt x="312" y="379"/>
                      <a:pt x="312" y="379"/>
                    </a:cubicBezTo>
                    <a:cubicBezTo>
                      <a:pt x="312" y="337"/>
                      <a:pt x="312" y="337"/>
                      <a:pt x="312" y="337"/>
                    </a:cubicBezTo>
                    <a:cubicBezTo>
                      <a:pt x="312" y="328"/>
                      <a:pt x="320" y="320"/>
                      <a:pt x="330" y="320"/>
                    </a:cubicBezTo>
                    <a:cubicBezTo>
                      <a:pt x="378" y="320"/>
                      <a:pt x="378" y="320"/>
                      <a:pt x="378" y="320"/>
                    </a:cubicBezTo>
                    <a:cubicBezTo>
                      <a:pt x="387" y="320"/>
                      <a:pt x="395" y="328"/>
                      <a:pt x="395" y="337"/>
                    </a:cubicBezTo>
                    <a:cubicBezTo>
                      <a:pt x="395" y="379"/>
                      <a:pt x="395" y="379"/>
                      <a:pt x="395" y="379"/>
                    </a:cubicBezTo>
                    <a:cubicBezTo>
                      <a:pt x="440" y="379"/>
                      <a:pt x="440" y="379"/>
                      <a:pt x="440" y="379"/>
                    </a:cubicBezTo>
                    <a:cubicBezTo>
                      <a:pt x="440" y="18"/>
                      <a:pt x="440" y="18"/>
                      <a:pt x="440" y="18"/>
                    </a:cubicBezTo>
                    <a:cubicBezTo>
                      <a:pt x="440" y="8"/>
                      <a:pt x="432" y="0"/>
                      <a:pt x="422" y="0"/>
                    </a:cubicBezTo>
                    <a:cubicBezTo>
                      <a:pt x="18" y="0"/>
                      <a:pt x="18" y="0"/>
                      <a:pt x="18" y="0"/>
                    </a:cubicBezTo>
                    <a:cubicBezTo>
                      <a:pt x="8" y="0"/>
                      <a:pt x="0" y="8"/>
                      <a:pt x="0" y="18"/>
                    </a:cubicBezTo>
                    <a:cubicBezTo>
                      <a:pt x="0" y="590"/>
                      <a:pt x="0" y="590"/>
                      <a:pt x="0" y="590"/>
                    </a:cubicBezTo>
                    <a:cubicBezTo>
                      <a:pt x="0" y="599"/>
                      <a:pt x="0" y="614"/>
                      <a:pt x="0" y="623"/>
                    </a:cubicBezTo>
                    <a:cubicBezTo>
                      <a:pt x="0" y="631"/>
                      <a:pt x="0" y="646"/>
                      <a:pt x="0" y="656"/>
                    </a:cubicBezTo>
                    <a:cubicBezTo>
                      <a:pt x="0" y="778"/>
                      <a:pt x="0" y="778"/>
                      <a:pt x="0" y="778"/>
                    </a:cubicBezTo>
                    <a:cubicBezTo>
                      <a:pt x="0" y="788"/>
                      <a:pt x="8" y="796"/>
                      <a:pt x="18" y="796"/>
                    </a:cubicBezTo>
                    <a:cubicBezTo>
                      <a:pt x="206" y="796"/>
                      <a:pt x="206" y="796"/>
                      <a:pt x="206" y="796"/>
                    </a:cubicBezTo>
                    <a:lnTo>
                      <a:pt x="206" y="576"/>
                    </a:lnTo>
                    <a:close/>
                    <a:moveTo>
                      <a:pt x="312" y="63"/>
                    </a:moveTo>
                    <a:cubicBezTo>
                      <a:pt x="312" y="53"/>
                      <a:pt x="320" y="45"/>
                      <a:pt x="330" y="45"/>
                    </a:cubicBezTo>
                    <a:cubicBezTo>
                      <a:pt x="378" y="45"/>
                      <a:pt x="378" y="45"/>
                      <a:pt x="378" y="45"/>
                    </a:cubicBezTo>
                    <a:cubicBezTo>
                      <a:pt x="387" y="45"/>
                      <a:pt x="395" y="53"/>
                      <a:pt x="395" y="63"/>
                    </a:cubicBezTo>
                    <a:cubicBezTo>
                      <a:pt x="395" y="130"/>
                      <a:pt x="395" y="130"/>
                      <a:pt x="395" y="130"/>
                    </a:cubicBezTo>
                    <a:cubicBezTo>
                      <a:pt x="395" y="140"/>
                      <a:pt x="387" y="148"/>
                      <a:pt x="378" y="148"/>
                    </a:cubicBezTo>
                    <a:cubicBezTo>
                      <a:pt x="330" y="148"/>
                      <a:pt x="330" y="148"/>
                      <a:pt x="330" y="148"/>
                    </a:cubicBezTo>
                    <a:cubicBezTo>
                      <a:pt x="320" y="148"/>
                      <a:pt x="312" y="140"/>
                      <a:pt x="312" y="130"/>
                    </a:cubicBezTo>
                    <a:lnTo>
                      <a:pt x="312" y="63"/>
                    </a:lnTo>
                    <a:close/>
                    <a:moveTo>
                      <a:pt x="312" y="198"/>
                    </a:moveTo>
                    <a:cubicBezTo>
                      <a:pt x="312" y="188"/>
                      <a:pt x="320" y="180"/>
                      <a:pt x="330" y="180"/>
                    </a:cubicBezTo>
                    <a:cubicBezTo>
                      <a:pt x="378" y="180"/>
                      <a:pt x="378" y="180"/>
                      <a:pt x="378" y="180"/>
                    </a:cubicBezTo>
                    <a:cubicBezTo>
                      <a:pt x="387" y="180"/>
                      <a:pt x="395" y="188"/>
                      <a:pt x="395" y="198"/>
                    </a:cubicBezTo>
                    <a:cubicBezTo>
                      <a:pt x="395" y="266"/>
                      <a:pt x="395" y="266"/>
                      <a:pt x="395" y="266"/>
                    </a:cubicBezTo>
                    <a:cubicBezTo>
                      <a:pt x="395" y="275"/>
                      <a:pt x="387" y="283"/>
                      <a:pt x="378" y="283"/>
                    </a:cubicBezTo>
                    <a:cubicBezTo>
                      <a:pt x="330" y="283"/>
                      <a:pt x="330" y="283"/>
                      <a:pt x="330" y="283"/>
                    </a:cubicBezTo>
                    <a:cubicBezTo>
                      <a:pt x="320" y="283"/>
                      <a:pt x="312" y="275"/>
                      <a:pt x="312" y="266"/>
                    </a:cubicBezTo>
                    <a:lnTo>
                      <a:pt x="312" y="198"/>
                    </a:lnTo>
                    <a:close/>
                    <a:moveTo>
                      <a:pt x="178" y="63"/>
                    </a:moveTo>
                    <a:cubicBezTo>
                      <a:pt x="178" y="53"/>
                      <a:pt x="186" y="45"/>
                      <a:pt x="196" y="45"/>
                    </a:cubicBezTo>
                    <a:cubicBezTo>
                      <a:pt x="244" y="45"/>
                      <a:pt x="244" y="45"/>
                      <a:pt x="244" y="45"/>
                    </a:cubicBezTo>
                    <a:cubicBezTo>
                      <a:pt x="254" y="45"/>
                      <a:pt x="262" y="53"/>
                      <a:pt x="262" y="63"/>
                    </a:cubicBezTo>
                    <a:cubicBezTo>
                      <a:pt x="262" y="130"/>
                      <a:pt x="262" y="130"/>
                      <a:pt x="262" y="130"/>
                    </a:cubicBezTo>
                    <a:cubicBezTo>
                      <a:pt x="262" y="140"/>
                      <a:pt x="254" y="148"/>
                      <a:pt x="244" y="148"/>
                    </a:cubicBezTo>
                    <a:cubicBezTo>
                      <a:pt x="196" y="148"/>
                      <a:pt x="196" y="148"/>
                      <a:pt x="196" y="148"/>
                    </a:cubicBezTo>
                    <a:cubicBezTo>
                      <a:pt x="186" y="148"/>
                      <a:pt x="178" y="140"/>
                      <a:pt x="178" y="130"/>
                    </a:cubicBezTo>
                    <a:lnTo>
                      <a:pt x="178" y="63"/>
                    </a:lnTo>
                    <a:close/>
                    <a:moveTo>
                      <a:pt x="178" y="198"/>
                    </a:moveTo>
                    <a:cubicBezTo>
                      <a:pt x="178" y="188"/>
                      <a:pt x="186" y="180"/>
                      <a:pt x="196" y="180"/>
                    </a:cubicBezTo>
                    <a:cubicBezTo>
                      <a:pt x="244" y="180"/>
                      <a:pt x="244" y="180"/>
                      <a:pt x="244" y="180"/>
                    </a:cubicBezTo>
                    <a:cubicBezTo>
                      <a:pt x="254" y="180"/>
                      <a:pt x="262" y="188"/>
                      <a:pt x="262" y="198"/>
                    </a:cubicBezTo>
                    <a:cubicBezTo>
                      <a:pt x="262" y="266"/>
                      <a:pt x="262" y="266"/>
                      <a:pt x="262" y="266"/>
                    </a:cubicBezTo>
                    <a:cubicBezTo>
                      <a:pt x="262" y="275"/>
                      <a:pt x="254" y="283"/>
                      <a:pt x="244" y="283"/>
                    </a:cubicBezTo>
                    <a:cubicBezTo>
                      <a:pt x="196" y="283"/>
                      <a:pt x="196" y="283"/>
                      <a:pt x="196" y="283"/>
                    </a:cubicBezTo>
                    <a:cubicBezTo>
                      <a:pt x="186" y="283"/>
                      <a:pt x="178" y="275"/>
                      <a:pt x="178" y="266"/>
                    </a:cubicBezTo>
                    <a:lnTo>
                      <a:pt x="178" y="198"/>
                    </a:lnTo>
                    <a:close/>
                    <a:moveTo>
                      <a:pt x="131" y="558"/>
                    </a:moveTo>
                    <a:cubicBezTo>
                      <a:pt x="131" y="568"/>
                      <a:pt x="123" y="576"/>
                      <a:pt x="113" y="576"/>
                    </a:cubicBezTo>
                    <a:cubicBezTo>
                      <a:pt x="65" y="576"/>
                      <a:pt x="65" y="576"/>
                      <a:pt x="65" y="576"/>
                    </a:cubicBezTo>
                    <a:cubicBezTo>
                      <a:pt x="55" y="576"/>
                      <a:pt x="47" y="568"/>
                      <a:pt x="47" y="558"/>
                    </a:cubicBezTo>
                    <a:cubicBezTo>
                      <a:pt x="47" y="490"/>
                      <a:pt x="47" y="490"/>
                      <a:pt x="47" y="490"/>
                    </a:cubicBezTo>
                    <a:cubicBezTo>
                      <a:pt x="47" y="480"/>
                      <a:pt x="55" y="472"/>
                      <a:pt x="65" y="472"/>
                    </a:cubicBezTo>
                    <a:cubicBezTo>
                      <a:pt x="113" y="472"/>
                      <a:pt x="113" y="472"/>
                      <a:pt x="113" y="472"/>
                    </a:cubicBezTo>
                    <a:cubicBezTo>
                      <a:pt x="123" y="472"/>
                      <a:pt x="131" y="480"/>
                      <a:pt x="131" y="490"/>
                    </a:cubicBezTo>
                    <a:lnTo>
                      <a:pt x="131" y="558"/>
                    </a:lnTo>
                    <a:close/>
                    <a:moveTo>
                      <a:pt x="131" y="405"/>
                    </a:moveTo>
                    <a:cubicBezTo>
                      <a:pt x="131" y="415"/>
                      <a:pt x="123" y="423"/>
                      <a:pt x="113" y="423"/>
                    </a:cubicBezTo>
                    <a:cubicBezTo>
                      <a:pt x="65" y="423"/>
                      <a:pt x="65" y="423"/>
                      <a:pt x="65" y="423"/>
                    </a:cubicBezTo>
                    <a:cubicBezTo>
                      <a:pt x="55" y="423"/>
                      <a:pt x="47" y="415"/>
                      <a:pt x="47" y="405"/>
                    </a:cubicBezTo>
                    <a:cubicBezTo>
                      <a:pt x="47" y="337"/>
                      <a:pt x="47" y="337"/>
                      <a:pt x="47" y="337"/>
                    </a:cubicBezTo>
                    <a:cubicBezTo>
                      <a:pt x="47" y="328"/>
                      <a:pt x="55" y="320"/>
                      <a:pt x="65" y="320"/>
                    </a:cubicBezTo>
                    <a:cubicBezTo>
                      <a:pt x="113" y="320"/>
                      <a:pt x="113" y="320"/>
                      <a:pt x="113" y="320"/>
                    </a:cubicBezTo>
                    <a:cubicBezTo>
                      <a:pt x="123" y="320"/>
                      <a:pt x="131" y="328"/>
                      <a:pt x="131" y="337"/>
                    </a:cubicBezTo>
                    <a:lnTo>
                      <a:pt x="131" y="405"/>
                    </a:lnTo>
                    <a:close/>
                    <a:moveTo>
                      <a:pt x="131" y="266"/>
                    </a:moveTo>
                    <a:cubicBezTo>
                      <a:pt x="131" y="275"/>
                      <a:pt x="123" y="283"/>
                      <a:pt x="113" y="283"/>
                    </a:cubicBezTo>
                    <a:cubicBezTo>
                      <a:pt x="65" y="283"/>
                      <a:pt x="65" y="283"/>
                      <a:pt x="65" y="283"/>
                    </a:cubicBezTo>
                    <a:cubicBezTo>
                      <a:pt x="55" y="283"/>
                      <a:pt x="47" y="275"/>
                      <a:pt x="47" y="266"/>
                    </a:cubicBezTo>
                    <a:cubicBezTo>
                      <a:pt x="47" y="198"/>
                      <a:pt x="47" y="198"/>
                      <a:pt x="47" y="198"/>
                    </a:cubicBezTo>
                    <a:cubicBezTo>
                      <a:pt x="47" y="188"/>
                      <a:pt x="55" y="180"/>
                      <a:pt x="65" y="180"/>
                    </a:cubicBezTo>
                    <a:cubicBezTo>
                      <a:pt x="113" y="180"/>
                      <a:pt x="113" y="180"/>
                      <a:pt x="113" y="180"/>
                    </a:cubicBezTo>
                    <a:cubicBezTo>
                      <a:pt x="123" y="180"/>
                      <a:pt x="131" y="188"/>
                      <a:pt x="131" y="198"/>
                    </a:cubicBezTo>
                    <a:lnTo>
                      <a:pt x="131" y="266"/>
                    </a:lnTo>
                    <a:close/>
                    <a:moveTo>
                      <a:pt x="131" y="130"/>
                    </a:moveTo>
                    <a:cubicBezTo>
                      <a:pt x="131" y="140"/>
                      <a:pt x="123" y="148"/>
                      <a:pt x="113" y="148"/>
                    </a:cubicBezTo>
                    <a:cubicBezTo>
                      <a:pt x="65" y="148"/>
                      <a:pt x="65" y="148"/>
                      <a:pt x="65" y="148"/>
                    </a:cubicBezTo>
                    <a:cubicBezTo>
                      <a:pt x="55" y="148"/>
                      <a:pt x="47" y="140"/>
                      <a:pt x="47" y="130"/>
                    </a:cubicBezTo>
                    <a:cubicBezTo>
                      <a:pt x="47" y="63"/>
                      <a:pt x="47" y="63"/>
                      <a:pt x="47" y="63"/>
                    </a:cubicBezTo>
                    <a:cubicBezTo>
                      <a:pt x="47" y="53"/>
                      <a:pt x="55" y="45"/>
                      <a:pt x="65" y="45"/>
                    </a:cubicBezTo>
                    <a:cubicBezTo>
                      <a:pt x="113" y="45"/>
                      <a:pt x="113" y="45"/>
                      <a:pt x="113" y="45"/>
                    </a:cubicBezTo>
                    <a:cubicBezTo>
                      <a:pt x="123" y="45"/>
                      <a:pt x="131" y="53"/>
                      <a:pt x="131" y="63"/>
                    </a:cubicBezTo>
                    <a:lnTo>
                      <a:pt x="131" y="130"/>
                    </a:lnTo>
                    <a:close/>
                  </a:path>
                </a:pathLst>
              </a:custGeom>
              <a:grpFill/>
              <a:ln>
                <a:noFill/>
              </a:ln>
            </p:spPr>
            <p:txBody>
              <a:bodyPr vert="horz" wrap="square" lIns="93260" tIns="46630" rIns="93260" bIns="46630" numCol="1" anchor="t" anchorCtr="0" compatLnSpc="1">
                <a:prstTxWarp prst="textNoShape">
                  <a:avLst/>
                </a:prstTxWarp>
              </a:bodyPr>
              <a:lstStyle/>
              <a:p>
                <a:pPr defTabSz="932528"/>
                <a:endParaRPr lang="en-US" sz="1734"/>
              </a:p>
            </p:txBody>
          </p:sp>
          <p:sp>
            <p:nvSpPr>
              <p:cNvPr id="112" name="Freeform 18"/>
              <p:cNvSpPr>
                <a:spLocks noEditPoints="1"/>
              </p:cNvSpPr>
              <p:nvPr/>
            </p:nvSpPr>
            <p:spPr bwMode="auto">
              <a:xfrm>
                <a:off x="5646738" y="5371809"/>
                <a:ext cx="468313" cy="400050"/>
              </a:xfrm>
              <a:custGeom>
                <a:avLst/>
                <a:gdLst>
                  <a:gd name="T0" fmla="*/ 18 w 447"/>
                  <a:gd name="T1" fmla="*/ 0 h 382"/>
                  <a:gd name="T2" fmla="*/ 0 w 447"/>
                  <a:gd name="T3" fmla="*/ 18 h 382"/>
                  <a:gd name="T4" fmla="*/ 0 w 447"/>
                  <a:gd name="T5" fmla="*/ 364 h 382"/>
                  <a:gd name="T6" fmla="*/ 18 w 447"/>
                  <a:gd name="T7" fmla="*/ 382 h 382"/>
                  <a:gd name="T8" fmla="*/ 429 w 447"/>
                  <a:gd name="T9" fmla="*/ 382 h 382"/>
                  <a:gd name="T10" fmla="*/ 447 w 447"/>
                  <a:gd name="T11" fmla="*/ 364 h 382"/>
                  <a:gd name="T12" fmla="*/ 447 w 447"/>
                  <a:gd name="T13" fmla="*/ 18 h 382"/>
                  <a:gd name="T14" fmla="*/ 429 w 447"/>
                  <a:gd name="T15" fmla="*/ 0 h 382"/>
                  <a:gd name="T16" fmla="*/ 18 w 447"/>
                  <a:gd name="T17" fmla="*/ 0 h 382"/>
                  <a:gd name="T18" fmla="*/ 133 w 447"/>
                  <a:gd name="T19" fmla="*/ 301 h 382"/>
                  <a:gd name="T20" fmla="*/ 115 w 447"/>
                  <a:gd name="T21" fmla="*/ 319 h 382"/>
                  <a:gd name="T22" fmla="*/ 66 w 447"/>
                  <a:gd name="T23" fmla="*/ 319 h 382"/>
                  <a:gd name="T24" fmla="*/ 48 w 447"/>
                  <a:gd name="T25" fmla="*/ 301 h 382"/>
                  <a:gd name="T26" fmla="*/ 48 w 447"/>
                  <a:gd name="T27" fmla="*/ 232 h 382"/>
                  <a:gd name="T28" fmla="*/ 66 w 447"/>
                  <a:gd name="T29" fmla="*/ 214 h 382"/>
                  <a:gd name="T30" fmla="*/ 115 w 447"/>
                  <a:gd name="T31" fmla="*/ 214 h 382"/>
                  <a:gd name="T32" fmla="*/ 133 w 447"/>
                  <a:gd name="T33" fmla="*/ 232 h 382"/>
                  <a:gd name="T34" fmla="*/ 133 w 447"/>
                  <a:gd name="T35" fmla="*/ 301 h 382"/>
                  <a:gd name="T36" fmla="*/ 133 w 447"/>
                  <a:gd name="T37" fmla="*/ 146 h 382"/>
                  <a:gd name="T38" fmla="*/ 115 w 447"/>
                  <a:gd name="T39" fmla="*/ 164 h 382"/>
                  <a:gd name="T40" fmla="*/ 66 w 447"/>
                  <a:gd name="T41" fmla="*/ 164 h 382"/>
                  <a:gd name="T42" fmla="*/ 48 w 447"/>
                  <a:gd name="T43" fmla="*/ 146 h 382"/>
                  <a:gd name="T44" fmla="*/ 48 w 447"/>
                  <a:gd name="T45" fmla="*/ 77 h 382"/>
                  <a:gd name="T46" fmla="*/ 66 w 447"/>
                  <a:gd name="T47" fmla="*/ 59 h 382"/>
                  <a:gd name="T48" fmla="*/ 115 w 447"/>
                  <a:gd name="T49" fmla="*/ 59 h 382"/>
                  <a:gd name="T50" fmla="*/ 133 w 447"/>
                  <a:gd name="T51" fmla="*/ 77 h 382"/>
                  <a:gd name="T52" fmla="*/ 133 w 447"/>
                  <a:gd name="T53" fmla="*/ 146 h 382"/>
                  <a:gd name="T54" fmla="*/ 266 w 447"/>
                  <a:gd name="T55" fmla="*/ 301 h 382"/>
                  <a:gd name="T56" fmla="*/ 248 w 447"/>
                  <a:gd name="T57" fmla="*/ 319 h 382"/>
                  <a:gd name="T58" fmla="*/ 199 w 447"/>
                  <a:gd name="T59" fmla="*/ 319 h 382"/>
                  <a:gd name="T60" fmla="*/ 181 w 447"/>
                  <a:gd name="T61" fmla="*/ 301 h 382"/>
                  <a:gd name="T62" fmla="*/ 181 w 447"/>
                  <a:gd name="T63" fmla="*/ 232 h 382"/>
                  <a:gd name="T64" fmla="*/ 199 w 447"/>
                  <a:gd name="T65" fmla="*/ 214 h 382"/>
                  <a:gd name="T66" fmla="*/ 248 w 447"/>
                  <a:gd name="T67" fmla="*/ 214 h 382"/>
                  <a:gd name="T68" fmla="*/ 266 w 447"/>
                  <a:gd name="T69" fmla="*/ 232 h 382"/>
                  <a:gd name="T70" fmla="*/ 266 w 447"/>
                  <a:gd name="T71" fmla="*/ 301 h 382"/>
                  <a:gd name="T72" fmla="*/ 266 w 447"/>
                  <a:gd name="T73" fmla="*/ 146 h 382"/>
                  <a:gd name="T74" fmla="*/ 248 w 447"/>
                  <a:gd name="T75" fmla="*/ 164 h 382"/>
                  <a:gd name="T76" fmla="*/ 199 w 447"/>
                  <a:gd name="T77" fmla="*/ 164 h 382"/>
                  <a:gd name="T78" fmla="*/ 181 w 447"/>
                  <a:gd name="T79" fmla="*/ 146 h 382"/>
                  <a:gd name="T80" fmla="*/ 181 w 447"/>
                  <a:gd name="T81" fmla="*/ 77 h 382"/>
                  <a:gd name="T82" fmla="*/ 199 w 447"/>
                  <a:gd name="T83" fmla="*/ 59 h 382"/>
                  <a:gd name="T84" fmla="*/ 248 w 447"/>
                  <a:gd name="T85" fmla="*/ 59 h 382"/>
                  <a:gd name="T86" fmla="*/ 266 w 447"/>
                  <a:gd name="T87" fmla="*/ 77 h 382"/>
                  <a:gd name="T88" fmla="*/ 266 w 447"/>
                  <a:gd name="T89" fmla="*/ 146 h 382"/>
                  <a:gd name="T90" fmla="*/ 401 w 447"/>
                  <a:gd name="T91" fmla="*/ 301 h 382"/>
                  <a:gd name="T92" fmla="*/ 383 w 447"/>
                  <a:gd name="T93" fmla="*/ 319 h 382"/>
                  <a:gd name="T94" fmla="*/ 334 w 447"/>
                  <a:gd name="T95" fmla="*/ 319 h 382"/>
                  <a:gd name="T96" fmla="*/ 316 w 447"/>
                  <a:gd name="T97" fmla="*/ 301 h 382"/>
                  <a:gd name="T98" fmla="*/ 316 w 447"/>
                  <a:gd name="T99" fmla="*/ 232 h 382"/>
                  <a:gd name="T100" fmla="*/ 334 w 447"/>
                  <a:gd name="T101" fmla="*/ 214 h 382"/>
                  <a:gd name="T102" fmla="*/ 383 w 447"/>
                  <a:gd name="T103" fmla="*/ 214 h 382"/>
                  <a:gd name="T104" fmla="*/ 401 w 447"/>
                  <a:gd name="T105" fmla="*/ 232 h 382"/>
                  <a:gd name="T106" fmla="*/ 401 w 447"/>
                  <a:gd name="T107" fmla="*/ 301 h 382"/>
                  <a:gd name="T108" fmla="*/ 401 w 447"/>
                  <a:gd name="T109" fmla="*/ 146 h 382"/>
                  <a:gd name="T110" fmla="*/ 383 w 447"/>
                  <a:gd name="T111" fmla="*/ 164 h 382"/>
                  <a:gd name="T112" fmla="*/ 334 w 447"/>
                  <a:gd name="T113" fmla="*/ 164 h 382"/>
                  <a:gd name="T114" fmla="*/ 316 w 447"/>
                  <a:gd name="T115" fmla="*/ 146 h 382"/>
                  <a:gd name="T116" fmla="*/ 316 w 447"/>
                  <a:gd name="T117" fmla="*/ 77 h 382"/>
                  <a:gd name="T118" fmla="*/ 334 w 447"/>
                  <a:gd name="T119" fmla="*/ 59 h 382"/>
                  <a:gd name="T120" fmla="*/ 383 w 447"/>
                  <a:gd name="T121" fmla="*/ 59 h 382"/>
                  <a:gd name="T122" fmla="*/ 401 w 447"/>
                  <a:gd name="T123" fmla="*/ 77 h 382"/>
                  <a:gd name="T124" fmla="*/ 401 w 447"/>
                  <a:gd name="T125" fmla="*/ 1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7" h="382">
                    <a:moveTo>
                      <a:pt x="18" y="0"/>
                    </a:moveTo>
                    <a:cubicBezTo>
                      <a:pt x="8" y="0"/>
                      <a:pt x="0" y="8"/>
                      <a:pt x="0" y="18"/>
                    </a:cubicBezTo>
                    <a:cubicBezTo>
                      <a:pt x="0" y="364"/>
                      <a:pt x="0" y="364"/>
                      <a:pt x="0" y="364"/>
                    </a:cubicBezTo>
                    <a:cubicBezTo>
                      <a:pt x="0" y="374"/>
                      <a:pt x="8" y="382"/>
                      <a:pt x="18" y="382"/>
                    </a:cubicBezTo>
                    <a:cubicBezTo>
                      <a:pt x="429" y="382"/>
                      <a:pt x="429" y="382"/>
                      <a:pt x="429" y="382"/>
                    </a:cubicBezTo>
                    <a:cubicBezTo>
                      <a:pt x="439" y="382"/>
                      <a:pt x="447" y="374"/>
                      <a:pt x="447" y="364"/>
                    </a:cubicBezTo>
                    <a:cubicBezTo>
                      <a:pt x="447" y="18"/>
                      <a:pt x="447" y="18"/>
                      <a:pt x="447" y="18"/>
                    </a:cubicBezTo>
                    <a:cubicBezTo>
                      <a:pt x="447" y="8"/>
                      <a:pt x="439" y="0"/>
                      <a:pt x="429" y="0"/>
                    </a:cubicBezTo>
                    <a:lnTo>
                      <a:pt x="18" y="0"/>
                    </a:lnTo>
                    <a:close/>
                    <a:moveTo>
                      <a:pt x="133" y="301"/>
                    </a:moveTo>
                    <a:cubicBezTo>
                      <a:pt x="133" y="311"/>
                      <a:pt x="125" y="319"/>
                      <a:pt x="115" y="319"/>
                    </a:cubicBezTo>
                    <a:cubicBezTo>
                      <a:pt x="66" y="319"/>
                      <a:pt x="66" y="319"/>
                      <a:pt x="66" y="319"/>
                    </a:cubicBezTo>
                    <a:cubicBezTo>
                      <a:pt x="56" y="319"/>
                      <a:pt x="48" y="311"/>
                      <a:pt x="48" y="301"/>
                    </a:cubicBezTo>
                    <a:cubicBezTo>
                      <a:pt x="48" y="232"/>
                      <a:pt x="48" y="232"/>
                      <a:pt x="48" y="232"/>
                    </a:cubicBezTo>
                    <a:cubicBezTo>
                      <a:pt x="48" y="222"/>
                      <a:pt x="56" y="214"/>
                      <a:pt x="66" y="214"/>
                    </a:cubicBezTo>
                    <a:cubicBezTo>
                      <a:pt x="115" y="214"/>
                      <a:pt x="115" y="214"/>
                      <a:pt x="115" y="214"/>
                    </a:cubicBezTo>
                    <a:cubicBezTo>
                      <a:pt x="125" y="214"/>
                      <a:pt x="133" y="222"/>
                      <a:pt x="133" y="232"/>
                    </a:cubicBezTo>
                    <a:lnTo>
                      <a:pt x="133" y="301"/>
                    </a:lnTo>
                    <a:close/>
                    <a:moveTo>
                      <a:pt x="133" y="146"/>
                    </a:moveTo>
                    <a:cubicBezTo>
                      <a:pt x="133" y="156"/>
                      <a:pt x="125" y="164"/>
                      <a:pt x="115" y="164"/>
                    </a:cubicBezTo>
                    <a:cubicBezTo>
                      <a:pt x="66" y="164"/>
                      <a:pt x="66" y="164"/>
                      <a:pt x="66" y="164"/>
                    </a:cubicBezTo>
                    <a:cubicBezTo>
                      <a:pt x="56" y="164"/>
                      <a:pt x="48" y="156"/>
                      <a:pt x="48" y="146"/>
                    </a:cubicBezTo>
                    <a:cubicBezTo>
                      <a:pt x="48" y="77"/>
                      <a:pt x="48" y="77"/>
                      <a:pt x="48" y="77"/>
                    </a:cubicBezTo>
                    <a:cubicBezTo>
                      <a:pt x="48" y="67"/>
                      <a:pt x="56" y="59"/>
                      <a:pt x="66" y="59"/>
                    </a:cubicBezTo>
                    <a:cubicBezTo>
                      <a:pt x="115" y="59"/>
                      <a:pt x="115" y="59"/>
                      <a:pt x="115" y="59"/>
                    </a:cubicBezTo>
                    <a:cubicBezTo>
                      <a:pt x="125" y="59"/>
                      <a:pt x="133" y="67"/>
                      <a:pt x="133" y="77"/>
                    </a:cubicBezTo>
                    <a:lnTo>
                      <a:pt x="133" y="146"/>
                    </a:lnTo>
                    <a:close/>
                    <a:moveTo>
                      <a:pt x="266" y="301"/>
                    </a:moveTo>
                    <a:cubicBezTo>
                      <a:pt x="266" y="311"/>
                      <a:pt x="258" y="319"/>
                      <a:pt x="248" y="319"/>
                    </a:cubicBezTo>
                    <a:cubicBezTo>
                      <a:pt x="199" y="319"/>
                      <a:pt x="199" y="319"/>
                      <a:pt x="199" y="319"/>
                    </a:cubicBezTo>
                    <a:cubicBezTo>
                      <a:pt x="189" y="319"/>
                      <a:pt x="181" y="311"/>
                      <a:pt x="181" y="301"/>
                    </a:cubicBezTo>
                    <a:cubicBezTo>
                      <a:pt x="181" y="232"/>
                      <a:pt x="181" y="232"/>
                      <a:pt x="181" y="232"/>
                    </a:cubicBezTo>
                    <a:cubicBezTo>
                      <a:pt x="181" y="222"/>
                      <a:pt x="189" y="214"/>
                      <a:pt x="199" y="214"/>
                    </a:cubicBezTo>
                    <a:cubicBezTo>
                      <a:pt x="248" y="214"/>
                      <a:pt x="248" y="214"/>
                      <a:pt x="248" y="214"/>
                    </a:cubicBezTo>
                    <a:cubicBezTo>
                      <a:pt x="258" y="214"/>
                      <a:pt x="266" y="222"/>
                      <a:pt x="266" y="232"/>
                    </a:cubicBezTo>
                    <a:lnTo>
                      <a:pt x="266" y="301"/>
                    </a:lnTo>
                    <a:close/>
                    <a:moveTo>
                      <a:pt x="266" y="146"/>
                    </a:moveTo>
                    <a:cubicBezTo>
                      <a:pt x="266" y="156"/>
                      <a:pt x="258" y="164"/>
                      <a:pt x="248" y="164"/>
                    </a:cubicBezTo>
                    <a:cubicBezTo>
                      <a:pt x="199" y="164"/>
                      <a:pt x="199" y="164"/>
                      <a:pt x="199" y="164"/>
                    </a:cubicBezTo>
                    <a:cubicBezTo>
                      <a:pt x="189" y="164"/>
                      <a:pt x="181" y="156"/>
                      <a:pt x="181" y="146"/>
                    </a:cubicBezTo>
                    <a:cubicBezTo>
                      <a:pt x="181" y="77"/>
                      <a:pt x="181" y="77"/>
                      <a:pt x="181" y="77"/>
                    </a:cubicBezTo>
                    <a:cubicBezTo>
                      <a:pt x="181" y="67"/>
                      <a:pt x="189" y="59"/>
                      <a:pt x="199" y="59"/>
                    </a:cubicBezTo>
                    <a:cubicBezTo>
                      <a:pt x="248" y="59"/>
                      <a:pt x="248" y="59"/>
                      <a:pt x="248" y="59"/>
                    </a:cubicBezTo>
                    <a:cubicBezTo>
                      <a:pt x="258" y="59"/>
                      <a:pt x="266" y="67"/>
                      <a:pt x="266" y="77"/>
                    </a:cubicBezTo>
                    <a:lnTo>
                      <a:pt x="266" y="146"/>
                    </a:lnTo>
                    <a:close/>
                    <a:moveTo>
                      <a:pt x="401" y="301"/>
                    </a:moveTo>
                    <a:cubicBezTo>
                      <a:pt x="401" y="311"/>
                      <a:pt x="393" y="319"/>
                      <a:pt x="383" y="319"/>
                    </a:cubicBezTo>
                    <a:cubicBezTo>
                      <a:pt x="334" y="319"/>
                      <a:pt x="334" y="319"/>
                      <a:pt x="334" y="319"/>
                    </a:cubicBezTo>
                    <a:cubicBezTo>
                      <a:pt x="324" y="319"/>
                      <a:pt x="316" y="311"/>
                      <a:pt x="316" y="301"/>
                    </a:cubicBezTo>
                    <a:cubicBezTo>
                      <a:pt x="316" y="232"/>
                      <a:pt x="316" y="232"/>
                      <a:pt x="316" y="232"/>
                    </a:cubicBezTo>
                    <a:cubicBezTo>
                      <a:pt x="316" y="222"/>
                      <a:pt x="324" y="214"/>
                      <a:pt x="334" y="214"/>
                    </a:cubicBezTo>
                    <a:cubicBezTo>
                      <a:pt x="383" y="214"/>
                      <a:pt x="383" y="214"/>
                      <a:pt x="383" y="214"/>
                    </a:cubicBezTo>
                    <a:cubicBezTo>
                      <a:pt x="393" y="214"/>
                      <a:pt x="401" y="222"/>
                      <a:pt x="401" y="232"/>
                    </a:cubicBezTo>
                    <a:lnTo>
                      <a:pt x="401" y="301"/>
                    </a:lnTo>
                    <a:close/>
                    <a:moveTo>
                      <a:pt x="401" y="146"/>
                    </a:moveTo>
                    <a:cubicBezTo>
                      <a:pt x="401" y="156"/>
                      <a:pt x="393" y="164"/>
                      <a:pt x="383" y="164"/>
                    </a:cubicBezTo>
                    <a:cubicBezTo>
                      <a:pt x="334" y="164"/>
                      <a:pt x="334" y="164"/>
                      <a:pt x="334" y="164"/>
                    </a:cubicBezTo>
                    <a:cubicBezTo>
                      <a:pt x="324" y="164"/>
                      <a:pt x="316" y="156"/>
                      <a:pt x="316" y="146"/>
                    </a:cubicBezTo>
                    <a:cubicBezTo>
                      <a:pt x="316" y="77"/>
                      <a:pt x="316" y="77"/>
                      <a:pt x="316" y="77"/>
                    </a:cubicBezTo>
                    <a:cubicBezTo>
                      <a:pt x="316" y="67"/>
                      <a:pt x="324" y="59"/>
                      <a:pt x="334" y="59"/>
                    </a:cubicBezTo>
                    <a:cubicBezTo>
                      <a:pt x="383" y="59"/>
                      <a:pt x="383" y="59"/>
                      <a:pt x="383" y="59"/>
                    </a:cubicBezTo>
                    <a:cubicBezTo>
                      <a:pt x="393" y="59"/>
                      <a:pt x="401" y="67"/>
                      <a:pt x="401" y="77"/>
                    </a:cubicBezTo>
                    <a:lnTo>
                      <a:pt x="401" y="146"/>
                    </a:lnTo>
                    <a:close/>
                  </a:path>
                </a:pathLst>
              </a:custGeom>
              <a:grpFill/>
              <a:ln>
                <a:noFill/>
              </a:ln>
            </p:spPr>
            <p:txBody>
              <a:bodyPr vert="horz" wrap="square" lIns="93260" tIns="46630" rIns="93260" bIns="46630" numCol="1" anchor="t" anchorCtr="0" compatLnSpc="1">
                <a:prstTxWarp prst="textNoShape">
                  <a:avLst/>
                </a:prstTxWarp>
              </a:bodyPr>
              <a:lstStyle/>
              <a:p>
                <a:pPr defTabSz="932528"/>
                <a:endParaRPr lang="en-US" sz="1734"/>
              </a:p>
            </p:txBody>
          </p:sp>
        </p:grpSp>
        <p:sp>
          <p:nvSpPr>
            <p:cNvPr id="114" name="TextBox 113"/>
            <p:cNvSpPr txBox="1"/>
            <p:nvPr/>
          </p:nvSpPr>
          <p:spPr>
            <a:xfrm>
              <a:off x="4022230" y="5176730"/>
              <a:ext cx="3984243" cy="468227"/>
            </a:xfrm>
            <a:prstGeom prst="rect">
              <a:avLst/>
            </a:prstGeom>
            <a:noFill/>
          </p:spPr>
          <p:txBody>
            <a:bodyPr wrap="square" lIns="182827" tIns="91440" rIns="182827" bIns="146262" rtlCol="0">
              <a:spAutoFit/>
            </a:bodyPr>
            <a:lstStyle/>
            <a:p>
              <a:pPr algn="ctr" defTabSz="724990">
                <a:spcBef>
                  <a:spcPct val="0"/>
                </a:spcBef>
                <a:spcAft>
                  <a:spcPct val="35000"/>
                </a:spcAft>
                <a:defRPr/>
              </a:pPr>
              <a:r>
                <a:rPr lang="en-US" sz="1483" spc="-30" dirty="0">
                  <a:latin typeface="Segoe UI Semilight" panose="020B0402040204020203" pitchFamily="34" charset="0"/>
                  <a:cs typeface="Segoe UI Semilight" panose="020B0402040204020203" pitchFamily="34" charset="0"/>
                </a:rPr>
                <a:t>Microsoft R Server &amp; SQL R Services</a:t>
              </a:r>
            </a:p>
          </p:txBody>
        </p:sp>
      </p:grpSp>
      <p:sp>
        <p:nvSpPr>
          <p:cNvPr id="115" name="TextBox 114"/>
          <p:cNvSpPr txBox="1"/>
          <p:nvPr/>
        </p:nvSpPr>
        <p:spPr>
          <a:xfrm>
            <a:off x="9644700" y="3548054"/>
            <a:ext cx="1111757" cy="499052"/>
          </a:xfrm>
          <a:prstGeom prst="rect">
            <a:avLst/>
          </a:prstGeom>
          <a:noFill/>
          <a:ln>
            <a:noFill/>
          </a:ln>
        </p:spPr>
        <p:txBody>
          <a:bodyPr wrap="square" lIns="186494" tIns="149196" rIns="186494" bIns="149196" rtlCol="0">
            <a:spAutoFit/>
          </a:bodyPr>
          <a:lstStyle/>
          <a:p>
            <a:pPr defTabSz="951276">
              <a:lnSpc>
                <a:spcPct val="90000"/>
              </a:lnSpc>
              <a:spcBef>
                <a:spcPct val="0"/>
              </a:spcBef>
              <a:spcAft>
                <a:spcPts val="612"/>
              </a:spcAft>
              <a:defRPr/>
            </a:pPr>
            <a:r>
              <a:rPr lang="en-US" sz="1428" kern="0" spc="-31" dirty="0">
                <a:latin typeface="Segoe UI Semilight" panose="020B0402040204020203" pitchFamily="34" charset="0"/>
                <a:cs typeface="Segoe UI Semilight" panose="020B0402040204020203" pitchFamily="34" charset="0"/>
              </a:rPr>
              <a:t>Apps</a:t>
            </a:r>
          </a:p>
        </p:txBody>
      </p:sp>
      <p:sp>
        <p:nvSpPr>
          <p:cNvPr id="121" name="Oval 2"/>
          <p:cNvSpPr>
            <a:spLocks noChangeAspect="1"/>
          </p:cNvSpPr>
          <p:nvPr/>
        </p:nvSpPr>
        <p:spPr bwMode="auto">
          <a:xfrm>
            <a:off x="8466259" y="3306867"/>
            <a:ext cx="1097280" cy="1096995"/>
          </a:xfrm>
          <a:prstGeom prst="ellipse">
            <a:avLst/>
          </a:prstGeom>
          <a:solidFill>
            <a:schemeClr val="bg1"/>
          </a:solidFill>
          <a:ln w="254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algn="ctr" defTabSz="932442" fontAlgn="base">
              <a:spcBef>
                <a:spcPct val="0"/>
              </a:spcBef>
              <a:spcAft>
                <a:spcPct val="0"/>
              </a:spcAft>
            </a:pPr>
            <a:endParaRPr lang="en-US" sz="2040" spc="-52" dirty="0">
              <a:solidFill>
                <a:schemeClr val="tx1"/>
              </a:solidFill>
              <a:latin typeface="Segoe UI"/>
              <a:ea typeface="Segoe UI" pitchFamily="34" charset="0"/>
              <a:cs typeface="Segoe UI" pitchFamily="34" charset="0"/>
            </a:endParaRPr>
          </a:p>
        </p:txBody>
      </p:sp>
      <p:grpSp>
        <p:nvGrpSpPr>
          <p:cNvPr id="116" name="Group 115"/>
          <p:cNvGrpSpPr/>
          <p:nvPr/>
        </p:nvGrpSpPr>
        <p:grpSpPr>
          <a:xfrm>
            <a:off x="8725912" y="3627299"/>
            <a:ext cx="610492" cy="472223"/>
            <a:chOff x="5007615" y="2323753"/>
            <a:chExt cx="649029" cy="502032"/>
          </a:xfrm>
          <a:solidFill>
            <a:schemeClr val="tx1"/>
          </a:solidFill>
        </p:grpSpPr>
        <p:sp>
          <p:nvSpPr>
            <p:cNvPr id="117" name="Freeform 116"/>
            <p:cNvSpPr>
              <a:spLocks/>
            </p:cNvSpPr>
            <p:nvPr/>
          </p:nvSpPr>
          <p:spPr bwMode="auto">
            <a:xfrm>
              <a:off x="5175285" y="2455306"/>
              <a:ext cx="313688" cy="314768"/>
            </a:xfrm>
            <a:custGeom>
              <a:avLst/>
              <a:gdLst>
                <a:gd name="connsiteX0" fmla="*/ 193673 w 319670"/>
                <a:gd name="connsiteY0" fmla="*/ 280605 h 320770"/>
                <a:gd name="connsiteX1" fmla="*/ 165888 w 319670"/>
                <a:gd name="connsiteY1" fmla="*/ 281661 h 320770"/>
                <a:gd name="connsiteX2" fmla="*/ 167460 w 319670"/>
                <a:gd name="connsiteY2" fmla="*/ 307015 h 320770"/>
                <a:gd name="connsiteX3" fmla="*/ 181091 w 319670"/>
                <a:gd name="connsiteY3" fmla="*/ 305430 h 320770"/>
                <a:gd name="connsiteX4" fmla="*/ 193673 w 319670"/>
                <a:gd name="connsiteY4" fmla="*/ 280605 h 320770"/>
                <a:gd name="connsiteX5" fmla="*/ 127923 w 319670"/>
                <a:gd name="connsiteY5" fmla="*/ 280054 h 320770"/>
                <a:gd name="connsiteX6" fmla="*/ 141657 w 319670"/>
                <a:gd name="connsiteY6" fmla="*/ 305957 h 320770"/>
                <a:gd name="connsiteX7" fmla="*/ 154333 w 319670"/>
                <a:gd name="connsiteY7" fmla="*/ 307015 h 320770"/>
                <a:gd name="connsiteX8" fmla="*/ 152749 w 319670"/>
                <a:gd name="connsiteY8" fmla="*/ 281640 h 320770"/>
                <a:gd name="connsiteX9" fmla="*/ 127923 w 319670"/>
                <a:gd name="connsiteY9" fmla="*/ 280054 h 320770"/>
                <a:gd name="connsiteX10" fmla="*/ 226960 w 319670"/>
                <a:gd name="connsiteY10" fmla="*/ 275378 h 320770"/>
                <a:gd name="connsiteX11" fmla="*/ 209629 w 319670"/>
                <a:gd name="connsiteY11" fmla="*/ 278547 h 320770"/>
                <a:gd name="connsiteX12" fmla="*/ 198075 w 319670"/>
                <a:gd name="connsiteY12" fmla="*/ 301788 h 320770"/>
                <a:gd name="connsiteX13" fmla="*/ 204377 w 319670"/>
                <a:gd name="connsiteY13" fmla="*/ 300203 h 320770"/>
                <a:gd name="connsiteX14" fmla="*/ 226960 w 319670"/>
                <a:gd name="connsiteY14" fmla="*/ 275378 h 320770"/>
                <a:gd name="connsiteX15" fmla="*/ 94911 w 319670"/>
                <a:gd name="connsiteY15" fmla="*/ 274277 h 320770"/>
                <a:gd name="connsiteX16" fmla="*/ 120163 w 319670"/>
                <a:gd name="connsiteY16" fmla="*/ 301828 h 320770"/>
                <a:gd name="connsiteX17" fmla="*/ 124897 w 319670"/>
                <a:gd name="connsiteY17" fmla="*/ 302888 h 320770"/>
                <a:gd name="connsiteX18" fmla="*/ 112797 w 319670"/>
                <a:gd name="connsiteY18" fmla="*/ 277456 h 320770"/>
                <a:gd name="connsiteX19" fmla="*/ 94911 w 319670"/>
                <a:gd name="connsiteY19" fmla="*/ 274277 h 320770"/>
                <a:gd name="connsiteX20" fmla="*/ 261623 w 319670"/>
                <a:gd name="connsiteY20" fmla="*/ 266024 h 320770"/>
                <a:gd name="connsiteX21" fmla="*/ 247511 w 319670"/>
                <a:gd name="connsiteY21" fmla="*/ 270781 h 320770"/>
                <a:gd name="connsiteX22" fmla="*/ 235489 w 319670"/>
                <a:gd name="connsiteY22" fmla="*/ 286107 h 320770"/>
                <a:gd name="connsiteX23" fmla="*/ 261623 w 319670"/>
                <a:gd name="connsiteY23" fmla="*/ 266024 h 320770"/>
                <a:gd name="connsiteX24" fmla="*/ 53646 w 319670"/>
                <a:gd name="connsiteY24" fmla="*/ 261072 h 320770"/>
                <a:gd name="connsiteX25" fmla="*/ 90509 w 319670"/>
                <a:gd name="connsiteY25" fmla="*/ 289683 h 320770"/>
                <a:gd name="connsiteX26" fmla="*/ 74184 w 319670"/>
                <a:gd name="connsiteY26" fmla="*/ 268490 h 320770"/>
                <a:gd name="connsiteX27" fmla="*/ 53646 w 319670"/>
                <a:gd name="connsiteY27" fmla="*/ 261072 h 320770"/>
                <a:gd name="connsiteX28" fmla="*/ 213205 w 319670"/>
                <a:gd name="connsiteY28" fmla="*/ 224209 h 320770"/>
                <a:gd name="connsiteX29" fmla="*/ 163687 w 319670"/>
                <a:gd name="connsiteY29" fmla="*/ 228957 h 320770"/>
                <a:gd name="connsiteX30" fmla="*/ 165267 w 319670"/>
                <a:gd name="connsiteY30" fmla="*/ 269051 h 320770"/>
                <a:gd name="connsiteX31" fmla="*/ 200035 w 319670"/>
                <a:gd name="connsiteY31" fmla="*/ 266413 h 320770"/>
                <a:gd name="connsiteX32" fmla="*/ 213205 w 319670"/>
                <a:gd name="connsiteY32" fmla="*/ 224209 h 320770"/>
                <a:gd name="connsiteX33" fmla="*/ 108941 w 319670"/>
                <a:gd name="connsiteY33" fmla="*/ 224209 h 320770"/>
                <a:gd name="connsiteX34" fmla="*/ 122109 w 319670"/>
                <a:gd name="connsiteY34" fmla="*/ 265864 h 320770"/>
                <a:gd name="connsiteX35" fmla="*/ 152132 w 319670"/>
                <a:gd name="connsiteY35" fmla="*/ 268500 h 320770"/>
                <a:gd name="connsiteX36" fmla="*/ 150552 w 319670"/>
                <a:gd name="connsiteY36" fmla="*/ 228954 h 320770"/>
                <a:gd name="connsiteX37" fmla="*/ 108941 w 319670"/>
                <a:gd name="connsiteY37" fmla="*/ 224209 h 320770"/>
                <a:gd name="connsiteX38" fmla="*/ 58322 w 319670"/>
                <a:gd name="connsiteY38" fmla="*/ 209903 h 320770"/>
                <a:gd name="connsiteX39" fmla="*/ 82669 w 319670"/>
                <a:gd name="connsiteY39" fmla="*/ 257461 h 320770"/>
                <a:gd name="connsiteX40" fmla="*/ 107016 w 319670"/>
                <a:gd name="connsiteY40" fmla="*/ 263273 h 320770"/>
                <a:gd name="connsiteX41" fmla="*/ 94842 w 319670"/>
                <a:gd name="connsiteY41" fmla="*/ 221000 h 320770"/>
                <a:gd name="connsiteX42" fmla="*/ 58322 w 319670"/>
                <a:gd name="connsiteY42" fmla="*/ 209903 h 320770"/>
                <a:gd name="connsiteX43" fmla="*/ 264925 w 319670"/>
                <a:gd name="connsiteY43" fmla="*/ 209078 h 320770"/>
                <a:gd name="connsiteX44" fmla="*/ 227505 w 319670"/>
                <a:gd name="connsiteY44" fmla="*/ 221190 h 320770"/>
                <a:gd name="connsiteX45" fmla="*/ 214856 w 319670"/>
                <a:gd name="connsiteY45" fmla="*/ 264374 h 320770"/>
                <a:gd name="connsiteX46" fmla="*/ 239100 w 319670"/>
                <a:gd name="connsiteY46" fmla="*/ 259634 h 320770"/>
                <a:gd name="connsiteX47" fmla="*/ 264925 w 319670"/>
                <a:gd name="connsiteY47" fmla="*/ 209078 h 320770"/>
                <a:gd name="connsiteX48" fmla="*/ 303989 w 319670"/>
                <a:gd name="connsiteY48" fmla="*/ 187895 h 320770"/>
                <a:gd name="connsiteX49" fmla="*/ 280765 w 319670"/>
                <a:gd name="connsiteY49" fmla="*/ 201624 h 320770"/>
                <a:gd name="connsiteX50" fmla="*/ 258597 w 319670"/>
                <a:gd name="connsiteY50" fmla="*/ 253370 h 320770"/>
                <a:gd name="connsiteX51" fmla="*/ 279710 w 319670"/>
                <a:gd name="connsiteY51" fmla="*/ 244921 h 320770"/>
                <a:gd name="connsiteX52" fmla="*/ 303989 w 319670"/>
                <a:gd name="connsiteY52" fmla="*/ 187895 h 320770"/>
                <a:gd name="connsiteX53" fmla="*/ 15131 w 319670"/>
                <a:gd name="connsiteY53" fmla="*/ 186244 h 320770"/>
                <a:gd name="connsiteX54" fmla="*/ 35764 w 319670"/>
                <a:gd name="connsiteY54" fmla="*/ 239029 h 320770"/>
                <a:gd name="connsiteX55" fmla="*/ 63274 w 319670"/>
                <a:gd name="connsiteY55" fmla="*/ 251169 h 320770"/>
                <a:gd name="connsiteX56" fmla="*/ 42641 w 319670"/>
                <a:gd name="connsiteY56" fmla="*/ 202607 h 320770"/>
                <a:gd name="connsiteX57" fmla="*/ 15131 w 319670"/>
                <a:gd name="connsiteY57" fmla="*/ 186244 h 320770"/>
                <a:gd name="connsiteX58" fmla="*/ 220633 w 319670"/>
                <a:gd name="connsiteY58" fmla="*/ 169463 h 320770"/>
                <a:gd name="connsiteX59" fmla="*/ 162861 w 319670"/>
                <a:gd name="connsiteY59" fmla="*/ 176816 h 320770"/>
                <a:gd name="connsiteX60" fmla="*/ 163386 w 319670"/>
                <a:gd name="connsiteY60" fmla="*/ 215680 h 320770"/>
                <a:gd name="connsiteX61" fmla="*/ 216431 w 319670"/>
                <a:gd name="connsiteY61" fmla="*/ 209903 h 320770"/>
                <a:gd name="connsiteX62" fmla="*/ 220633 w 319670"/>
                <a:gd name="connsiteY62" fmla="*/ 169463 h 320770"/>
                <a:gd name="connsiteX63" fmla="*/ 101513 w 319670"/>
                <a:gd name="connsiteY63" fmla="*/ 169463 h 320770"/>
                <a:gd name="connsiteX64" fmla="*/ 105748 w 319670"/>
                <a:gd name="connsiteY64" fmla="*/ 210428 h 320770"/>
                <a:gd name="connsiteX65" fmla="*/ 150207 w 319670"/>
                <a:gd name="connsiteY65" fmla="*/ 215680 h 320770"/>
                <a:gd name="connsiteX66" fmla="*/ 149678 w 319670"/>
                <a:gd name="connsiteY66" fmla="*/ 176291 h 320770"/>
                <a:gd name="connsiteX67" fmla="*/ 101513 w 319670"/>
                <a:gd name="connsiteY67" fmla="*/ 169463 h 320770"/>
                <a:gd name="connsiteX68" fmla="*/ 51121 w 319670"/>
                <a:gd name="connsiteY68" fmla="*/ 149931 h 320770"/>
                <a:gd name="connsiteX69" fmla="*/ 50069 w 319670"/>
                <a:gd name="connsiteY69" fmla="*/ 159953 h 320770"/>
                <a:gd name="connsiteX70" fmla="*/ 53752 w 319670"/>
                <a:gd name="connsiteY70" fmla="*/ 193713 h 320770"/>
                <a:gd name="connsiteX71" fmla="*/ 92160 w 319670"/>
                <a:gd name="connsiteY71" fmla="*/ 207427 h 320770"/>
                <a:gd name="connsiteX72" fmla="*/ 89003 w 319670"/>
                <a:gd name="connsiteY72" fmla="*/ 166283 h 320770"/>
                <a:gd name="connsiteX73" fmla="*/ 51121 w 319670"/>
                <a:gd name="connsiteY73" fmla="*/ 149931 h 320770"/>
                <a:gd name="connsiteX74" fmla="*/ 271850 w 319670"/>
                <a:gd name="connsiteY74" fmla="*/ 148830 h 320770"/>
                <a:gd name="connsiteX75" fmla="*/ 233420 w 319670"/>
                <a:gd name="connsiteY75" fmla="*/ 165717 h 320770"/>
                <a:gd name="connsiteX76" fmla="*/ 230262 w 319670"/>
                <a:gd name="connsiteY76" fmla="*/ 206877 h 320770"/>
                <a:gd name="connsiteX77" fmla="*/ 269218 w 319670"/>
                <a:gd name="connsiteY77" fmla="*/ 193157 h 320770"/>
                <a:gd name="connsiteX78" fmla="*/ 272903 w 319670"/>
                <a:gd name="connsiteY78" fmla="*/ 159912 h 320770"/>
                <a:gd name="connsiteX79" fmla="*/ 271850 w 319670"/>
                <a:gd name="connsiteY79" fmla="*/ 148830 h 320770"/>
                <a:gd name="connsiteX80" fmla="*/ 302793 w 319670"/>
                <a:gd name="connsiteY80" fmla="*/ 126547 h 320770"/>
                <a:gd name="connsiteX81" fmla="*/ 284431 w 319670"/>
                <a:gd name="connsiteY81" fmla="*/ 141328 h 320770"/>
                <a:gd name="connsiteX82" fmla="*/ 286005 w 319670"/>
                <a:gd name="connsiteY82" fmla="*/ 159805 h 320770"/>
                <a:gd name="connsiteX83" fmla="*/ 283907 w 319670"/>
                <a:gd name="connsiteY83" fmla="*/ 185144 h 320770"/>
                <a:gd name="connsiteX84" fmla="*/ 306465 w 319670"/>
                <a:gd name="connsiteY84" fmla="*/ 169835 h 320770"/>
                <a:gd name="connsiteX85" fmla="*/ 306465 w 319670"/>
                <a:gd name="connsiteY85" fmla="*/ 160333 h 320770"/>
                <a:gd name="connsiteX86" fmla="*/ 302793 w 319670"/>
                <a:gd name="connsiteY86" fmla="*/ 126547 h 320770"/>
                <a:gd name="connsiteX87" fmla="*/ 17427 w 319670"/>
                <a:gd name="connsiteY87" fmla="*/ 125172 h 320770"/>
                <a:gd name="connsiteX88" fmla="*/ 13205 w 319670"/>
                <a:gd name="connsiteY88" fmla="*/ 160446 h 320770"/>
                <a:gd name="connsiteX89" fmla="*/ 13205 w 319670"/>
                <a:gd name="connsiteY89" fmla="*/ 168870 h 320770"/>
                <a:gd name="connsiteX90" fmla="*/ 39065 w 319670"/>
                <a:gd name="connsiteY90" fmla="*/ 186244 h 320770"/>
                <a:gd name="connsiteX91" fmla="*/ 36954 w 319670"/>
                <a:gd name="connsiteY91" fmla="*/ 159920 h 320770"/>
                <a:gd name="connsiteX92" fmla="*/ 38537 w 319670"/>
                <a:gd name="connsiteY92" fmla="*/ 142546 h 320770"/>
                <a:gd name="connsiteX93" fmla="*/ 17427 w 319670"/>
                <a:gd name="connsiteY93" fmla="*/ 125172 h 320770"/>
                <a:gd name="connsiteX94" fmla="*/ 215883 w 319670"/>
                <a:gd name="connsiteY94" fmla="*/ 122420 h 320770"/>
                <a:gd name="connsiteX95" fmla="*/ 165486 w 319670"/>
                <a:gd name="connsiteY95" fmla="*/ 128769 h 320770"/>
                <a:gd name="connsiteX96" fmla="*/ 163386 w 319670"/>
                <a:gd name="connsiteY96" fmla="*/ 128769 h 320770"/>
                <a:gd name="connsiteX97" fmla="*/ 162861 w 319670"/>
                <a:gd name="connsiteY97" fmla="*/ 155221 h 320770"/>
                <a:gd name="connsiteX98" fmla="*/ 162861 w 319670"/>
                <a:gd name="connsiteY98" fmla="*/ 163686 h 320770"/>
                <a:gd name="connsiteX99" fmla="*/ 220083 w 319670"/>
                <a:gd name="connsiteY99" fmla="*/ 155750 h 320770"/>
                <a:gd name="connsiteX100" fmla="*/ 215883 w 319670"/>
                <a:gd name="connsiteY100" fmla="*/ 122420 h 320770"/>
                <a:gd name="connsiteX101" fmla="*/ 106825 w 319670"/>
                <a:gd name="connsiteY101" fmla="*/ 120220 h 320770"/>
                <a:gd name="connsiteX102" fmla="*/ 102064 w 319670"/>
                <a:gd name="connsiteY102" fmla="*/ 156248 h 320770"/>
                <a:gd name="connsiteX103" fmla="*/ 149678 w 319670"/>
                <a:gd name="connsiteY103" fmla="*/ 163136 h 320770"/>
                <a:gd name="connsiteX104" fmla="*/ 149678 w 319670"/>
                <a:gd name="connsiteY104" fmla="*/ 155188 h 320770"/>
                <a:gd name="connsiteX105" fmla="*/ 150207 w 319670"/>
                <a:gd name="connsiteY105" fmla="*/ 128167 h 320770"/>
                <a:gd name="connsiteX106" fmla="*/ 106825 w 319670"/>
                <a:gd name="connsiteY106" fmla="*/ 120220 h 320770"/>
                <a:gd name="connsiteX107" fmla="*/ 259617 w 319670"/>
                <a:gd name="connsiteY107" fmla="*/ 103988 h 320770"/>
                <a:gd name="connsiteX108" fmla="*/ 228611 w 319670"/>
                <a:gd name="connsiteY108" fmla="*/ 118717 h 320770"/>
                <a:gd name="connsiteX109" fmla="*/ 233341 w 319670"/>
                <a:gd name="connsiteY109" fmla="*/ 151856 h 320770"/>
                <a:gd name="connsiteX110" fmla="*/ 269602 w 319670"/>
                <a:gd name="connsiteY110" fmla="*/ 135024 h 320770"/>
                <a:gd name="connsiteX111" fmla="*/ 259617 w 319670"/>
                <a:gd name="connsiteY111" fmla="*/ 103988 h 320770"/>
                <a:gd name="connsiteX112" fmla="*/ 65249 w 319670"/>
                <a:gd name="connsiteY112" fmla="*/ 99862 h 320770"/>
                <a:gd name="connsiteX113" fmla="*/ 52545 w 319670"/>
                <a:gd name="connsiteY113" fmla="*/ 136118 h 320770"/>
                <a:gd name="connsiteX114" fmla="*/ 89068 w 319670"/>
                <a:gd name="connsiteY114" fmla="*/ 152407 h 320770"/>
                <a:gd name="connsiteX115" fmla="*/ 94361 w 319670"/>
                <a:gd name="connsiteY115" fmla="*/ 115625 h 320770"/>
                <a:gd name="connsiteX116" fmla="*/ 65249 w 319670"/>
                <a:gd name="connsiteY116" fmla="*/ 99862 h 320770"/>
                <a:gd name="connsiteX117" fmla="*/ 285381 w 319670"/>
                <a:gd name="connsiteY117" fmla="*/ 83906 h 320770"/>
                <a:gd name="connsiteX118" fmla="*/ 270702 w 319670"/>
                <a:gd name="connsiteY118" fmla="*/ 96554 h 320770"/>
                <a:gd name="connsiteX119" fmla="*/ 281711 w 319670"/>
                <a:gd name="connsiteY119" fmla="*/ 127648 h 320770"/>
                <a:gd name="connsiteX120" fmla="*/ 298487 w 319670"/>
                <a:gd name="connsiteY120" fmla="*/ 112365 h 320770"/>
                <a:gd name="connsiteX121" fmla="*/ 285381 w 319670"/>
                <a:gd name="connsiteY121" fmla="*/ 83906 h 320770"/>
                <a:gd name="connsiteX122" fmla="*/ 39411 w 319670"/>
                <a:gd name="connsiteY122" fmla="*/ 75928 h 320770"/>
                <a:gd name="connsiteX123" fmla="*/ 21458 w 319670"/>
                <a:gd name="connsiteY123" fmla="*/ 111317 h 320770"/>
                <a:gd name="connsiteX124" fmla="*/ 40995 w 319670"/>
                <a:gd name="connsiteY124" fmla="*/ 128748 h 320770"/>
                <a:gd name="connsiteX125" fmla="*/ 54196 w 319670"/>
                <a:gd name="connsiteY125" fmla="*/ 91774 h 320770"/>
                <a:gd name="connsiteX126" fmla="*/ 39411 w 319670"/>
                <a:gd name="connsiteY126" fmla="*/ 75928 h 320770"/>
                <a:gd name="connsiteX127" fmla="*/ 201616 w 319670"/>
                <a:gd name="connsiteY127" fmla="*/ 73452 h 320770"/>
                <a:gd name="connsiteX128" fmla="*/ 165267 w 319670"/>
                <a:gd name="connsiteY128" fmla="*/ 78187 h 320770"/>
                <a:gd name="connsiteX129" fmla="*/ 164740 w 319670"/>
                <a:gd name="connsiteY129" fmla="*/ 78187 h 320770"/>
                <a:gd name="connsiteX130" fmla="*/ 163687 w 319670"/>
                <a:gd name="connsiteY130" fmla="*/ 115543 h 320770"/>
                <a:gd name="connsiteX131" fmla="*/ 165267 w 319670"/>
                <a:gd name="connsiteY131" fmla="*/ 115543 h 320770"/>
                <a:gd name="connsiteX132" fmla="*/ 213205 w 319670"/>
                <a:gd name="connsiteY132" fmla="*/ 109756 h 320770"/>
                <a:gd name="connsiteX133" fmla="*/ 201616 w 319670"/>
                <a:gd name="connsiteY133" fmla="*/ 73452 h 320770"/>
                <a:gd name="connsiteX134" fmla="*/ 121592 w 319670"/>
                <a:gd name="connsiteY134" fmla="*/ 70701 h 320770"/>
                <a:gd name="connsiteX135" fmla="*/ 109491 w 319670"/>
                <a:gd name="connsiteY135" fmla="*/ 107084 h 320770"/>
                <a:gd name="connsiteX136" fmla="*/ 150530 w 319670"/>
                <a:gd name="connsiteY136" fmla="*/ 114993 h 320770"/>
                <a:gd name="connsiteX137" fmla="*/ 151582 w 319670"/>
                <a:gd name="connsiteY137" fmla="*/ 77028 h 320770"/>
                <a:gd name="connsiteX138" fmla="*/ 121592 w 319670"/>
                <a:gd name="connsiteY138" fmla="*/ 70701 h 320770"/>
                <a:gd name="connsiteX139" fmla="*/ 233321 w 319670"/>
                <a:gd name="connsiteY139" fmla="*/ 59697 h 320770"/>
                <a:gd name="connsiteX140" fmla="*/ 214306 w 319670"/>
                <a:gd name="connsiteY140" fmla="*/ 69207 h 320770"/>
                <a:gd name="connsiteX141" fmla="*/ 225926 w 319670"/>
                <a:gd name="connsiteY141" fmla="*/ 106189 h 320770"/>
                <a:gd name="connsiteX142" fmla="*/ 253921 w 319670"/>
                <a:gd name="connsiteY142" fmla="*/ 92453 h 320770"/>
                <a:gd name="connsiteX143" fmla="*/ 233321 w 319670"/>
                <a:gd name="connsiteY143" fmla="*/ 59697 h 320770"/>
                <a:gd name="connsiteX144" fmla="*/ 92595 w 319670"/>
                <a:gd name="connsiteY144" fmla="*/ 55846 h 320770"/>
                <a:gd name="connsiteX145" fmla="*/ 70977 w 319670"/>
                <a:gd name="connsiteY145" fmla="*/ 88088 h 320770"/>
                <a:gd name="connsiteX146" fmla="*/ 97341 w 319670"/>
                <a:gd name="connsiteY146" fmla="*/ 102888 h 320770"/>
                <a:gd name="connsiteX147" fmla="*/ 108941 w 319670"/>
                <a:gd name="connsiteY147" fmla="*/ 65360 h 320770"/>
                <a:gd name="connsiteX148" fmla="*/ 92595 w 319670"/>
                <a:gd name="connsiteY148" fmla="*/ 55846 h 320770"/>
                <a:gd name="connsiteX149" fmla="*/ 251144 w 319670"/>
                <a:gd name="connsiteY149" fmla="*/ 44842 h 320770"/>
                <a:gd name="connsiteX150" fmla="*/ 243742 w 319670"/>
                <a:gd name="connsiteY150" fmla="*/ 51712 h 320770"/>
                <a:gd name="connsiteX151" fmla="*/ 264890 w 319670"/>
                <a:gd name="connsiteY151" fmla="*/ 85007 h 320770"/>
                <a:gd name="connsiteX152" fmla="*/ 277579 w 319670"/>
                <a:gd name="connsiteY152" fmla="*/ 72851 h 320770"/>
                <a:gd name="connsiteX153" fmla="*/ 251144 w 319670"/>
                <a:gd name="connsiteY153" fmla="*/ 44842 h 320770"/>
                <a:gd name="connsiteX154" fmla="*/ 75908 w 319670"/>
                <a:gd name="connsiteY154" fmla="*/ 39614 h 320770"/>
                <a:gd name="connsiteX155" fmla="*/ 47868 w 319670"/>
                <a:gd name="connsiteY155" fmla="*/ 65510 h 320770"/>
                <a:gd name="connsiteX156" fmla="*/ 60565 w 319670"/>
                <a:gd name="connsiteY156" fmla="*/ 79779 h 320770"/>
                <a:gd name="connsiteX157" fmla="*/ 82256 w 319670"/>
                <a:gd name="connsiteY157" fmla="*/ 47013 h 320770"/>
                <a:gd name="connsiteX158" fmla="*/ 75908 w 319670"/>
                <a:gd name="connsiteY158" fmla="*/ 39614 h 320770"/>
                <a:gd name="connsiteX159" fmla="*/ 224484 w 319670"/>
                <a:gd name="connsiteY159" fmla="*/ 28060 h 320770"/>
                <a:gd name="connsiteX160" fmla="*/ 236003 w 319670"/>
                <a:gd name="connsiteY160" fmla="*/ 41815 h 320770"/>
                <a:gd name="connsiteX161" fmla="*/ 240716 w 319670"/>
                <a:gd name="connsiteY161" fmla="*/ 37583 h 320770"/>
                <a:gd name="connsiteX162" fmla="*/ 224484 w 319670"/>
                <a:gd name="connsiteY162" fmla="*/ 28060 h 320770"/>
                <a:gd name="connsiteX163" fmla="*/ 101238 w 319670"/>
                <a:gd name="connsiteY163" fmla="*/ 25309 h 320770"/>
                <a:gd name="connsiteX164" fmla="*/ 86933 w 319670"/>
                <a:gd name="connsiteY164" fmla="*/ 32662 h 320770"/>
                <a:gd name="connsiteX165" fmla="*/ 90642 w 319670"/>
                <a:gd name="connsiteY165" fmla="*/ 36863 h 320770"/>
                <a:gd name="connsiteX166" fmla="*/ 101238 w 319670"/>
                <a:gd name="connsiteY166" fmla="*/ 25309 h 320770"/>
                <a:gd name="connsiteX167" fmla="*/ 189546 w 319670"/>
                <a:gd name="connsiteY167" fmla="*/ 16506 h 320770"/>
                <a:gd name="connsiteX168" fmla="*/ 209532 w 319670"/>
                <a:gd name="connsiteY168" fmla="*/ 56946 h 320770"/>
                <a:gd name="connsiteX169" fmla="*/ 225310 w 319670"/>
                <a:gd name="connsiteY169" fmla="*/ 49068 h 320770"/>
                <a:gd name="connsiteX170" fmla="*/ 194280 w 319670"/>
                <a:gd name="connsiteY170" fmla="*/ 17556 h 320770"/>
                <a:gd name="connsiteX171" fmla="*/ 189546 w 319670"/>
                <a:gd name="connsiteY171" fmla="*/ 16506 h 320770"/>
                <a:gd name="connsiteX172" fmla="*/ 132600 w 319670"/>
                <a:gd name="connsiteY172" fmla="*/ 15955 h 320770"/>
                <a:gd name="connsiteX173" fmla="*/ 128938 w 319670"/>
                <a:gd name="connsiteY173" fmla="*/ 16483 h 320770"/>
                <a:gd name="connsiteX174" fmla="*/ 100688 w 319670"/>
                <a:gd name="connsiteY174" fmla="*/ 46010 h 320770"/>
                <a:gd name="connsiteX175" fmla="*/ 114290 w 319670"/>
                <a:gd name="connsiteY175" fmla="*/ 53920 h 320770"/>
                <a:gd name="connsiteX176" fmla="*/ 132600 w 319670"/>
                <a:gd name="connsiteY176" fmla="*/ 15955 h 320770"/>
                <a:gd name="connsiteX177" fmla="*/ 167974 w 319670"/>
                <a:gd name="connsiteY177" fmla="*/ 13204 h 320770"/>
                <a:gd name="connsiteX178" fmla="*/ 165337 w 319670"/>
                <a:gd name="connsiteY178" fmla="*/ 64924 h 320770"/>
                <a:gd name="connsiteX179" fmla="*/ 196974 w 319670"/>
                <a:gd name="connsiteY179" fmla="*/ 60702 h 320770"/>
                <a:gd name="connsiteX180" fmla="*/ 173247 w 319670"/>
                <a:gd name="connsiteY180" fmla="*/ 13732 h 320770"/>
                <a:gd name="connsiteX181" fmla="*/ 167974 w 319670"/>
                <a:gd name="connsiteY181" fmla="*/ 13204 h 320770"/>
                <a:gd name="connsiteX182" fmla="*/ 149585 w 319670"/>
                <a:gd name="connsiteY182" fmla="*/ 13204 h 320770"/>
                <a:gd name="connsiteX183" fmla="*/ 126273 w 319670"/>
                <a:gd name="connsiteY183" fmla="*/ 58551 h 320770"/>
                <a:gd name="connsiteX184" fmla="*/ 152764 w 319670"/>
                <a:gd name="connsiteY184" fmla="*/ 63823 h 320770"/>
                <a:gd name="connsiteX185" fmla="*/ 154883 w 319670"/>
                <a:gd name="connsiteY185" fmla="*/ 13204 h 320770"/>
                <a:gd name="connsiteX186" fmla="*/ 149585 w 319670"/>
                <a:gd name="connsiteY186" fmla="*/ 13204 h 320770"/>
                <a:gd name="connsiteX187" fmla="*/ 160099 w 319670"/>
                <a:gd name="connsiteY187" fmla="*/ 0 h 320770"/>
                <a:gd name="connsiteX188" fmla="*/ 248047 w 319670"/>
                <a:gd name="connsiteY188" fmla="*/ 26906 h 320770"/>
                <a:gd name="connsiteX189" fmla="*/ 259107 w 319670"/>
                <a:gd name="connsiteY189" fmla="*/ 34293 h 320770"/>
                <a:gd name="connsiteX190" fmla="*/ 285965 w 319670"/>
                <a:gd name="connsiteY190" fmla="*/ 61727 h 320770"/>
                <a:gd name="connsiteX191" fmla="*/ 293865 w 319670"/>
                <a:gd name="connsiteY191" fmla="*/ 72806 h 320770"/>
                <a:gd name="connsiteX192" fmla="*/ 308084 w 319670"/>
                <a:gd name="connsiteY192" fmla="*/ 100768 h 320770"/>
                <a:gd name="connsiteX193" fmla="*/ 313350 w 319670"/>
                <a:gd name="connsiteY193" fmla="*/ 115013 h 320770"/>
                <a:gd name="connsiteX194" fmla="*/ 319670 w 319670"/>
                <a:gd name="connsiteY194" fmla="*/ 157747 h 320770"/>
                <a:gd name="connsiteX195" fmla="*/ 319670 w 319670"/>
                <a:gd name="connsiteY195" fmla="*/ 160385 h 320770"/>
                <a:gd name="connsiteX196" fmla="*/ 319144 w 319670"/>
                <a:gd name="connsiteY196" fmla="*/ 176212 h 320770"/>
                <a:gd name="connsiteX197" fmla="*/ 302291 w 319670"/>
                <a:gd name="connsiteY197" fmla="*/ 232664 h 320770"/>
                <a:gd name="connsiteX198" fmla="*/ 288598 w 319670"/>
                <a:gd name="connsiteY198" fmla="*/ 254822 h 320770"/>
                <a:gd name="connsiteX199" fmla="*/ 160099 w 319670"/>
                <a:gd name="connsiteY199" fmla="*/ 320242 h 320770"/>
                <a:gd name="connsiteX200" fmla="*/ 159572 w 319670"/>
                <a:gd name="connsiteY200" fmla="*/ 320242 h 320770"/>
                <a:gd name="connsiteX201" fmla="*/ 155359 w 319670"/>
                <a:gd name="connsiteY201" fmla="*/ 320770 h 320770"/>
                <a:gd name="connsiteX202" fmla="*/ 155359 w 319670"/>
                <a:gd name="connsiteY202" fmla="*/ 320242 h 320770"/>
                <a:gd name="connsiteX203" fmla="*/ 26332 w 319670"/>
                <a:gd name="connsiteY203" fmla="*/ 248491 h 320770"/>
                <a:gd name="connsiteX204" fmla="*/ 13693 w 319670"/>
                <a:gd name="connsiteY204" fmla="*/ 225278 h 320770"/>
                <a:gd name="connsiteX205" fmla="*/ 527 w 319670"/>
                <a:gd name="connsiteY205" fmla="*/ 174630 h 320770"/>
                <a:gd name="connsiteX206" fmla="*/ 0 w 319670"/>
                <a:gd name="connsiteY206" fmla="*/ 160385 h 320770"/>
                <a:gd name="connsiteX207" fmla="*/ 0 w 319670"/>
                <a:gd name="connsiteY207" fmla="*/ 156164 h 320770"/>
                <a:gd name="connsiteX208" fmla="*/ 6847 w 319670"/>
                <a:gd name="connsiteY208" fmla="*/ 113958 h 320770"/>
                <a:gd name="connsiteX209" fmla="*/ 12113 w 319670"/>
                <a:gd name="connsiteY209" fmla="*/ 99185 h 320770"/>
                <a:gd name="connsiteX210" fmla="*/ 32125 w 319670"/>
                <a:gd name="connsiteY210" fmla="*/ 64365 h 320770"/>
                <a:gd name="connsiteX211" fmla="*/ 41078 w 319670"/>
                <a:gd name="connsiteY211" fmla="*/ 52758 h 320770"/>
                <a:gd name="connsiteX212" fmla="*/ 68990 w 319670"/>
                <a:gd name="connsiteY212" fmla="*/ 28489 h 320770"/>
                <a:gd name="connsiteX213" fmla="*/ 80576 w 319670"/>
                <a:gd name="connsiteY213" fmla="*/ 21103 h 320770"/>
                <a:gd name="connsiteX214" fmla="*/ 160099 w 319670"/>
                <a:gd name="connsiteY214" fmla="*/ 0 h 32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319670" h="320770">
                  <a:moveTo>
                    <a:pt x="193673" y="280605"/>
                  </a:moveTo>
                  <a:cubicBezTo>
                    <a:pt x="184761" y="281133"/>
                    <a:pt x="175324" y="281661"/>
                    <a:pt x="165888" y="281661"/>
                  </a:cubicBezTo>
                  <a:cubicBezTo>
                    <a:pt x="166412" y="292225"/>
                    <a:pt x="166936" y="300676"/>
                    <a:pt x="167460" y="307015"/>
                  </a:cubicBezTo>
                  <a:cubicBezTo>
                    <a:pt x="172179" y="306486"/>
                    <a:pt x="176373" y="305958"/>
                    <a:pt x="181091" y="305430"/>
                  </a:cubicBezTo>
                  <a:cubicBezTo>
                    <a:pt x="183188" y="301733"/>
                    <a:pt x="188430" y="292753"/>
                    <a:pt x="193673" y="280605"/>
                  </a:cubicBezTo>
                  <a:close/>
                  <a:moveTo>
                    <a:pt x="127923" y="280054"/>
                  </a:moveTo>
                  <a:cubicBezTo>
                    <a:pt x="133734" y="293270"/>
                    <a:pt x="139016" y="302257"/>
                    <a:pt x="141657" y="305957"/>
                  </a:cubicBezTo>
                  <a:cubicBezTo>
                    <a:pt x="145882" y="306486"/>
                    <a:pt x="150108" y="307015"/>
                    <a:pt x="154333" y="307015"/>
                  </a:cubicBezTo>
                  <a:cubicBezTo>
                    <a:pt x="153805" y="300671"/>
                    <a:pt x="153277" y="291684"/>
                    <a:pt x="152749" y="281640"/>
                  </a:cubicBezTo>
                  <a:cubicBezTo>
                    <a:pt x="144298" y="281640"/>
                    <a:pt x="135846" y="280583"/>
                    <a:pt x="127923" y="280054"/>
                  </a:cubicBezTo>
                  <a:close/>
                  <a:moveTo>
                    <a:pt x="226960" y="275378"/>
                  </a:moveTo>
                  <a:cubicBezTo>
                    <a:pt x="221183" y="276962"/>
                    <a:pt x="215406" y="277491"/>
                    <a:pt x="209629" y="278547"/>
                  </a:cubicBezTo>
                  <a:cubicBezTo>
                    <a:pt x="205427" y="288055"/>
                    <a:pt x="201226" y="295978"/>
                    <a:pt x="198075" y="301788"/>
                  </a:cubicBezTo>
                  <a:cubicBezTo>
                    <a:pt x="200175" y="301260"/>
                    <a:pt x="202276" y="300731"/>
                    <a:pt x="204377" y="300203"/>
                  </a:cubicBezTo>
                  <a:cubicBezTo>
                    <a:pt x="208053" y="296506"/>
                    <a:pt x="216982" y="288055"/>
                    <a:pt x="226960" y="275378"/>
                  </a:cubicBezTo>
                  <a:close/>
                  <a:moveTo>
                    <a:pt x="94911" y="274277"/>
                  </a:moveTo>
                  <a:cubicBezTo>
                    <a:pt x="107537" y="290172"/>
                    <a:pt x="118584" y="300239"/>
                    <a:pt x="120163" y="301828"/>
                  </a:cubicBezTo>
                  <a:cubicBezTo>
                    <a:pt x="121741" y="302358"/>
                    <a:pt x="123319" y="302358"/>
                    <a:pt x="124897" y="302888"/>
                  </a:cubicBezTo>
                  <a:cubicBezTo>
                    <a:pt x="121215" y="296530"/>
                    <a:pt x="117006" y="288053"/>
                    <a:pt x="112797" y="277456"/>
                  </a:cubicBezTo>
                  <a:cubicBezTo>
                    <a:pt x="106485" y="276927"/>
                    <a:pt x="100698" y="275337"/>
                    <a:pt x="94911" y="274277"/>
                  </a:cubicBezTo>
                  <a:close/>
                  <a:moveTo>
                    <a:pt x="261623" y="266024"/>
                  </a:moveTo>
                  <a:cubicBezTo>
                    <a:pt x="256919" y="267610"/>
                    <a:pt x="252215" y="269195"/>
                    <a:pt x="247511" y="270781"/>
                  </a:cubicBezTo>
                  <a:cubicBezTo>
                    <a:pt x="243329" y="276066"/>
                    <a:pt x="239670" y="281351"/>
                    <a:pt x="235489" y="286107"/>
                  </a:cubicBezTo>
                  <a:cubicBezTo>
                    <a:pt x="244897" y="280294"/>
                    <a:pt x="253783" y="273952"/>
                    <a:pt x="261623" y="266024"/>
                  </a:cubicBezTo>
                  <a:close/>
                  <a:moveTo>
                    <a:pt x="53646" y="261072"/>
                  </a:moveTo>
                  <a:cubicBezTo>
                    <a:pt x="64178" y="272729"/>
                    <a:pt x="76817" y="282266"/>
                    <a:pt x="90509" y="289683"/>
                  </a:cubicBezTo>
                  <a:cubicBezTo>
                    <a:pt x="85243" y="283855"/>
                    <a:pt x="79977" y="276438"/>
                    <a:pt x="74184" y="268490"/>
                  </a:cubicBezTo>
                  <a:cubicBezTo>
                    <a:pt x="66811" y="266371"/>
                    <a:pt x="59965" y="264252"/>
                    <a:pt x="53646" y="261072"/>
                  </a:cubicBezTo>
                  <a:close/>
                  <a:moveTo>
                    <a:pt x="213205" y="224209"/>
                  </a:moveTo>
                  <a:cubicBezTo>
                    <a:pt x="197402" y="226846"/>
                    <a:pt x="180544" y="228429"/>
                    <a:pt x="163687" y="228957"/>
                  </a:cubicBezTo>
                  <a:cubicBezTo>
                    <a:pt x="163687" y="243201"/>
                    <a:pt x="164740" y="256917"/>
                    <a:pt x="165267" y="269051"/>
                  </a:cubicBezTo>
                  <a:cubicBezTo>
                    <a:pt x="176857" y="268523"/>
                    <a:pt x="188446" y="267996"/>
                    <a:pt x="200035" y="266413"/>
                  </a:cubicBezTo>
                  <a:cubicBezTo>
                    <a:pt x="204777" y="254279"/>
                    <a:pt x="209518" y="240035"/>
                    <a:pt x="213205" y="224209"/>
                  </a:cubicBezTo>
                  <a:close/>
                  <a:moveTo>
                    <a:pt x="108941" y="224209"/>
                  </a:moveTo>
                  <a:cubicBezTo>
                    <a:pt x="112628" y="240027"/>
                    <a:pt x="117369" y="253736"/>
                    <a:pt x="122109" y="265864"/>
                  </a:cubicBezTo>
                  <a:cubicBezTo>
                    <a:pt x="131590" y="267446"/>
                    <a:pt x="141598" y="267973"/>
                    <a:pt x="152132" y="268500"/>
                  </a:cubicBezTo>
                  <a:cubicBezTo>
                    <a:pt x="151606" y="256373"/>
                    <a:pt x="151079" y="243191"/>
                    <a:pt x="150552" y="228954"/>
                  </a:cubicBezTo>
                  <a:cubicBezTo>
                    <a:pt x="135804" y="228427"/>
                    <a:pt x="122109" y="226845"/>
                    <a:pt x="108941" y="224209"/>
                  </a:cubicBezTo>
                  <a:close/>
                  <a:moveTo>
                    <a:pt x="58322" y="209903"/>
                  </a:moveTo>
                  <a:cubicBezTo>
                    <a:pt x="64673" y="227869"/>
                    <a:pt x="73671" y="243722"/>
                    <a:pt x="82669" y="257461"/>
                  </a:cubicBezTo>
                  <a:cubicBezTo>
                    <a:pt x="90608" y="260103"/>
                    <a:pt x="98547" y="261688"/>
                    <a:pt x="107016" y="263273"/>
                  </a:cubicBezTo>
                  <a:cubicBezTo>
                    <a:pt x="102252" y="251120"/>
                    <a:pt x="98018" y="236852"/>
                    <a:pt x="94842" y="221000"/>
                  </a:cubicBezTo>
                  <a:cubicBezTo>
                    <a:pt x="82140" y="218358"/>
                    <a:pt x="69966" y="214131"/>
                    <a:pt x="58322" y="209903"/>
                  </a:cubicBezTo>
                  <a:close/>
                  <a:moveTo>
                    <a:pt x="264925" y="209078"/>
                  </a:moveTo>
                  <a:cubicBezTo>
                    <a:pt x="253330" y="213818"/>
                    <a:pt x="240681" y="218031"/>
                    <a:pt x="227505" y="221190"/>
                  </a:cubicBezTo>
                  <a:cubicBezTo>
                    <a:pt x="224343" y="236989"/>
                    <a:pt x="219599" y="251735"/>
                    <a:pt x="214856" y="264374"/>
                  </a:cubicBezTo>
                  <a:cubicBezTo>
                    <a:pt x="223289" y="263320"/>
                    <a:pt x="231194" y="261214"/>
                    <a:pt x="239100" y="259634"/>
                  </a:cubicBezTo>
                  <a:cubicBezTo>
                    <a:pt x="248586" y="245415"/>
                    <a:pt x="258073" y="228037"/>
                    <a:pt x="264925" y="209078"/>
                  </a:cubicBezTo>
                  <a:close/>
                  <a:moveTo>
                    <a:pt x="303989" y="187895"/>
                  </a:moveTo>
                  <a:cubicBezTo>
                    <a:pt x="297128" y="192647"/>
                    <a:pt x="289211" y="197399"/>
                    <a:pt x="280765" y="201624"/>
                  </a:cubicBezTo>
                  <a:cubicBezTo>
                    <a:pt x="275487" y="220632"/>
                    <a:pt x="267570" y="238057"/>
                    <a:pt x="258597" y="253370"/>
                  </a:cubicBezTo>
                  <a:cubicBezTo>
                    <a:pt x="265987" y="250729"/>
                    <a:pt x="273376" y="248089"/>
                    <a:pt x="279710" y="244921"/>
                  </a:cubicBezTo>
                  <a:cubicBezTo>
                    <a:pt x="291850" y="228025"/>
                    <a:pt x="300295" y="209016"/>
                    <a:pt x="303989" y="187895"/>
                  </a:cubicBezTo>
                  <a:close/>
                  <a:moveTo>
                    <a:pt x="15131" y="186244"/>
                  </a:moveTo>
                  <a:cubicBezTo>
                    <a:pt x="18834" y="205247"/>
                    <a:pt x="25712" y="223193"/>
                    <a:pt x="35764" y="239029"/>
                  </a:cubicBezTo>
                  <a:cubicBezTo>
                    <a:pt x="44229" y="243251"/>
                    <a:pt x="53751" y="247474"/>
                    <a:pt x="63274" y="251169"/>
                  </a:cubicBezTo>
                  <a:cubicBezTo>
                    <a:pt x="54810" y="236917"/>
                    <a:pt x="47403" y="220554"/>
                    <a:pt x="42641" y="202607"/>
                  </a:cubicBezTo>
                  <a:cubicBezTo>
                    <a:pt x="32590" y="197857"/>
                    <a:pt x="23596" y="192578"/>
                    <a:pt x="15131" y="186244"/>
                  </a:cubicBezTo>
                  <a:close/>
                  <a:moveTo>
                    <a:pt x="220633" y="169463"/>
                  </a:moveTo>
                  <a:cubicBezTo>
                    <a:pt x="202251" y="174190"/>
                    <a:pt x="182819" y="176291"/>
                    <a:pt x="162861" y="176816"/>
                  </a:cubicBezTo>
                  <a:cubicBezTo>
                    <a:pt x="162861" y="189946"/>
                    <a:pt x="162861" y="203076"/>
                    <a:pt x="163386" y="215680"/>
                  </a:cubicBezTo>
                  <a:cubicBezTo>
                    <a:pt x="181768" y="215680"/>
                    <a:pt x="199625" y="213580"/>
                    <a:pt x="216431" y="209903"/>
                  </a:cubicBezTo>
                  <a:cubicBezTo>
                    <a:pt x="218532" y="197298"/>
                    <a:pt x="220108" y="183643"/>
                    <a:pt x="220633" y="169463"/>
                  </a:cubicBezTo>
                  <a:close/>
                  <a:moveTo>
                    <a:pt x="101513" y="169463"/>
                  </a:moveTo>
                  <a:cubicBezTo>
                    <a:pt x="102043" y="183643"/>
                    <a:pt x="103631" y="197298"/>
                    <a:pt x="105748" y="210428"/>
                  </a:cubicBezTo>
                  <a:cubicBezTo>
                    <a:pt x="120038" y="213054"/>
                    <a:pt x="134858" y="215155"/>
                    <a:pt x="150207" y="215680"/>
                  </a:cubicBezTo>
                  <a:cubicBezTo>
                    <a:pt x="149678" y="203076"/>
                    <a:pt x="149678" y="189946"/>
                    <a:pt x="149678" y="176291"/>
                  </a:cubicBezTo>
                  <a:cubicBezTo>
                    <a:pt x="132741" y="175765"/>
                    <a:pt x="116862" y="173139"/>
                    <a:pt x="101513" y="169463"/>
                  </a:cubicBezTo>
                  <a:close/>
                  <a:moveTo>
                    <a:pt x="51121" y="149931"/>
                  </a:moveTo>
                  <a:cubicBezTo>
                    <a:pt x="50595" y="153623"/>
                    <a:pt x="50069" y="156788"/>
                    <a:pt x="50069" y="159953"/>
                  </a:cubicBezTo>
                  <a:cubicBezTo>
                    <a:pt x="50069" y="171558"/>
                    <a:pt x="51647" y="183163"/>
                    <a:pt x="53752" y="193713"/>
                  </a:cubicBezTo>
                  <a:cubicBezTo>
                    <a:pt x="65853" y="198988"/>
                    <a:pt x="78480" y="203735"/>
                    <a:pt x="92160" y="207427"/>
                  </a:cubicBezTo>
                  <a:cubicBezTo>
                    <a:pt x="90055" y="194240"/>
                    <a:pt x="88477" y="180525"/>
                    <a:pt x="89003" y="166283"/>
                  </a:cubicBezTo>
                  <a:cubicBezTo>
                    <a:pt x="75324" y="161536"/>
                    <a:pt x="62170" y="156261"/>
                    <a:pt x="51121" y="149931"/>
                  </a:cubicBezTo>
                  <a:close/>
                  <a:moveTo>
                    <a:pt x="271850" y="148830"/>
                  </a:moveTo>
                  <a:cubicBezTo>
                    <a:pt x="260269" y="155690"/>
                    <a:pt x="247634" y="161495"/>
                    <a:pt x="233420" y="165717"/>
                  </a:cubicBezTo>
                  <a:cubicBezTo>
                    <a:pt x="233947" y="179965"/>
                    <a:pt x="232367" y="193685"/>
                    <a:pt x="230262" y="206877"/>
                  </a:cubicBezTo>
                  <a:cubicBezTo>
                    <a:pt x="244475" y="203183"/>
                    <a:pt x="257110" y="198434"/>
                    <a:pt x="269218" y="193157"/>
                  </a:cubicBezTo>
                  <a:cubicBezTo>
                    <a:pt x="271850" y="182603"/>
                    <a:pt x="272903" y="171521"/>
                    <a:pt x="272903" y="159912"/>
                  </a:cubicBezTo>
                  <a:cubicBezTo>
                    <a:pt x="272903" y="156218"/>
                    <a:pt x="272376" y="152524"/>
                    <a:pt x="271850" y="148830"/>
                  </a:cubicBezTo>
                  <a:close/>
                  <a:moveTo>
                    <a:pt x="302793" y="126547"/>
                  </a:moveTo>
                  <a:cubicBezTo>
                    <a:pt x="297022" y="131826"/>
                    <a:pt x="290727" y="136577"/>
                    <a:pt x="284431" y="141328"/>
                  </a:cubicBezTo>
                  <a:cubicBezTo>
                    <a:pt x="284956" y="147135"/>
                    <a:pt x="286005" y="153470"/>
                    <a:pt x="286005" y="159805"/>
                  </a:cubicBezTo>
                  <a:cubicBezTo>
                    <a:pt x="286005" y="168251"/>
                    <a:pt x="285481" y="176698"/>
                    <a:pt x="283907" y="185144"/>
                  </a:cubicBezTo>
                  <a:cubicBezTo>
                    <a:pt x="292301" y="180393"/>
                    <a:pt x="299645" y="175642"/>
                    <a:pt x="306465" y="169835"/>
                  </a:cubicBezTo>
                  <a:cubicBezTo>
                    <a:pt x="306465" y="166668"/>
                    <a:pt x="306465" y="163500"/>
                    <a:pt x="306465" y="160333"/>
                  </a:cubicBezTo>
                  <a:cubicBezTo>
                    <a:pt x="306465" y="148719"/>
                    <a:pt x="305416" y="137105"/>
                    <a:pt x="302793" y="126547"/>
                  </a:cubicBezTo>
                  <a:close/>
                  <a:moveTo>
                    <a:pt x="17427" y="125172"/>
                  </a:moveTo>
                  <a:cubicBezTo>
                    <a:pt x="14789" y="136754"/>
                    <a:pt x="13205" y="148337"/>
                    <a:pt x="13205" y="160446"/>
                  </a:cubicBezTo>
                  <a:cubicBezTo>
                    <a:pt x="13205" y="163079"/>
                    <a:pt x="13205" y="165711"/>
                    <a:pt x="13205" y="168870"/>
                  </a:cubicBezTo>
                  <a:cubicBezTo>
                    <a:pt x="21122" y="175188"/>
                    <a:pt x="29565" y="180979"/>
                    <a:pt x="39065" y="186244"/>
                  </a:cubicBezTo>
                  <a:cubicBezTo>
                    <a:pt x="37482" y="177821"/>
                    <a:pt x="36954" y="168870"/>
                    <a:pt x="36954" y="159920"/>
                  </a:cubicBezTo>
                  <a:cubicBezTo>
                    <a:pt x="37482" y="154128"/>
                    <a:pt x="38009" y="148337"/>
                    <a:pt x="38537" y="142546"/>
                  </a:cubicBezTo>
                  <a:cubicBezTo>
                    <a:pt x="30621" y="137281"/>
                    <a:pt x="23760" y="131489"/>
                    <a:pt x="17427" y="125172"/>
                  </a:cubicBezTo>
                  <a:close/>
                  <a:moveTo>
                    <a:pt x="215883" y="122420"/>
                  </a:moveTo>
                  <a:cubicBezTo>
                    <a:pt x="200134" y="126653"/>
                    <a:pt x="183335" y="128769"/>
                    <a:pt x="165486" y="128769"/>
                  </a:cubicBezTo>
                  <a:cubicBezTo>
                    <a:pt x="164961" y="128769"/>
                    <a:pt x="164436" y="128769"/>
                    <a:pt x="163386" y="128769"/>
                  </a:cubicBezTo>
                  <a:cubicBezTo>
                    <a:pt x="163386" y="137763"/>
                    <a:pt x="163386" y="146228"/>
                    <a:pt x="162861" y="155221"/>
                  </a:cubicBezTo>
                  <a:cubicBezTo>
                    <a:pt x="162861" y="157866"/>
                    <a:pt x="162861" y="161041"/>
                    <a:pt x="162861" y="163686"/>
                  </a:cubicBezTo>
                  <a:cubicBezTo>
                    <a:pt x="183335" y="163157"/>
                    <a:pt x="202234" y="160512"/>
                    <a:pt x="220083" y="155750"/>
                  </a:cubicBezTo>
                  <a:cubicBezTo>
                    <a:pt x="219558" y="144640"/>
                    <a:pt x="217983" y="133530"/>
                    <a:pt x="215883" y="122420"/>
                  </a:cubicBezTo>
                  <a:close/>
                  <a:moveTo>
                    <a:pt x="106825" y="120220"/>
                  </a:moveTo>
                  <a:cubicBezTo>
                    <a:pt x="104180" y="131876"/>
                    <a:pt x="102593" y="144062"/>
                    <a:pt x="102064" y="156248"/>
                  </a:cubicBezTo>
                  <a:cubicBezTo>
                    <a:pt x="116877" y="159957"/>
                    <a:pt x="132748" y="162606"/>
                    <a:pt x="149678" y="163136"/>
                  </a:cubicBezTo>
                  <a:cubicBezTo>
                    <a:pt x="149678" y="160487"/>
                    <a:pt x="149678" y="157837"/>
                    <a:pt x="149678" y="155188"/>
                  </a:cubicBezTo>
                  <a:cubicBezTo>
                    <a:pt x="150207" y="146181"/>
                    <a:pt x="150207" y="137174"/>
                    <a:pt x="150207" y="128167"/>
                  </a:cubicBezTo>
                  <a:cubicBezTo>
                    <a:pt x="134864" y="127107"/>
                    <a:pt x="120051" y="124458"/>
                    <a:pt x="106825" y="120220"/>
                  </a:cubicBezTo>
                  <a:close/>
                  <a:moveTo>
                    <a:pt x="259617" y="103988"/>
                  </a:moveTo>
                  <a:cubicBezTo>
                    <a:pt x="250157" y="109775"/>
                    <a:pt x="240173" y="115035"/>
                    <a:pt x="228611" y="118717"/>
                  </a:cubicBezTo>
                  <a:cubicBezTo>
                    <a:pt x="230713" y="129238"/>
                    <a:pt x="232290" y="140810"/>
                    <a:pt x="233341" y="151856"/>
                  </a:cubicBezTo>
                  <a:cubicBezTo>
                    <a:pt x="246479" y="147648"/>
                    <a:pt x="258566" y="141862"/>
                    <a:pt x="269602" y="135024"/>
                  </a:cubicBezTo>
                  <a:cubicBezTo>
                    <a:pt x="267500" y="124503"/>
                    <a:pt x="263821" y="113983"/>
                    <a:pt x="259617" y="103988"/>
                  </a:cubicBezTo>
                  <a:close/>
                  <a:moveTo>
                    <a:pt x="65249" y="99862"/>
                  </a:moveTo>
                  <a:cubicBezTo>
                    <a:pt x="59956" y="111422"/>
                    <a:pt x="55192" y="123507"/>
                    <a:pt x="52545" y="136118"/>
                  </a:cubicBezTo>
                  <a:cubicBezTo>
                    <a:pt x="63661" y="142423"/>
                    <a:pt x="75835" y="148203"/>
                    <a:pt x="89068" y="152407"/>
                  </a:cubicBezTo>
                  <a:cubicBezTo>
                    <a:pt x="90126" y="139796"/>
                    <a:pt x="91714" y="127185"/>
                    <a:pt x="94361" y="115625"/>
                  </a:cubicBezTo>
                  <a:cubicBezTo>
                    <a:pt x="83774" y="111422"/>
                    <a:pt x="73718" y="106167"/>
                    <a:pt x="65249" y="99862"/>
                  </a:cubicBezTo>
                  <a:close/>
                  <a:moveTo>
                    <a:pt x="285381" y="83906"/>
                  </a:moveTo>
                  <a:cubicBezTo>
                    <a:pt x="280663" y="88122"/>
                    <a:pt x="275944" y="92338"/>
                    <a:pt x="270702" y="96554"/>
                  </a:cubicBezTo>
                  <a:cubicBezTo>
                    <a:pt x="275420" y="106567"/>
                    <a:pt x="279090" y="116581"/>
                    <a:pt x="281711" y="127648"/>
                  </a:cubicBezTo>
                  <a:cubicBezTo>
                    <a:pt x="288002" y="122905"/>
                    <a:pt x="293769" y="117635"/>
                    <a:pt x="298487" y="112365"/>
                  </a:cubicBezTo>
                  <a:cubicBezTo>
                    <a:pt x="295342" y="102351"/>
                    <a:pt x="290624" y="92865"/>
                    <a:pt x="285381" y="83906"/>
                  </a:cubicBezTo>
                  <a:close/>
                  <a:moveTo>
                    <a:pt x="39411" y="75928"/>
                  </a:moveTo>
                  <a:cubicBezTo>
                    <a:pt x="32019" y="87020"/>
                    <a:pt x="25683" y="98640"/>
                    <a:pt x="21458" y="111317"/>
                  </a:cubicBezTo>
                  <a:cubicBezTo>
                    <a:pt x="26739" y="117656"/>
                    <a:pt x="33603" y="122938"/>
                    <a:pt x="40995" y="128748"/>
                  </a:cubicBezTo>
                  <a:cubicBezTo>
                    <a:pt x="44163" y="115543"/>
                    <a:pt x="48916" y="103394"/>
                    <a:pt x="54196" y="91774"/>
                  </a:cubicBezTo>
                  <a:cubicBezTo>
                    <a:pt x="48916" y="87020"/>
                    <a:pt x="43635" y="81738"/>
                    <a:pt x="39411" y="75928"/>
                  </a:cubicBezTo>
                  <a:close/>
                  <a:moveTo>
                    <a:pt x="201616" y="73452"/>
                  </a:moveTo>
                  <a:cubicBezTo>
                    <a:pt x="190553" y="76083"/>
                    <a:pt x="178437" y="78187"/>
                    <a:pt x="165267" y="78187"/>
                  </a:cubicBezTo>
                  <a:cubicBezTo>
                    <a:pt x="165267" y="78187"/>
                    <a:pt x="165267" y="78187"/>
                    <a:pt x="164740" y="78187"/>
                  </a:cubicBezTo>
                  <a:cubicBezTo>
                    <a:pt x="164740" y="89762"/>
                    <a:pt x="164214" y="102390"/>
                    <a:pt x="163687" y="115543"/>
                  </a:cubicBezTo>
                  <a:cubicBezTo>
                    <a:pt x="164214" y="115543"/>
                    <a:pt x="164740" y="115543"/>
                    <a:pt x="165267" y="115543"/>
                  </a:cubicBezTo>
                  <a:cubicBezTo>
                    <a:pt x="182125" y="115543"/>
                    <a:pt x="198455" y="113438"/>
                    <a:pt x="213205" y="109756"/>
                  </a:cubicBezTo>
                  <a:cubicBezTo>
                    <a:pt x="210044" y="96602"/>
                    <a:pt x="205830" y="84501"/>
                    <a:pt x="201616" y="73452"/>
                  </a:cubicBezTo>
                  <a:close/>
                  <a:moveTo>
                    <a:pt x="121592" y="70701"/>
                  </a:moveTo>
                  <a:cubicBezTo>
                    <a:pt x="116857" y="81774"/>
                    <a:pt x="113174" y="94429"/>
                    <a:pt x="109491" y="107084"/>
                  </a:cubicBezTo>
                  <a:cubicBezTo>
                    <a:pt x="122119" y="111302"/>
                    <a:pt x="136324" y="113938"/>
                    <a:pt x="150530" y="114993"/>
                  </a:cubicBezTo>
                  <a:cubicBezTo>
                    <a:pt x="151056" y="101811"/>
                    <a:pt x="151582" y="88629"/>
                    <a:pt x="151582" y="77028"/>
                  </a:cubicBezTo>
                  <a:cubicBezTo>
                    <a:pt x="141060" y="75974"/>
                    <a:pt x="131063" y="73865"/>
                    <a:pt x="121592" y="70701"/>
                  </a:cubicBezTo>
                  <a:close/>
                  <a:moveTo>
                    <a:pt x="233321" y="59697"/>
                  </a:moveTo>
                  <a:cubicBezTo>
                    <a:pt x="227511" y="63395"/>
                    <a:pt x="221172" y="66565"/>
                    <a:pt x="214306" y="69207"/>
                  </a:cubicBezTo>
                  <a:cubicBezTo>
                    <a:pt x="218531" y="80302"/>
                    <a:pt x="222757" y="92981"/>
                    <a:pt x="225926" y="106189"/>
                  </a:cubicBezTo>
                  <a:cubicBezTo>
                    <a:pt x="235962" y="102491"/>
                    <a:pt x="245469" y="97736"/>
                    <a:pt x="253921" y="92453"/>
                  </a:cubicBezTo>
                  <a:cubicBezTo>
                    <a:pt x="247582" y="80302"/>
                    <a:pt x="240716" y="69207"/>
                    <a:pt x="233321" y="59697"/>
                  </a:cubicBezTo>
                  <a:close/>
                  <a:moveTo>
                    <a:pt x="92595" y="55846"/>
                  </a:moveTo>
                  <a:cubicBezTo>
                    <a:pt x="85214" y="65360"/>
                    <a:pt x="77832" y="76460"/>
                    <a:pt x="70977" y="88088"/>
                  </a:cubicBezTo>
                  <a:cubicBezTo>
                    <a:pt x="78886" y="93902"/>
                    <a:pt x="87323" y="98660"/>
                    <a:pt x="97341" y="102888"/>
                  </a:cubicBezTo>
                  <a:cubicBezTo>
                    <a:pt x="100505" y="89674"/>
                    <a:pt x="104723" y="76988"/>
                    <a:pt x="108941" y="65360"/>
                  </a:cubicBezTo>
                  <a:cubicBezTo>
                    <a:pt x="103141" y="62717"/>
                    <a:pt x="97341" y="59546"/>
                    <a:pt x="92595" y="55846"/>
                  </a:cubicBezTo>
                  <a:close/>
                  <a:moveTo>
                    <a:pt x="251144" y="44842"/>
                  </a:moveTo>
                  <a:cubicBezTo>
                    <a:pt x="248500" y="47484"/>
                    <a:pt x="246385" y="49598"/>
                    <a:pt x="243742" y="51712"/>
                  </a:cubicBezTo>
                  <a:cubicBezTo>
                    <a:pt x="251144" y="61225"/>
                    <a:pt x="258546" y="72323"/>
                    <a:pt x="264890" y="85007"/>
                  </a:cubicBezTo>
                  <a:cubicBezTo>
                    <a:pt x="269649" y="80779"/>
                    <a:pt x="273878" y="77079"/>
                    <a:pt x="277579" y="72851"/>
                  </a:cubicBezTo>
                  <a:cubicBezTo>
                    <a:pt x="270177" y="62282"/>
                    <a:pt x="261189" y="52769"/>
                    <a:pt x="251144" y="44842"/>
                  </a:cubicBezTo>
                  <a:close/>
                  <a:moveTo>
                    <a:pt x="75908" y="39614"/>
                  </a:moveTo>
                  <a:cubicBezTo>
                    <a:pt x="65327" y="47013"/>
                    <a:pt x="55804" y="55469"/>
                    <a:pt x="47868" y="65510"/>
                  </a:cubicBezTo>
                  <a:cubicBezTo>
                    <a:pt x="51043" y="70795"/>
                    <a:pt x="55804" y="75551"/>
                    <a:pt x="60565" y="79779"/>
                  </a:cubicBezTo>
                  <a:cubicBezTo>
                    <a:pt x="67443" y="67624"/>
                    <a:pt x="74850" y="56526"/>
                    <a:pt x="82256" y="47013"/>
                  </a:cubicBezTo>
                  <a:cubicBezTo>
                    <a:pt x="80140" y="44899"/>
                    <a:pt x="78024" y="42257"/>
                    <a:pt x="75908" y="39614"/>
                  </a:cubicBezTo>
                  <a:close/>
                  <a:moveTo>
                    <a:pt x="224484" y="28060"/>
                  </a:moveTo>
                  <a:cubicBezTo>
                    <a:pt x="228150" y="32293"/>
                    <a:pt x="231815" y="36525"/>
                    <a:pt x="236003" y="41815"/>
                  </a:cubicBezTo>
                  <a:cubicBezTo>
                    <a:pt x="237574" y="40228"/>
                    <a:pt x="239145" y="38641"/>
                    <a:pt x="240716" y="37583"/>
                  </a:cubicBezTo>
                  <a:cubicBezTo>
                    <a:pt x="235480" y="33880"/>
                    <a:pt x="230244" y="31234"/>
                    <a:pt x="224484" y="28060"/>
                  </a:cubicBezTo>
                  <a:close/>
                  <a:moveTo>
                    <a:pt x="101238" y="25309"/>
                  </a:moveTo>
                  <a:cubicBezTo>
                    <a:pt x="95940" y="27410"/>
                    <a:pt x="91172" y="30036"/>
                    <a:pt x="86933" y="32662"/>
                  </a:cubicBezTo>
                  <a:cubicBezTo>
                    <a:pt x="87993" y="34237"/>
                    <a:pt x="89582" y="35288"/>
                    <a:pt x="90642" y="36863"/>
                  </a:cubicBezTo>
                  <a:cubicBezTo>
                    <a:pt x="94350" y="32662"/>
                    <a:pt x="97529" y="28985"/>
                    <a:pt x="101238" y="25309"/>
                  </a:cubicBezTo>
                  <a:close/>
                  <a:moveTo>
                    <a:pt x="189546" y="16506"/>
                  </a:moveTo>
                  <a:cubicBezTo>
                    <a:pt x="195332" y="25959"/>
                    <a:pt x="202695" y="39614"/>
                    <a:pt x="209532" y="56946"/>
                  </a:cubicBezTo>
                  <a:cubicBezTo>
                    <a:pt x="215317" y="54845"/>
                    <a:pt x="220576" y="52219"/>
                    <a:pt x="225310" y="49068"/>
                  </a:cubicBezTo>
                  <a:cubicBezTo>
                    <a:pt x="210584" y="31736"/>
                    <a:pt x="197961" y="20707"/>
                    <a:pt x="194280" y="17556"/>
                  </a:cubicBezTo>
                  <a:cubicBezTo>
                    <a:pt x="192702" y="17031"/>
                    <a:pt x="191124" y="16506"/>
                    <a:pt x="189546" y="16506"/>
                  </a:cubicBezTo>
                  <a:close/>
                  <a:moveTo>
                    <a:pt x="132600" y="15955"/>
                  </a:moveTo>
                  <a:cubicBezTo>
                    <a:pt x="131554" y="15955"/>
                    <a:pt x="130507" y="15955"/>
                    <a:pt x="128938" y="16483"/>
                  </a:cubicBezTo>
                  <a:cubicBezTo>
                    <a:pt x="128938" y="17010"/>
                    <a:pt x="115859" y="27556"/>
                    <a:pt x="100688" y="46010"/>
                  </a:cubicBezTo>
                  <a:cubicBezTo>
                    <a:pt x="104873" y="48647"/>
                    <a:pt x="109058" y="51283"/>
                    <a:pt x="114290" y="53920"/>
                  </a:cubicBezTo>
                  <a:cubicBezTo>
                    <a:pt x="121091" y="37574"/>
                    <a:pt x="127892" y="24919"/>
                    <a:pt x="132600" y="15955"/>
                  </a:cubicBezTo>
                  <a:close/>
                  <a:moveTo>
                    <a:pt x="167974" y="13204"/>
                  </a:moveTo>
                  <a:cubicBezTo>
                    <a:pt x="167447" y="22704"/>
                    <a:pt x="166392" y="40647"/>
                    <a:pt x="165337" y="64924"/>
                  </a:cubicBezTo>
                  <a:cubicBezTo>
                    <a:pt x="176410" y="64924"/>
                    <a:pt x="186956" y="63341"/>
                    <a:pt x="196974" y="60702"/>
                  </a:cubicBezTo>
                  <a:cubicBezTo>
                    <a:pt x="187483" y="38009"/>
                    <a:pt x="177465" y="21121"/>
                    <a:pt x="173247" y="13732"/>
                  </a:cubicBezTo>
                  <a:cubicBezTo>
                    <a:pt x="171665" y="13732"/>
                    <a:pt x="169556" y="13732"/>
                    <a:pt x="167974" y="13204"/>
                  </a:cubicBezTo>
                  <a:close/>
                  <a:moveTo>
                    <a:pt x="149585" y="13204"/>
                  </a:moveTo>
                  <a:cubicBezTo>
                    <a:pt x="145346" y="20059"/>
                    <a:pt x="135810" y="36405"/>
                    <a:pt x="126273" y="58551"/>
                  </a:cubicBezTo>
                  <a:cubicBezTo>
                    <a:pt x="134220" y="61187"/>
                    <a:pt x="143227" y="63296"/>
                    <a:pt x="152764" y="63823"/>
                  </a:cubicBezTo>
                  <a:cubicBezTo>
                    <a:pt x="153294" y="40623"/>
                    <a:pt x="154354" y="22696"/>
                    <a:pt x="154883" y="13204"/>
                  </a:cubicBezTo>
                  <a:cubicBezTo>
                    <a:pt x="153294" y="13204"/>
                    <a:pt x="151175" y="13204"/>
                    <a:pt x="149585" y="13204"/>
                  </a:cubicBezTo>
                  <a:close/>
                  <a:moveTo>
                    <a:pt x="160099" y="0"/>
                  </a:moveTo>
                  <a:cubicBezTo>
                    <a:pt x="192750" y="0"/>
                    <a:pt x="222769" y="10024"/>
                    <a:pt x="248047" y="26906"/>
                  </a:cubicBezTo>
                  <a:cubicBezTo>
                    <a:pt x="251734" y="29017"/>
                    <a:pt x="255420" y="31655"/>
                    <a:pt x="259107" y="34293"/>
                  </a:cubicBezTo>
                  <a:cubicBezTo>
                    <a:pt x="269113" y="42206"/>
                    <a:pt x="278066" y="51703"/>
                    <a:pt x="285965" y="61727"/>
                  </a:cubicBezTo>
                  <a:cubicBezTo>
                    <a:pt x="288598" y="65420"/>
                    <a:pt x="291232" y="69113"/>
                    <a:pt x="293865" y="72806"/>
                  </a:cubicBezTo>
                  <a:cubicBezTo>
                    <a:pt x="299658" y="81775"/>
                    <a:pt x="304398" y="90744"/>
                    <a:pt x="308084" y="100768"/>
                  </a:cubicBezTo>
                  <a:cubicBezTo>
                    <a:pt x="310191" y="105516"/>
                    <a:pt x="311771" y="110264"/>
                    <a:pt x="313350" y="115013"/>
                  </a:cubicBezTo>
                  <a:cubicBezTo>
                    <a:pt x="317564" y="128730"/>
                    <a:pt x="319670" y="142975"/>
                    <a:pt x="319670" y="157747"/>
                  </a:cubicBezTo>
                  <a:cubicBezTo>
                    <a:pt x="319670" y="158275"/>
                    <a:pt x="319670" y="159330"/>
                    <a:pt x="319670" y="160385"/>
                  </a:cubicBezTo>
                  <a:cubicBezTo>
                    <a:pt x="319670" y="165661"/>
                    <a:pt x="319670" y="170937"/>
                    <a:pt x="319144" y="176212"/>
                  </a:cubicBezTo>
                  <a:cubicBezTo>
                    <a:pt x="317037" y="196260"/>
                    <a:pt x="311244" y="215253"/>
                    <a:pt x="302291" y="232664"/>
                  </a:cubicBezTo>
                  <a:cubicBezTo>
                    <a:pt x="298605" y="240577"/>
                    <a:pt x="293865" y="247964"/>
                    <a:pt x="288598" y="254822"/>
                  </a:cubicBezTo>
                  <a:cubicBezTo>
                    <a:pt x="259633" y="294391"/>
                    <a:pt x="212763" y="320242"/>
                    <a:pt x="160099" y="320242"/>
                  </a:cubicBezTo>
                  <a:cubicBezTo>
                    <a:pt x="159572" y="320242"/>
                    <a:pt x="159572" y="320242"/>
                    <a:pt x="159572" y="320242"/>
                  </a:cubicBezTo>
                  <a:cubicBezTo>
                    <a:pt x="159572" y="320242"/>
                    <a:pt x="159572" y="320242"/>
                    <a:pt x="155359" y="320770"/>
                  </a:cubicBezTo>
                  <a:cubicBezTo>
                    <a:pt x="155359" y="320770"/>
                    <a:pt x="155359" y="320242"/>
                    <a:pt x="155359" y="320242"/>
                  </a:cubicBezTo>
                  <a:cubicBezTo>
                    <a:pt x="101642" y="318660"/>
                    <a:pt x="54244" y="290698"/>
                    <a:pt x="26332" y="248491"/>
                  </a:cubicBezTo>
                  <a:cubicBezTo>
                    <a:pt x="21593" y="241105"/>
                    <a:pt x="17379" y="233191"/>
                    <a:pt x="13693" y="225278"/>
                  </a:cubicBezTo>
                  <a:cubicBezTo>
                    <a:pt x="6847" y="209450"/>
                    <a:pt x="2107" y="192567"/>
                    <a:pt x="527" y="174630"/>
                  </a:cubicBezTo>
                  <a:cubicBezTo>
                    <a:pt x="0" y="169881"/>
                    <a:pt x="0" y="165133"/>
                    <a:pt x="0" y="160385"/>
                  </a:cubicBezTo>
                  <a:cubicBezTo>
                    <a:pt x="0" y="158802"/>
                    <a:pt x="0" y="157219"/>
                    <a:pt x="0" y="156164"/>
                  </a:cubicBezTo>
                  <a:cubicBezTo>
                    <a:pt x="527" y="141392"/>
                    <a:pt x="2634" y="127147"/>
                    <a:pt x="6847" y="113958"/>
                  </a:cubicBezTo>
                  <a:cubicBezTo>
                    <a:pt x="8427" y="108682"/>
                    <a:pt x="10006" y="103934"/>
                    <a:pt x="12113" y="99185"/>
                  </a:cubicBezTo>
                  <a:cubicBezTo>
                    <a:pt x="17379" y="86523"/>
                    <a:pt x="23699" y="74916"/>
                    <a:pt x="32125" y="64365"/>
                  </a:cubicBezTo>
                  <a:cubicBezTo>
                    <a:pt x="34758" y="60144"/>
                    <a:pt x="37918" y="56451"/>
                    <a:pt x="41078" y="52758"/>
                  </a:cubicBezTo>
                  <a:cubicBezTo>
                    <a:pt x="49505" y="43789"/>
                    <a:pt x="58984" y="35348"/>
                    <a:pt x="68990" y="28489"/>
                  </a:cubicBezTo>
                  <a:cubicBezTo>
                    <a:pt x="72677" y="25851"/>
                    <a:pt x="76363" y="23213"/>
                    <a:pt x="80576" y="21103"/>
                  </a:cubicBezTo>
                  <a:cubicBezTo>
                    <a:pt x="103748" y="7913"/>
                    <a:pt x="131133" y="0"/>
                    <a:pt x="160099" y="0"/>
                  </a:cubicBezTo>
                  <a:close/>
                </a:path>
              </a:pathLst>
            </a:custGeom>
            <a:grpFill/>
            <a:ln>
              <a:noFill/>
            </a:ln>
            <a:extLst/>
          </p:spPr>
          <p:txBody>
            <a:bodyPr vert="horz" wrap="square" lIns="93260" tIns="46630" rIns="93260" bIns="46630" numCol="1" anchor="t" anchorCtr="0" compatLnSpc="1">
              <a:prstTxWarp prst="textNoShape">
                <a:avLst/>
              </a:prstTxWarp>
              <a:noAutofit/>
            </a:bodyPr>
            <a:lstStyle/>
            <a:p>
              <a:pPr defTabSz="932750">
                <a:defRPr/>
              </a:pPr>
              <a:endParaRPr lang="en-US" sz="1836" kern="0" dirty="0"/>
            </a:p>
          </p:txBody>
        </p:sp>
        <p:sp>
          <p:nvSpPr>
            <p:cNvPr id="118" name="Freeform 117"/>
            <p:cNvSpPr>
              <a:spLocks/>
            </p:cNvSpPr>
            <p:nvPr/>
          </p:nvSpPr>
          <p:spPr bwMode="auto">
            <a:xfrm>
              <a:off x="5007615" y="2323753"/>
              <a:ext cx="649029" cy="502032"/>
            </a:xfrm>
            <a:custGeom>
              <a:avLst/>
              <a:gdLst>
                <a:gd name="connsiteX0" fmla="*/ 33287 w 649029"/>
                <a:gd name="connsiteY0" fmla="*/ 88963 h 502032"/>
                <a:gd name="connsiteX1" fmla="*/ 21098 w 649029"/>
                <a:gd name="connsiteY1" fmla="*/ 102250 h 502032"/>
                <a:gd name="connsiteX2" fmla="*/ 21098 w 649029"/>
                <a:gd name="connsiteY2" fmla="*/ 467370 h 502032"/>
                <a:gd name="connsiteX3" fmla="*/ 33287 w 649029"/>
                <a:gd name="connsiteY3" fmla="*/ 480657 h 502032"/>
                <a:gd name="connsiteX4" fmla="*/ 615742 w 649029"/>
                <a:gd name="connsiteY4" fmla="*/ 480657 h 502032"/>
                <a:gd name="connsiteX5" fmla="*/ 627932 w 649029"/>
                <a:gd name="connsiteY5" fmla="*/ 467370 h 502032"/>
                <a:gd name="connsiteX6" fmla="*/ 627932 w 649029"/>
                <a:gd name="connsiteY6" fmla="*/ 102250 h 502032"/>
                <a:gd name="connsiteX7" fmla="*/ 615742 w 649029"/>
                <a:gd name="connsiteY7" fmla="*/ 88963 h 502032"/>
                <a:gd name="connsiteX8" fmla="*/ 71744 w 649029"/>
                <a:gd name="connsiteY8" fmla="*/ 21375 h 502032"/>
                <a:gd name="connsiteX9" fmla="*/ 61676 w 649029"/>
                <a:gd name="connsiteY9" fmla="*/ 31460 h 502032"/>
                <a:gd name="connsiteX10" fmla="*/ 61676 w 649029"/>
                <a:gd name="connsiteY10" fmla="*/ 67588 h 502032"/>
                <a:gd name="connsiteX11" fmla="*/ 281061 w 649029"/>
                <a:gd name="connsiteY11" fmla="*/ 67588 h 502032"/>
                <a:gd name="connsiteX12" fmla="*/ 281061 w 649029"/>
                <a:gd name="connsiteY12" fmla="*/ 31460 h 502032"/>
                <a:gd name="connsiteX13" fmla="*/ 270993 w 649029"/>
                <a:gd name="connsiteY13" fmla="*/ 21375 h 502032"/>
                <a:gd name="connsiteX14" fmla="*/ 71826 w 649029"/>
                <a:gd name="connsiteY14" fmla="*/ 0 h 502032"/>
                <a:gd name="connsiteX15" fmla="*/ 271010 w 649029"/>
                <a:gd name="connsiteY15" fmla="*/ 0 h 502032"/>
                <a:gd name="connsiteX16" fmla="*/ 302265 w 649029"/>
                <a:gd name="connsiteY16" fmla="*/ 31399 h 502032"/>
                <a:gd name="connsiteX17" fmla="*/ 302265 w 649029"/>
                <a:gd name="connsiteY17" fmla="*/ 59604 h 502032"/>
                <a:gd name="connsiteX18" fmla="*/ 614285 w 649029"/>
                <a:gd name="connsiteY18" fmla="*/ 59604 h 502032"/>
                <a:gd name="connsiteX19" fmla="*/ 625873 w 649029"/>
                <a:gd name="connsiteY19" fmla="*/ 64461 h 502032"/>
                <a:gd name="connsiteX20" fmla="*/ 629657 w 649029"/>
                <a:gd name="connsiteY20" fmla="*/ 73573 h 502032"/>
                <a:gd name="connsiteX21" fmla="*/ 639294 w 649029"/>
                <a:gd name="connsiteY21" fmla="*/ 77692 h 502032"/>
                <a:gd name="connsiteX22" fmla="*/ 649029 w 649029"/>
                <a:gd name="connsiteY22" fmla="*/ 102152 h 502032"/>
                <a:gd name="connsiteX23" fmla="*/ 649029 w 649029"/>
                <a:gd name="connsiteY23" fmla="*/ 467468 h 502032"/>
                <a:gd name="connsiteX24" fmla="*/ 615651 w 649029"/>
                <a:gd name="connsiteY24" fmla="*/ 502032 h 502032"/>
                <a:gd name="connsiteX25" fmla="*/ 33379 w 649029"/>
                <a:gd name="connsiteY25" fmla="*/ 502032 h 502032"/>
                <a:gd name="connsiteX26" fmla="*/ 0 w 649029"/>
                <a:gd name="connsiteY26" fmla="*/ 467468 h 502032"/>
                <a:gd name="connsiteX27" fmla="*/ 0 w 649029"/>
                <a:gd name="connsiteY27" fmla="*/ 102152 h 502032"/>
                <a:gd name="connsiteX28" fmla="*/ 9735 w 649029"/>
                <a:gd name="connsiteY28" fmla="*/ 77692 h 502032"/>
                <a:gd name="connsiteX29" fmla="*/ 19371 w 649029"/>
                <a:gd name="connsiteY29" fmla="*/ 73574 h 502032"/>
                <a:gd name="connsiteX30" fmla="*/ 23155 w 649029"/>
                <a:gd name="connsiteY30" fmla="*/ 64461 h 502032"/>
                <a:gd name="connsiteX31" fmla="*/ 34744 w 649029"/>
                <a:gd name="connsiteY31" fmla="*/ 59604 h 502032"/>
                <a:gd name="connsiteX32" fmla="*/ 40571 w 649029"/>
                <a:gd name="connsiteY32" fmla="*/ 59604 h 502032"/>
                <a:gd name="connsiteX33" fmla="*/ 40571 w 649029"/>
                <a:gd name="connsiteY33" fmla="*/ 31399 h 502032"/>
                <a:gd name="connsiteX34" fmla="*/ 71826 w 649029"/>
                <a:gd name="connsiteY34" fmla="*/ 0 h 50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649029" h="502032">
                  <a:moveTo>
                    <a:pt x="33287" y="88963"/>
                  </a:moveTo>
                  <a:cubicBezTo>
                    <a:pt x="26398" y="88963"/>
                    <a:pt x="21098" y="94809"/>
                    <a:pt x="21098" y="102250"/>
                  </a:cubicBezTo>
                  <a:lnTo>
                    <a:pt x="21098" y="467370"/>
                  </a:lnTo>
                  <a:cubicBezTo>
                    <a:pt x="21098" y="474811"/>
                    <a:pt x="26398" y="480657"/>
                    <a:pt x="33287" y="480657"/>
                  </a:cubicBezTo>
                  <a:lnTo>
                    <a:pt x="615742" y="480657"/>
                  </a:lnTo>
                  <a:cubicBezTo>
                    <a:pt x="622632" y="480657"/>
                    <a:pt x="627932" y="474811"/>
                    <a:pt x="627932" y="467370"/>
                  </a:cubicBezTo>
                  <a:lnTo>
                    <a:pt x="627932" y="102250"/>
                  </a:lnTo>
                  <a:cubicBezTo>
                    <a:pt x="627932" y="94809"/>
                    <a:pt x="622632" y="88963"/>
                    <a:pt x="615742" y="88963"/>
                  </a:cubicBezTo>
                  <a:close/>
                  <a:moveTo>
                    <a:pt x="71744" y="21375"/>
                  </a:moveTo>
                  <a:cubicBezTo>
                    <a:pt x="66445" y="21375"/>
                    <a:pt x="61676" y="26152"/>
                    <a:pt x="61676" y="31460"/>
                  </a:cubicBezTo>
                  <a:lnTo>
                    <a:pt x="61676" y="67588"/>
                  </a:lnTo>
                  <a:lnTo>
                    <a:pt x="281061" y="67588"/>
                  </a:lnTo>
                  <a:lnTo>
                    <a:pt x="281061" y="31460"/>
                  </a:lnTo>
                  <a:cubicBezTo>
                    <a:pt x="281061" y="26152"/>
                    <a:pt x="276292" y="21375"/>
                    <a:pt x="270993" y="21375"/>
                  </a:cubicBezTo>
                  <a:close/>
                  <a:moveTo>
                    <a:pt x="71826" y="0"/>
                  </a:moveTo>
                  <a:lnTo>
                    <a:pt x="271010" y="0"/>
                  </a:lnTo>
                  <a:cubicBezTo>
                    <a:pt x="287962" y="0"/>
                    <a:pt x="302265" y="14369"/>
                    <a:pt x="302265" y="31399"/>
                  </a:cubicBezTo>
                  <a:lnTo>
                    <a:pt x="302265" y="59604"/>
                  </a:lnTo>
                  <a:lnTo>
                    <a:pt x="614285" y="59604"/>
                  </a:lnTo>
                  <a:cubicBezTo>
                    <a:pt x="618788" y="59604"/>
                    <a:pt x="622894" y="61467"/>
                    <a:pt x="625873" y="64461"/>
                  </a:cubicBezTo>
                  <a:lnTo>
                    <a:pt x="629657" y="73573"/>
                  </a:lnTo>
                  <a:lnTo>
                    <a:pt x="639294" y="77692"/>
                  </a:lnTo>
                  <a:cubicBezTo>
                    <a:pt x="645320" y="83940"/>
                    <a:pt x="649029" y="92581"/>
                    <a:pt x="649029" y="102152"/>
                  </a:cubicBezTo>
                  <a:lnTo>
                    <a:pt x="649029" y="467468"/>
                  </a:lnTo>
                  <a:cubicBezTo>
                    <a:pt x="649029" y="486611"/>
                    <a:pt x="634194" y="502032"/>
                    <a:pt x="615651" y="502032"/>
                  </a:cubicBezTo>
                  <a:lnTo>
                    <a:pt x="33379" y="502032"/>
                  </a:lnTo>
                  <a:cubicBezTo>
                    <a:pt x="14835" y="502032"/>
                    <a:pt x="0" y="486611"/>
                    <a:pt x="0" y="467468"/>
                  </a:cubicBezTo>
                  <a:lnTo>
                    <a:pt x="0" y="102152"/>
                  </a:lnTo>
                  <a:cubicBezTo>
                    <a:pt x="0" y="92581"/>
                    <a:pt x="3709" y="83940"/>
                    <a:pt x="9735" y="77692"/>
                  </a:cubicBezTo>
                  <a:lnTo>
                    <a:pt x="19371" y="73574"/>
                  </a:lnTo>
                  <a:lnTo>
                    <a:pt x="23155" y="64461"/>
                  </a:lnTo>
                  <a:cubicBezTo>
                    <a:pt x="26135" y="61467"/>
                    <a:pt x="30241" y="59604"/>
                    <a:pt x="34744" y="59604"/>
                  </a:cubicBezTo>
                  <a:lnTo>
                    <a:pt x="40571" y="59604"/>
                  </a:lnTo>
                  <a:lnTo>
                    <a:pt x="40571" y="31399"/>
                  </a:lnTo>
                  <a:cubicBezTo>
                    <a:pt x="40571" y="14369"/>
                    <a:pt x="54344" y="0"/>
                    <a:pt x="71826" y="0"/>
                  </a:cubicBezTo>
                  <a:close/>
                </a:path>
              </a:pathLst>
            </a:custGeom>
            <a:grpFill/>
            <a:ln w="9525">
              <a:noFill/>
              <a:round/>
              <a:headEnd/>
              <a:tailEnd/>
            </a:ln>
            <a:extLst/>
          </p:spPr>
          <p:txBody>
            <a:bodyPr vert="horz" wrap="square" lIns="93260" tIns="46630" rIns="93260" bIns="46630" numCol="1" anchor="t" anchorCtr="0" compatLnSpc="1">
              <a:prstTxWarp prst="textNoShape">
                <a:avLst/>
              </a:prstTxWarp>
              <a:noAutofit/>
            </a:bodyPr>
            <a:lstStyle/>
            <a:p>
              <a:pPr defTabSz="932750">
                <a:defRPr/>
              </a:pPr>
              <a:endParaRPr lang="en-US" sz="1836" kern="0" dirty="0"/>
            </a:p>
          </p:txBody>
        </p:sp>
      </p:grpSp>
      <p:grpSp>
        <p:nvGrpSpPr>
          <p:cNvPr id="6" name="Group 5"/>
          <p:cNvGrpSpPr/>
          <p:nvPr/>
        </p:nvGrpSpPr>
        <p:grpSpPr>
          <a:xfrm>
            <a:off x="4486260" y="1599737"/>
            <a:ext cx="3211318" cy="1831161"/>
            <a:chOff x="4486257" y="1599735"/>
            <a:chExt cx="3211319" cy="1831162"/>
          </a:xfrm>
        </p:grpSpPr>
        <p:sp>
          <p:nvSpPr>
            <p:cNvPr id="16" name="Freeform 5"/>
            <p:cNvSpPr>
              <a:spLocks noEditPoints="1"/>
            </p:cNvSpPr>
            <p:nvPr/>
          </p:nvSpPr>
          <p:spPr bwMode="auto">
            <a:xfrm>
              <a:off x="5981159" y="1973698"/>
              <a:ext cx="398107" cy="628968"/>
            </a:xfrm>
            <a:custGeom>
              <a:avLst/>
              <a:gdLst>
                <a:gd name="T0" fmla="*/ 0 w 1380"/>
                <a:gd name="T1" fmla="*/ 676 h 2181"/>
                <a:gd name="T2" fmla="*/ 354 w 1380"/>
                <a:gd name="T3" fmla="*/ 1310 h 2181"/>
                <a:gd name="T4" fmla="*/ 329 w 1380"/>
                <a:gd name="T5" fmla="*/ 1561 h 2181"/>
                <a:gd name="T6" fmla="*/ 329 w 1380"/>
                <a:gd name="T7" fmla="*/ 1996 h 2181"/>
                <a:gd name="T8" fmla="*/ 693 w 1380"/>
                <a:gd name="T9" fmla="*/ 2181 h 2181"/>
                <a:gd name="T10" fmla="*/ 1062 w 1380"/>
                <a:gd name="T11" fmla="*/ 1996 h 2181"/>
                <a:gd name="T12" fmla="*/ 1062 w 1380"/>
                <a:gd name="T13" fmla="*/ 1561 h 2181"/>
                <a:gd name="T14" fmla="*/ 1031 w 1380"/>
                <a:gd name="T15" fmla="*/ 1310 h 2181"/>
                <a:gd name="T16" fmla="*/ 1380 w 1380"/>
                <a:gd name="T17" fmla="*/ 676 h 2181"/>
                <a:gd name="T18" fmla="*/ 944 w 1380"/>
                <a:gd name="T19" fmla="*/ 1966 h 2181"/>
                <a:gd name="T20" fmla="*/ 406 w 1380"/>
                <a:gd name="T21" fmla="*/ 1935 h 2181"/>
                <a:gd name="T22" fmla="*/ 944 w 1380"/>
                <a:gd name="T23" fmla="*/ 1899 h 2181"/>
                <a:gd name="T24" fmla="*/ 944 w 1380"/>
                <a:gd name="T25" fmla="*/ 1966 h 2181"/>
                <a:gd name="T26" fmla="*/ 442 w 1380"/>
                <a:gd name="T27" fmla="*/ 1827 h 2181"/>
                <a:gd name="T28" fmla="*/ 442 w 1380"/>
                <a:gd name="T29" fmla="*/ 1761 h 2181"/>
                <a:gd name="T30" fmla="*/ 980 w 1380"/>
                <a:gd name="T31" fmla="*/ 1797 h 2181"/>
                <a:gd name="T32" fmla="*/ 944 w 1380"/>
                <a:gd name="T33" fmla="*/ 1689 h 2181"/>
                <a:gd name="T34" fmla="*/ 406 w 1380"/>
                <a:gd name="T35" fmla="*/ 1653 h 2181"/>
                <a:gd name="T36" fmla="*/ 944 w 1380"/>
                <a:gd name="T37" fmla="*/ 1623 h 2181"/>
                <a:gd name="T38" fmla="*/ 944 w 1380"/>
                <a:gd name="T39" fmla="*/ 1689 h 2181"/>
                <a:gd name="T40" fmla="*/ 344 w 1380"/>
                <a:gd name="T41" fmla="*/ 732 h 2181"/>
                <a:gd name="T42" fmla="*/ 426 w 1380"/>
                <a:gd name="T43" fmla="*/ 543 h 2181"/>
                <a:gd name="T44" fmla="*/ 472 w 1380"/>
                <a:gd name="T45" fmla="*/ 553 h 2181"/>
                <a:gd name="T46" fmla="*/ 585 w 1380"/>
                <a:gd name="T47" fmla="*/ 1019 h 2181"/>
                <a:gd name="T48" fmla="*/ 729 w 1380"/>
                <a:gd name="T49" fmla="*/ 1525 h 2181"/>
                <a:gd name="T50" fmla="*/ 657 w 1380"/>
                <a:gd name="T51" fmla="*/ 1100 h 2181"/>
                <a:gd name="T52" fmla="*/ 729 w 1380"/>
                <a:gd name="T53" fmla="*/ 1525 h 2181"/>
                <a:gd name="T54" fmla="*/ 1093 w 1380"/>
                <a:gd name="T55" fmla="*/ 1034 h 2181"/>
                <a:gd name="T56" fmla="*/ 929 w 1380"/>
                <a:gd name="T57" fmla="*/ 1525 h 2181"/>
                <a:gd name="T58" fmla="*/ 801 w 1380"/>
                <a:gd name="T59" fmla="*/ 1090 h 2181"/>
                <a:gd name="T60" fmla="*/ 1083 w 1380"/>
                <a:gd name="T61" fmla="*/ 548 h 2181"/>
                <a:gd name="T62" fmla="*/ 867 w 1380"/>
                <a:gd name="T63" fmla="*/ 502 h 2181"/>
                <a:gd name="T64" fmla="*/ 729 w 1380"/>
                <a:gd name="T65" fmla="*/ 1034 h 2181"/>
                <a:gd name="T66" fmla="*/ 657 w 1380"/>
                <a:gd name="T67" fmla="*/ 978 h 2181"/>
                <a:gd name="T68" fmla="*/ 416 w 1380"/>
                <a:gd name="T69" fmla="*/ 471 h 2181"/>
                <a:gd name="T70" fmla="*/ 277 w 1380"/>
                <a:gd name="T71" fmla="*/ 747 h 2181"/>
                <a:gd name="T72" fmla="*/ 585 w 1380"/>
                <a:gd name="T73" fmla="*/ 1525 h 2181"/>
                <a:gd name="T74" fmla="*/ 457 w 1380"/>
                <a:gd name="T75" fmla="*/ 1310 h 2181"/>
                <a:gd name="T76" fmla="*/ 108 w 1380"/>
                <a:gd name="T77" fmla="*/ 676 h 2181"/>
                <a:gd name="T78" fmla="*/ 1277 w 1380"/>
                <a:gd name="T79" fmla="*/ 676 h 2181"/>
                <a:gd name="T80" fmla="*/ 801 w 1380"/>
                <a:gd name="T81" fmla="*/ 1019 h 2181"/>
                <a:gd name="T82" fmla="*/ 913 w 1380"/>
                <a:gd name="T83" fmla="*/ 553 h 2181"/>
                <a:gd name="T84" fmla="*/ 960 w 1380"/>
                <a:gd name="T85" fmla="*/ 543 h 2181"/>
                <a:gd name="T86" fmla="*/ 1047 w 1380"/>
                <a:gd name="T87" fmla="*/ 732 h 2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0" h="2181">
                  <a:moveTo>
                    <a:pt x="693" y="0"/>
                  </a:moveTo>
                  <a:cubicBezTo>
                    <a:pt x="293" y="0"/>
                    <a:pt x="0" y="281"/>
                    <a:pt x="0" y="676"/>
                  </a:cubicBezTo>
                  <a:cubicBezTo>
                    <a:pt x="0" y="911"/>
                    <a:pt x="124" y="1024"/>
                    <a:pt x="226" y="1111"/>
                  </a:cubicBezTo>
                  <a:cubicBezTo>
                    <a:pt x="298" y="1177"/>
                    <a:pt x="354" y="1223"/>
                    <a:pt x="354" y="1310"/>
                  </a:cubicBezTo>
                  <a:cubicBezTo>
                    <a:pt x="354" y="1525"/>
                    <a:pt x="354" y="1525"/>
                    <a:pt x="354" y="1525"/>
                  </a:cubicBezTo>
                  <a:cubicBezTo>
                    <a:pt x="339" y="1531"/>
                    <a:pt x="329" y="1541"/>
                    <a:pt x="329" y="1561"/>
                  </a:cubicBezTo>
                  <a:cubicBezTo>
                    <a:pt x="329" y="1561"/>
                    <a:pt x="329" y="1561"/>
                    <a:pt x="329" y="1561"/>
                  </a:cubicBezTo>
                  <a:cubicBezTo>
                    <a:pt x="329" y="1996"/>
                    <a:pt x="329" y="1996"/>
                    <a:pt x="329" y="1996"/>
                  </a:cubicBezTo>
                  <a:cubicBezTo>
                    <a:pt x="329" y="1996"/>
                    <a:pt x="329" y="1996"/>
                    <a:pt x="329" y="1996"/>
                  </a:cubicBezTo>
                  <a:cubicBezTo>
                    <a:pt x="354" y="2012"/>
                    <a:pt x="647" y="2181"/>
                    <a:pt x="693" y="2181"/>
                  </a:cubicBezTo>
                  <a:cubicBezTo>
                    <a:pt x="739" y="2181"/>
                    <a:pt x="1036" y="2012"/>
                    <a:pt x="1057" y="1996"/>
                  </a:cubicBezTo>
                  <a:cubicBezTo>
                    <a:pt x="1062" y="1996"/>
                    <a:pt x="1062" y="1996"/>
                    <a:pt x="1062" y="1996"/>
                  </a:cubicBezTo>
                  <a:cubicBezTo>
                    <a:pt x="1062" y="1561"/>
                    <a:pt x="1062" y="1561"/>
                    <a:pt x="1062" y="1561"/>
                  </a:cubicBezTo>
                  <a:cubicBezTo>
                    <a:pt x="1062" y="1561"/>
                    <a:pt x="1062" y="1561"/>
                    <a:pt x="1062" y="1561"/>
                  </a:cubicBezTo>
                  <a:cubicBezTo>
                    <a:pt x="1062" y="1541"/>
                    <a:pt x="1047" y="1531"/>
                    <a:pt x="1031" y="1525"/>
                  </a:cubicBezTo>
                  <a:cubicBezTo>
                    <a:pt x="1031" y="1310"/>
                    <a:pt x="1031" y="1310"/>
                    <a:pt x="1031" y="1310"/>
                  </a:cubicBezTo>
                  <a:cubicBezTo>
                    <a:pt x="1031" y="1223"/>
                    <a:pt x="1088" y="1177"/>
                    <a:pt x="1160" y="1111"/>
                  </a:cubicBezTo>
                  <a:cubicBezTo>
                    <a:pt x="1257" y="1024"/>
                    <a:pt x="1380" y="911"/>
                    <a:pt x="1380" y="676"/>
                  </a:cubicBezTo>
                  <a:cubicBezTo>
                    <a:pt x="1380" y="281"/>
                    <a:pt x="1093" y="0"/>
                    <a:pt x="693" y="0"/>
                  </a:cubicBezTo>
                  <a:close/>
                  <a:moveTo>
                    <a:pt x="944" y="1966"/>
                  </a:moveTo>
                  <a:cubicBezTo>
                    <a:pt x="442" y="1966"/>
                    <a:pt x="442" y="1966"/>
                    <a:pt x="442" y="1966"/>
                  </a:cubicBezTo>
                  <a:cubicBezTo>
                    <a:pt x="421" y="1966"/>
                    <a:pt x="406" y="1950"/>
                    <a:pt x="406" y="1935"/>
                  </a:cubicBezTo>
                  <a:cubicBezTo>
                    <a:pt x="406" y="1914"/>
                    <a:pt x="421" y="1899"/>
                    <a:pt x="442" y="1899"/>
                  </a:cubicBezTo>
                  <a:cubicBezTo>
                    <a:pt x="944" y="1899"/>
                    <a:pt x="944" y="1899"/>
                    <a:pt x="944" y="1899"/>
                  </a:cubicBezTo>
                  <a:cubicBezTo>
                    <a:pt x="965" y="1899"/>
                    <a:pt x="980" y="1914"/>
                    <a:pt x="980" y="1935"/>
                  </a:cubicBezTo>
                  <a:cubicBezTo>
                    <a:pt x="980" y="1950"/>
                    <a:pt x="965" y="1966"/>
                    <a:pt x="944" y="1966"/>
                  </a:cubicBezTo>
                  <a:close/>
                  <a:moveTo>
                    <a:pt x="944" y="1827"/>
                  </a:moveTo>
                  <a:cubicBezTo>
                    <a:pt x="442" y="1827"/>
                    <a:pt x="442" y="1827"/>
                    <a:pt x="442" y="1827"/>
                  </a:cubicBezTo>
                  <a:cubicBezTo>
                    <a:pt x="421" y="1827"/>
                    <a:pt x="406" y="1812"/>
                    <a:pt x="406" y="1797"/>
                  </a:cubicBezTo>
                  <a:cubicBezTo>
                    <a:pt x="406" y="1776"/>
                    <a:pt x="421" y="1761"/>
                    <a:pt x="442" y="1761"/>
                  </a:cubicBezTo>
                  <a:cubicBezTo>
                    <a:pt x="944" y="1761"/>
                    <a:pt x="944" y="1761"/>
                    <a:pt x="944" y="1761"/>
                  </a:cubicBezTo>
                  <a:cubicBezTo>
                    <a:pt x="965" y="1761"/>
                    <a:pt x="980" y="1776"/>
                    <a:pt x="980" y="1797"/>
                  </a:cubicBezTo>
                  <a:cubicBezTo>
                    <a:pt x="980" y="1812"/>
                    <a:pt x="965" y="1827"/>
                    <a:pt x="944" y="1827"/>
                  </a:cubicBezTo>
                  <a:close/>
                  <a:moveTo>
                    <a:pt x="944" y="1689"/>
                  </a:moveTo>
                  <a:cubicBezTo>
                    <a:pt x="442" y="1689"/>
                    <a:pt x="442" y="1689"/>
                    <a:pt x="442" y="1689"/>
                  </a:cubicBezTo>
                  <a:cubicBezTo>
                    <a:pt x="421" y="1689"/>
                    <a:pt x="406" y="1674"/>
                    <a:pt x="406" y="1653"/>
                  </a:cubicBezTo>
                  <a:cubicBezTo>
                    <a:pt x="406" y="1638"/>
                    <a:pt x="421" y="1623"/>
                    <a:pt x="442" y="1623"/>
                  </a:cubicBezTo>
                  <a:cubicBezTo>
                    <a:pt x="944" y="1623"/>
                    <a:pt x="944" y="1623"/>
                    <a:pt x="944" y="1623"/>
                  </a:cubicBezTo>
                  <a:cubicBezTo>
                    <a:pt x="965" y="1623"/>
                    <a:pt x="980" y="1638"/>
                    <a:pt x="980" y="1653"/>
                  </a:cubicBezTo>
                  <a:cubicBezTo>
                    <a:pt x="980" y="1674"/>
                    <a:pt x="965" y="1689"/>
                    <a:pt x="944" y="1689"/>
                  </a:cubicBezTo>
                  <a:close/>
                  <a:moveTo>
                    <a:pt x="585" y="1019"/>
                  </a:moveTo>
                  <a:cubicBezTo>
                    <a:pt x="436" y="978"/>
                    <a:pt x="370" y="845"/>
                    <a:pt x="344" y="732"/>
                  </a:cubicBezTo>
                  <a:cubicBezTo>
                    <a:pt x="334" y="701"/>
                    <a:pt x="334" y="630"/>
                    <a:pt x="365" y="583"/>
                  </a:cubicBezTo>
                  <a:cubicBezTo>
                    <a:pt x="380" y="558"/>
                    <a:pt x="400" y="543"/>
                    <a:pt x="426" y="543"/>
                  </a:cubicBezTo>
                  <a:cubicBezTo>
                    <a:pt x="431" y="537"/>
                    <a:pt x="436" y="537"/>
                    <a:pt x="436" y="537"/>
                  </a:cubicBezTo>
                  <a:cubicBezTo>
                    <a:pt x="452" y="537"/>
                    <a:pt x="462" y="543"/>
                    <a:pt x="472" y="553"/>
                  </a:cubicBezTo>
                  <a:cubicBezTo>
                    <a:pt x="544" y="614"/>
                    <a:pt x="585" y="814"/>
                    <a:pt x="585" y="978"/>
                  </a:cubicBezTo>
                  <a:cubicBezTo>
                    <a:pt x="585" y="1019"/>
                    <a:pt x="585" y="1019"/>
                    <a:pt x="585" y="1019"/>
                  </a:cubicBezTo>
                  <a:cubicBezTo>
                    <a:pt x="585" y="1019"/>
                    <a:pt x="585" y="1019"/>
                    <a:pt x="585" y="1019"/>
                  </a:cubicBezTo>
                  <a:close/>
                  <a:moveTo>
                    <a:pt x="729" y="1525"/>
                  </a:moveTo>
                  <a:cubicBezTo>
                    <a:pt x="657" y="1525"/>
                    <a:pt x="657" y="1525"/>
                    <a:pt x="657" y="1525"/>
                  </a:cubicBezTo>
                  <a:cubicBezTo>
                    <a:pt x="657" y="1100"/>
                    <a:pt x="657" y="1100"/>
                    <a:pt x="657" y="1100"/>
                  </a:cubicBezTo>
                  <a:cubicBezTo>
                    <a:pt x="683" y="1106"/>
                    <a:pt x="708" y="1106"/>
                    <a:pt x="729" y="1100"/>
                  </a:cubicBezTo>
                  <a:cubicBezTo>
                    <a:pt x="729" y="1525"/>
                    <a:pt x="729" y="1525"/>
                    <a:pt x="729" y="1525"/>
                  </a:cubicBezTo>
                  <a:cubicBezTo>
                    <a:pt x="729" y="1525"/>
                    <a:pt x="729" y="1525"/>
                    <a:pt x="729" y="1525"/>
                  </a:cubicBezTo>
                  <a:close/>
                  <a:moveTo>
                    <a:pt x="1093" y="1034"/>
                  </a:moveTo>
                  <a:cubicBezTo>
                    <a:pt x="1011" y="1100"/>
                    <a:pt x="929" y="1177"/>
                    <a:pt x="929" y="1310"/>
                  </a:cubicBezTo>
                  <a:cubicBezTo>
                    <a:pt x="929" y="1525"/>
                    <a:pt x="929" y="1525"/>
                    <a:pt x="929" y="1525"/>
                  </a:cubicBezTo>
                  <a:cubicBezTo>
                    <a:pt x="801" y="1525"/>
                    <a:pt x="801" y="1525"/>
                    <a:pt x="801" y="1525"/>
                  </a:cubicBezTo>
                  <a:cubicBezTo>
                    <a:pt x="801" y="1090"/>
                    <a:pt x="801" y="1090"/>
                    <a:pt x="801" y="1090"/>
                  </a:cubicBezTo>
                  <a:cubicBezTo>
                    <a:pt x="954" y="1054"/>
                    <a:pt x="1062" y="937"/>
                    <a:pt x="1113" y="747"/>
                  </a:cubicBezTo>
                  <a:cubicBezTo>
                    <a:pt x="1124" y="706"/>
                    <a:pt x="1124" y="614"/>
                    <a:pt x="1083" y="548"/>
                  </a:cubicBezTo>
                  <a:cubicBezTo>
                    <a:pt x="1052" y="507"/>
                    <a:pt x="1016" y="481"/>
                    <a:pt x="970" y="471"/>
                  </a:cubicBezTo>
                  <a:cubicBezTo>
                    <a:pt x="934" y="466"/>
                    <a:pt x="898" y="476"/>
                    <a:pt x="867" y="502"/>
                  </a:cubicBezTo>
                  <a:cubicBezTo>
                    <a:pt x="765" y="589"/>
                    <a:pt x="729" y="829"/>
                    <a:pt x="729" y="978"/>
                  </a:cubicBezTo>
                  <a:cubicBezTo>
                    <a:pt x="729" y="1034"/>
                    <a:pt x="729" y="1034"/>
                    <a:pt x="729" y="1034"/>
                  </a:cubicBezTo>
                  <a:cubicBezTo>
                    <a:pt x="708" y="1034"/>
                    <a:pt x="683" y="1034"/>
                    <a:pt x="657" y="1034"/>
                  </a:cubicBezTo>
                  <a:cubicBezTo>
                    <a:pt x="657" y="978"/>
                    <a:pt x="657" y="978"/>
                    <a:pt x="657" y="978"/>
                  </a:cubicBezTo>
                  <a:cubicBezTo>
                    <a:pt x="657" y="829"/>
                    <a:pt x="621" y="589"/>
                    <a:pt x="518" y="502"/>
                  </a:cubicBezTo>
                  <a:cubicBezTo>
                    <a:pt x="488" y="476"/>
                    <a:pt x="452" y="466"/>
                    <a:pt x="416" y="471"/>
                  </a:cubicBezTo>
                  <a:cubicBezTo>
                    <a:pt x="370" y="481"/>
                    <a:pt x="334" y="507"/>
                    <a:pt x="308" y="548"/>
                  </a:cubicBezTo>
                  <a:cubicBezTo>
                    <a:pt x="262" y="614"/>
                    <a:pt x="262" y="706"/>
                    <a:pt x="277" y="747"/>
                  </a:cubicBezTo>
                  <a:cubicBezTo>
                    <a:pt x="324" y="937"/>
                    <a:pt x="431" y="1054"/>
                    <a:pt x="585" y="1090"/>
                  </a:cubicBezTo>
                  <a:cubicBezTo>
                    <a:pt x="585" y="1525"/>
                    <a:pt x="585" y="1525"/>
                    <a:pt x="585" y="1525"/>
                  </a:cubicBezTo>
                  <a:cubicBezTo>
                    <a:pt x="457" y="1525"/>
                    <a:pt x="457" y="1525"/>
                    <a:pt x="457" y="1525"/>
                  </a:cubicBezTo>
                  <a:cubicBezTo>
                    <a:pt x="457" y="1310"/>
                    <a:pt x="457" y="1310"/>
                    <a:pt x="457" y="1310"/>
                  </a:cubicBezTo>
                  <a:cubicBezTo>
                    <a:pt x="457" y="1177"/>
                    <a:pt x="375" y="1106"/>
                    <a:pt x="293" y="1034"/>
                  </a:cubicBezTo>
                  <a:cubicBezTo>
                    <a:pt x="200" y="952"/>
                    <a:pt x="108" y="865"/>
                    <a:pt x="108" y="676"/>
                  </a:cubicBezTo>
                  <a:cubicBezTo>
                    <a:pt x="108" y="338"/>
                    <a:pt x="349" y="102"/>
                    <a:pt x="693" y="102"/>
                  </a:cubicBezTo>
                  <a:cubicBezTo>
                    <a:pt x="1036" y="102"/>
                    <a:pt x="1277" y="338"/>
                    <a:pt x="1277" y="676"/>
                  </a:cubicBezTo>
                  <a:cubicBezTo>
                    <a:pt x="1277" y="865"/>
                    <a:pt x="1185" y="952"/>
                    <a:pt x="1093" y="1034"/>
                  </a:cubicBezTo>
                  <a:close/>
                  <a:moveTo>
                    <a:pt x="801" y="1019"/>
                  </a:moveTo>
                  <a:cubicBezTo>
                    <a:pt x="801" y="978"/>
                    <a:pt x="801" y="978"/>
                    <a:pt x="801" y="978"/>
                  </a:cubicBezTo>
                  <a:cubicBezTo>
                    <a:pt x="801" y="814"/>
                    <a:pt x="842" y="614"/>
                    <a:pt x="913" y="553"/>
                  </a:cubicBezTo>
                  <a:cubicBezTo>
                    <a:pt x="924" y="543"/>
                    <a:pt x="934" y="537"/>
                    <a:pt x="949" y="537"/>
                  </a:cubicBezTo>
                  <a:cubicBezTo>
                    <a:pt x="949" y="537"/>
                    <a:pt x="954" y="537"/>
                    <a:pt x="960" y="543"/>
                  </a:cubicBezTo>
                  <a:cubicBezTo>
                    <a:pt x="985" y="543"/>
                    <a:pt x="1006" y="558"/>
                    <a:pt x="1021" y="583"/>
                  </a:cubicBezTo>
                  <a:cubicBezTo>
                    <a:pt x="1052" y="630"/>
                    <a:pt x="1052" y="701"/>
                    <a:pt x="1047" y="732"/>
                  </a:cubicBezTo>
                  <a:cubicBezTo>
                    <a:pt x="1016" y="845"/>
                    <a:pt x="949" y="978"/>
                    <a:pt x="801" y="1019"/>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32894">
                <a:defRPr/>
              </a:pPr>
              <a:endParaRPr lang="en-US" sz="1801">
                <a:latin typeface="Segoe UI"/>
              </a:endParaRPr>
            </a:p>
          </p:txBody>
        </p:sp>
        <p:sp>
          <p:nvSpPr>
            <p:cNvPr id="45" name="Freeform 5"/>
            <p:cNvSpPr>
              <a:spLocks noEditPoints="1"/>
            </p:cNvSpPr>
            <p:nvPr/>
          </p:nvSpPr>
          <p:spPr bwMode="auto">
            <a:xfrm>
              <a:off x="5962198" y="1928533"/>
              <a:ext cx="398107" cy="628968"/>
            </a:xfrm>
            <a:custGeom>
              <a:avLst/>
              <a:gdLst>
                <a:gd name="T0" fmla="*/ 0 w 1380"/>
                <a:gd name="T1" fmla="*/ 676 h 2181"/>
                <a:gd name="T2" fmla="*/ 354 w 1380"/>
                <a:gd name="T3" fmla="*/ 1310 h 2181"/>
                <a:gd name="T4" fmla="*/ 329 w 1380"/>
                <a:gd name="T5" fmla="*/ 1561 h 2181"/>
                <a:gd name="T6" fmla="*/ 329 w 1380"/>
                <a:gd name="T7" fmla="*/ 1996 h 2181"/>
                <a:gd name="T8" fmla="*/ 693 w 1380"/>
                <a:gd name="T9" fmla="*/ 2181 h 2181"/>
                <a:gd name="T10" fmla="*/ 1062 w 1380"/>
                <a:gd name="T11" fmla="*/ 1996 h 2181"/>
                <a:gd name="T12" fmla="*/ 1062 w 1380"/>
                <a:gd name="T13" fmla="*/ 1561 h 2181"/>
                <a:gd name="T14" fmla="*/ 1031 w 1380"/>
                <a:gd name="T15" fmla="*/ 1310 h 2181"/>
                <a:gd name="T16" fmla="*/ 1380 w 1380"/>
                <a:gd name="T17" fmla="*/ 676 h 2181"/>
                <a:gd name="T18" fmla="*/ 944 w 1380"/>
                <a:gd name="T19" fmla="*/ 1966 h 2181"/>
                <a:gd name="T20" fmla="*/ 406 w 1380"/>
                <a:gd name="T21" fmla="*/ 1935 h 2181"/>
                <a:gd name="T22" fmla="*/ 944 w 1380"/>
                <a:gd name="T23" fmla="*/ 1899 h 2181"/>
                <a:gd name="T24" fmla="*/ 944 w 1380"/>
                <a:gd name="T25" fmla="*/ 1966 h 2181"/>
                <a:gd name="T26" fmla="*/ 442 w 1380"/>
                <a:gd name="T27" fmla="*/ 1827 h 2181"/>
                <a:gd name="T28" fmla="*/ 442 w 1380"/>
                <a:gd name="T29" fmla="*/ 1761 h 2181"/>
                <a:gd name="T30" fmla="*/ 980 w 1380"/>
                <a:gd name="T31" fmla="*/ 1797 h 2181"/>
                <a:gd name="T32" fmla="*/ 944 w 1380"/>
                <a:gd name="T33" fmla="*/ 1689 h 2181"/>
                <a:gd name="T34" fmla="*/ 406 w 1380"/>
                <a:gd name="T35" fmla="*/ 1653 h 2181"/>
                <a:gd name="T36" fmla="*/ 944 w 1380"/>
                <a:gd name="T37" fmla="*/ 1623 h 2181"/>
                <a:gd name="T38" fmla="*/ 944 w 1380"/>
                <a:gd name="T39" fmla="*/ 1689 h 2181"/>
                <a:gd name="T40" fmla="*/ 344 w 1380"/>
                <a:gd name="T41" fmla="*/ 732 h 2181"/>
                <a:gd name="T42" fmla="*/ 426 w 1380"/>
                <a:gd name="T43" fmla="*/ 543 h 2181"/>
                <a:gd name="T44" fmla="*/ 472 w 1380"/>
                <a:gd name="T45" fmla="*/ 553 h 2181"/>
                <a:gd name="T46" fmla="*/ 585 w 1380"/>
                <a:gd name="T47" fmla="*/ 1019 h 2181"/>
                <a:gd name="T48" fmla="*/ 729 w 1380"/>
                <a:gd name="T49" fmla="*/ 1525 h 2181"/>
                <a:gd name="T50" fmla="*/ 657 w 1380"/>
                <a:gd name="T51" fmla="*/ 1100 h 2181"/>
                <a:gd name="T52" fmla="*/ 729 w 1380"/>
                <a:gd name="T53" fmla="*/ 1525 h 2181"/>
                <a:gd name="T54" fmla="*/ 1093 w 1380"/>
                <a:gd name="T55" fmla="*/ 1034 h 2181"/>
                <a:gd name="T56" fmla="*/ 929 w 1380"/>
                <a:gd name="T57" fmla="*/ 1525 h 2181"/>
                <a:gd name="T58" fmla="*/ 801 w 1380"/>
                <a:gd name="T59" fmla="*/ 1090 h 2181"/>
                <a:gd name="T60" fmla="*/ 1083 w 1380"/>
                <a:gd name="T61" fmla="*/ 548 h 2181"/>
                <a:gd name="T62" fmla="*/ 867 w 1380"/>
                <a:gd name="T63" fmla="*/ 502 h 2181"/>
                <a:gd name="T64" fmla="*/ 729 w 1380"/>
                <a:gd name="T65" fmla="*/ 1034 h 2181"/>
                <a:gd name="T66" fmla="*/ 657 w 1380"/>
                <a:gd name="T67" fmla="*/ 978 h 2181"/>
                <a:gd name="T68" fmla="*/ 416 w 1380"/>
                <a:gd name="T69" fmla="*/ 471 h 2181"/>
                <a:gd name="T70" fmla="*/ 277 w 1380"/>
                <a:gd name="T71" fmla="*/ 747 h 2181"/>
                <a:gd name="T72" fmla="*/ 585 w 1380"/>
                <a:gd name="T73" fmla="*/ 1525 h 2181"/>
                <a:gd name="T74" fmla="*/ 457 w 1380"/>
                <a:gd name="T75" fmla="*/ 1310 h 2181"/>
                <a:gd name="T76" fmla="*/ 108 w 1380"/>
                <a:gd name="T77" fmla="*/ 676 h 2181"/>
                <a:gd name="T78" fmla="*/ 1277 w 1380"/>
                <a:gd name="T79" fmla="*/ 676 h 2181"/>
                <a:gd name="T80" fmla="*/ 801 w 1380"/>
                <a:gd name="T81" fmla="*/ 1019 h 2181"/>
                <a:gd name="T82" fmla="*/ 913 w 1380"/>
                <a:gd name="T83" fmla="*/ 553 h 2181"/>
                <a:gd name="T84" fmla="*/ 960 w 1380"/>
                <a:gd name="T85" fmla="*/ 543 h 2181"/>
                <a:gd name="T86" fmla="*/ 1047 w 1380"/>
                <a:gd name="T87" fmla="*/ 732 h 2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80" h="2181">
                  <a:moveTo>
                    <a:pt x="693" y="0"/>
                  </a:moveTo>
                  <a:cubicBezTo>
                    <a:pt x="293" y="0"/>
                    <a:pt x="0" y="281"/>
                    <a:pt x="0" y="676"/>
                  </a:cubicBezTo>
                  <a:cubicBezTo>
                    <a:pt x="0" y="911"/>
                    <a:pt x="124" y="1024"/>
                    <a:pt x="226" y="1111"/>
                  </a:cubicBezTo>
                  <a:cubicBezTo>
                    <a:pt x="298" y="1177"/>
                    <a:pt x="354" y="1223"/>
                    <a:pt x="354" y="1310"/>
                  </a:cubicBezTo>
                  <a:cubicBezTo>
                    <a:pt x="354" y="1525"/>
                    <a:pt x="354" y="1525"/>
                    <a:pt x="354" y="1525"/>
                  </a:cubicBezTo>
                  <a:cubicBezTo>
                    <a:pt x="339" y="1531"/>
                    <a:pt x="329" y="1541"/>
                    <a:pt x="329" y="1561"/>
                  </a:cubicBezTo>
                  <a:cubicBezTo>
                    <a:pt x="329" y="1561"/>
                    <a:pt x="329" y="1561"/>
                    <a:pt x="329" y="1561"/>
                  </a:cubicBezTo>
                  <a:cubicBezTo>
                    <a:pt x="329" y="1996"/>
                    <a:pt x="329" y="1996"/>
                    <a:pt x="329" y="1996"/>
                  </a:cubicBezTo>
                  <a:cubicBezTo>
                    <a:pt x="329" y="1996"/>
                    <a:pt x="329" y="1996"/>
                    <a:pt x="329" y="1996"/>
                  </a:cubicBezTo>
                  <a:cubicBezTo>
                    <a:pt x="354" y="2012"/>
                    <a:pt x="647" y="2181"/>
                    <a:pt x="693" y="2181"/>
                  </a:cubicBezTo>
                  <a:cubicBezTo>
                    <a:pt x="739" y="2181"/>
                    <a:pt x="1036" y="2012"/>
                    <a:pt x="1057" y="1996"/>
                  </a:cubicBezTo>
                  <a:cubicBezTo>
                    <a:pt x="1062" y="1996"/>
                    <a:pt x="1062" y="1996"/>
                    <a:pt x="1062" y="1996"/>
                  </a:cubicBezTo>
                  <a:cubicBezTo>
                    <a:pt x="1062" y="1561"/>
                    <a:pt x="1062" y="1561"/>
                    <a:pt x="1062" y="1561"/>
                  </a:cubicBezTo>
                  <a:cubicBezTo>
                    <a:pt x="1062" y="1561"/>
                    <a:pt x="1062" y="1561"/>
                    <a:pt x="1062" y="1561"/>
                  </a:cubicBezTo>
                  <a:cubicBezTo>
                    <a:pt x="1062" y="1541"/>
                    <a:pt x="1047" y="1531"/>
                    <a:pt x="1031" y="1525"/>
                  </a:cubicBezTo>
                  <a:cubicBezTo>
                    <a:pt x="1031" y="1310"/>
                    <a:pt x="1031" y="1310"/>
                    <a:pt x="1031" y="1310"/>
                  </a:cubicBezTo>
                  <a:cubicBezTo>
                    <a:pt x="1031" y="1223"/>
                    <a:pt x="1088" y="1177"/>
                    <a:pt x="1160" y="1111"/>
                  </a:cubicBezTo>
                  <a:cubicBezTo>
                    <a:pt x="1257" y="1024"/>
                    <a:pt x="1380" y="911"/>
                    <a:pt x="1380" y="676"/>
                  </a:cubicBezTo>
                  <a:cubicBezTo>
                    <a:pt x="1380" y="281"/>
                    <a:pt x="1093" y="0"/>
                    <a:pt x="693" y="0"/>
                  </a:cubicBezTo>
                  <a:close/>
                  <a:moveTo>
                    <a:pt x="944" y="1966"/>
                  </a:moveTo>
                  <a:cubicBezTo>
                    <a:pt x="442" y="1966"/>
                    <a:pt x="442" y="1966"/>
                    <a:pt x="442" y="1966"/>
                  </a:cubicBezTo>
                  <a:cubicBezTo>
                    <a:pt x="421" y="1966"/>
                    <a:pt x="406" y="1950"/>
                    <a:pt x="406" y="1935"/>
                  </a:cubicBezTo>
                  <a:cubicBezTo>
                    <a:pt x="406" y="1914"/>
                    <a:pt x="421" y="1899"/>
                    <a:pt x="442" y="1899"/>
                  </a:cubicBezTo>
                  <a:cubicBezTo>
                    <a:pt x="944" y="1899"/>
                    <a:pt x="944" y="1899"/>
                    <a:pt x="944" y="1899"/>
                  </a:cubicBezTo>
                  <a:cubicBezTo>
                    <a:pt x="965" y="1899"/>
                    <a:pt x="980" y="1914"/>
                    <a:pt x="980" y="1935"/>
                  </a:cubicBezTo>
                  <a:cubicBezTo>
                    <a:pt x="980" y="1950"/>
                    <a:pt x="965" y="1966"/>
                    <a:pt x="944" y="1966"/>
                  </a:cubicBezTo>
                  <a:close/>
                  <a:moveTo>
                    <a:pt x="944" y="1827"/>
                  </a:moveTo>
                  <a:cubicBezTo>
                    <a:pt x="442" y="1827"/>
                    <a:pt x="442" y="1827"/>
                    <a:pt x="442" y="1827"/>
                  </a:cubicBezTo>
                  <a:cubicBezTo>
                    <a:pt x="421" y="1827"/>
                    <a:pt x="406" y="1812"/>
                    <a:pt x="406" y="1797"/>
                  </a:cubicBezTo>
                  <a:cubicBezTo>
                    <a:pt x="406" y="1776"/>
                    <a:pt x="421" y="1761"/>
                    <a:pt x="442" y="1761"/>
                  </a:cubicBezTo>
                  <a:cubicBezTo>
                    <a:pt x="944" y="1761"/>
                    <a:pt x="944" y="1761"/>
                    <a:pt x="944" y="1761"/>
                  </a:cubicBezTo>
                  <a:cubicBezTo>
                    <a:pt x="965" y="1761"/>
                    <a:pt x="980" y="1776"/>
                    <a:pt x="980" y="1797"/>
                  </a:cubicBezTo>
                  <a:cubicBezTo>
                    <a:pt x="980" y="1812"/>
                    <a:pt x="965" y="1827"/>
                    <a:pt x="944" y="1827"/>
                  </a:cubicBezTo>
                  <a:close/>
                  <a:moveTo>
                    <a:pt x="944" y="1689"/>
                  </a:moveTo>
                  <a:cubicBezTo>
                    <a:pt x="442" y="1689"/>
                    <a:pt x="442" y="1689"/>
                    <a:pt x="442" y="1689"/>
                  </a:cubicBezTo>
                  <a:cubicBezTo>
                    <a:pt x="421" y="1689"/>
                    <a:pt x="406" y="1674"/>
                    <a:pt x="406" y="1653"/>
                  </a:cubicBezTo>
                  <a:cubicBezTo>
                    <a:pt x="406" y="1638"/>
                    <a:pt x="421" y="1623"/>
                    <a:pt x="442" y="1623"/>
                  </a:cubicBezTo>
                  <a:cubicBezTo>
                    <a:pt x="944" y="1623"/>
                    <a:pt x="944" y="1623"/>
                    <a:pt x="944" y="1623"/>
                  </a:cubicBezTo>
                  <a:cubicBezTo>
                    <a:pt x="965" y="1623"/>
                    <a:pt x="980" y="1638"/>
                    <a:pt x="980" y="1653"/>
                  </a:cubicBezTo>
                  <a:cubicBezTo>
                    <a:pt x="980" y="1674"/>
                    <a:pt x="965" y="1689"/>
                    <a:pt x="944" y="1689"/>
                  </a:cubicBezTo>
                  <a:close/>
                  <a:moveTo>
                    <a:pt x="585" y="1019"/>
                  </a:moveTo>
                  <a:cubicBezTo>
                    <a:pt x="436" y="978"/>
                    <a:pt x="370" y="845"/>
                    <a:pt x="344" y="732"/>
                  </a:cubicBezTo>
                  <a:cubicBezTo>
                    <a:pt x="334" y="701"/>
                    <a:pt x="334" y="630"/>
                    <a:pt x="365" y="583"/>
                  </a:cubicBezTo>
                  <a:cubicBezTo>
                    <a:pt x="380" y="558"/>
                    <a:pt x="400" y="543"/>
                    <a:pt x="426" y="543"/>
                  </a:cubicBezTo>
                  <a:cubicBezTo>
                    <a:pt x="431" y="537"/>
                    <a:pt x="436" y="537"/>
                    <a:pt x="436" y="537"/>
                  </a:cubicBezTo>
                  <a:cubicBezTo>
                    <a:pt x="452" y="537"/>
                    <a:pt x="462" y="543"/>
                    <a:pt x="472" y="553"/>
                  </a:cubicBezTo>
                  <a:cubicBezTo>
                    <a:pt x="544" y="614"/>
                    <a:pt x="585" y="814"/>
                    <a:pt x="585" y="978"/>
                  </a:cubicBezTo>
                  <a:cubicBezTo>
                    <a:pt x="585" y="1019"/>
                    <a:pt x="585" y="1019"/>
                    <a:pt x="585" y="1019"/>
                  </a:cubicBezTo>
                  <a:cubicBezTo>
                    <a:pt x="585" y="1019"/>
                    <a:pt x="585" y="1019"/>
                    <a:pt x="585" y="1019"/>
                  </a:cubicBezTo>
                  <a:close/>
                  <a:moveTo>
                    <a:pt x="729" y="1525"/>
                  </a:moveTo>
                  <a:cubicBezTo>
                    <a:pt x="657" y="1525"/>
                    <a:pt x="657" y="1525"/>
                    <a:pt x="657" y="1525"/>
                  </a:cubicBezTo>
                  <a:cubicBezTo>
                    <a:pt x="657" y="1100"/>
                    <a:pt x="657" y="1100"/>
                    <a:pt x="657" y="1100"/>
                  </a:cubicBezTo>
                  <a:cubicBezTo>
                    <a:pt x="683" y="1106"/>
                    <a:pt x="708" y="1106"/>
                    <a:pt x="729" y="1100"/>
                  </a:cubicBezTo>
                  <a:cubicBezTo>
                    <a:pt x="729" y="1525"/>
                    <a:pt x="729" y="1525"/>
                    <a:pt x="729" y="1525"/>
                  </a:cubicBezTo>
                  <a:cubicBezTo>
                    <a:pt x="729" y="1525"/>
                    <a:pt x="729" y="1525"/>
                    <a:pt x="729" y="1525"/>
                  </a:cubicBezTo>
                  <a:close/>
                  <a:moveTo>
                    <a:pt x="1093" y="1034"/>
                  </a:moveTo>
                  <a:cubicBezTo>
                    <a:pt x="1011" y="1100"/>
                    <a:pt x="929" y="1177"/>
                    <a:pt x="929" y="1310"/>
                  </a:cubicBezTo>
                  <a:cubicBezTo>
                    <a:pt x="929" y="1525"/>
                    <a:pt x="929" y="1525"/>
                    <a:pt x="929" y="1525"/>
                  </a:cubicBezTo>
                  <a:cubicBezTo>
                    <a:pt x="801" y="1525"/>
                    <a:pt x="801" y="1525"/>
                    <a:pt x="801" y="1525"/>
                  </a:cubicBezTo>
                  <a:cubicBezTo>
                    <a:pt x="801" y="1090"/>
                    <a:pt x="801" y="1090"/>
                    <a:pt x="801" y="1090"/>
                  </a:cubicBezTo>
                  <a:cubicBezTo>
                    <a:pt x="954" y="1054"/>
                    <a:pt x="1062" y="937"/>
                    <a:pt x="1113" y="747"/>
                  </a:cubicBezTo>
                  <a:cubicBezTo>
                    <a:pt x="1124" y="706"/>
                    <a:pt x="1124" y="614"/>
                    <a:pt x="1083" y="548"/>
                  </a:cubicBezTo>
                  <a:cubicBezTo>
                    <a:pt x="1052" y="507"/>
                    <a:pt x="1016" y="481"/>
                    <a:pt x="970" y="471"/>
                  </a:cubicBezTo>
                  <a:cubicBezTo>
                    <a:pt x="934" y="466"/>
                    <a:pt x="898" y="476"/>
                    <a:pt x="867" y="502"/>
                  </a:cubicBezTo>
                  <a:cubicBezTo>
                    <a:pt x="765" y="589"/>
                    <a:pt x="729" y="829"/>
                    <a:pt x="729" y="978"/>
                  </a:cubicBezTo>
                  <a:cubicBezTo>
                    <a:pt x="729" y="1034"/>
                    <a:pt x="729" y="1034"/>
                    <a:pt x="729" y="1034"/>
                  </a:cubicBezTo>
                  <a:cubicBezTo>
                    <a:pt x="708" y="1034"/>
                    <a:pt x="683" y="1034"/>
                    <a:pt x="657" y="1034"/>
                  </a:cubicBezTo>
                  <a:cubicBezTo>
                    <a:pt x="657" y="978"/>
                    <a:pt x="657" y="978"/>
                    <a:pt x="657" y="978"/>
                  </a:cubicBezTo>
                  <a:cubicBezTo>
                    <a:pt x="657" y="829"/>
                    <a:pt x="621" y="589"/>
                    <a:pt x="518" y="502"/>
                  </a:cubicBezTo>
                  <a:cubicBezTo>
                    <a:pt x="488" y="476"/>
                    <a:pt x="452" y="466"/>
                    <a:pt x="416" y="471"/>
                  </a:cubicBezTo>
                  <a:cubicBezTo>
                    <a:pt x="370" y="481"/>
                    <a:pt x="334" y="507"/>
                    <a:pt x="308" y="548"/>
                  </a:cubicBezTo>
                  <a:cubicBezTo>
                    <a:pt x="262" y="614"/>
                    <a:pt x="262" y="706"/>
                    <a:pt x="277" y="747"/>
                  </a:cubicBezTo>
                  <a:cubicBezTo>
                    <a:pt x="324" y="937"/>
                    <a:pt x="431" y="1054"/>
                    <a:pt x="585" y="1090"/>
                  </a:cubicBezTo>
                  <a:cubicBezTo>
                    <a:pt x="585" y="1525"/>
                    <a:pt x="585" y="1525"/>
                    <a:pt x="585" y="1525"/>
                  </a:cubicBezTo>
                  <a:cubicBezTo>
                    <a:pt x="457" y="1525"/>
                    <a:pt x="457" y="1525"/>
                    <a:pt x="457" y="1525"/>
                  </a:cubicBezTo>
                  <a:cubicBezTo>
                    <a:pt x="457" y="1310"/>
                    <a:pt x="457" y="1310"/>
                    <a:pt x="457" y="1310"/>
                  </a:cubicBezTo>
                  <a:cubicBezTo>
                    <a:pt x="457" y="1177"/>
                    <a:pt x="375" y="1106"/>
                    <a:pt x="293" y="1034"/>
                  </a:cubicBezTo>
                  <a:cubicBezTo>
                    <a:pt x="200" y="952"/>
                    <a:pt x="108" y="865"/>
                    <a:pt x="108" y="676"/>
                  </a:cubicBezTo>
                  <a:cubicBezTo>
                    <a:pt x="108" y="338"/>
                    <a:pt x="349" y="102"/>
                    <a:pt x="693" y="102"/>
                  </a:cubicBezTo>
                  <a:cubicBezTo>
                    <a:pt x="1036" y="102"/>
                    <a:pt x="1277" y="338"/>
                    <a:pt x="1277" y="676"/>
                  </a:cubicBezTo>
                  <a:cubicBezTo>
                    <a:pt x="1277" y="865"/>
                    <a:pt x="1185" y="952"/>
                    <a:pt x="1093" y="1034"/>
                  </a:cubicBezTo>
                  <a:close/>
                  <a:moveTo>
                    <a:pt x="801" y="1019"/>
                  </a:moveTo>
                  <a:cubicBezTo>
                    <a:pt x="801" y="978"/>
                    <a:pt x="801" y="978"/>
                    <a:pt x="801" y="978"/>
                  </a:cubicBezTo>
                  <a:cubicBezTo>
                    <a:pt x="801" y="814"/>
                    <a:pt x="842" y="614"/>
                    <a:pt x="913" y="553"/>
                  </a:cubicBezTo>
                  <a:cubicBezTo>
                    <a:pt x="924" y="543"/>
                    <a:pt x="934" y="537"/>
                    <a:pt x="949" y="537"/>
                  </a:cubicBezTo>
                  <a:cubicBezTo>
                    <a:pt x="949" y="537"/>
                    <a:pt x="954" y="537"/>
                    <a:pt x="960" y="543"/>
                  </a:cubicBezTo>
                  <a:cubicBezTo>
                    <a:pt x="985" y="543"/>
                    <a:pt x="1006" y="558"/>
                    <a:pt x="1021" y="583"/>
                  </a:cubicBezTo>
                  <a:cubicBezTo>
                    <a:pt x="1052" y="630"/>
                    <a:pt x="1052" y="701"/>
                    <a:pt x="1047" y="732"/>
                  </a:cubicBezTo>
                  <a:cubicBezTo>
                    <a:pt x="1016" y="845"/>
                    <a:pt x="949" y="978"/>
                    <a:pt x="801" y="1019"/>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32894">
                <a:defRPr/>
              </a:pPr>
              <a:endParaRPr lang="en-US" sz="1801">
                <a:latin typeface="Segoe UI"/>
              </a:endParaRPr>
            </a:p>
          </p:txBody>
        </p:sp>
        <p:grpSp>
          <p:nvGrpSpPr>
            <p:cNvPr id="124" name="Group 123"/>
            <p:cNvGrpSpPr/>
            <p:nvPr/>
          </p:nvGrpSpPr>
          <p:grpSpPr>
            <a:xfrm>
              <a:off x="4486257" y="1599735"/>
              <a:ext cx="3211319" cy="1831162"/>
              <a:chOff x="3170554" y="2340030"/>
              <a:chExt cx="6054818" cy="3452586"/>
            </a:xfrm>
          </p:grpSpPr>
          <p:grpSp>
            <p:nvGrpSpPr>
              <p:cNvPr id="125" name="Group 124"/>
              <p:cNvGrpSpPr/>
              <p:nvPr/>
            </p:nvGrpSpPr>
            <p:grpSpPr>
              <a:xfrm>
                <a:off x="7957731" y="3260267"/>
                <a:ext cx="318964" cy="186197"/>
                <a:chOff x="-4411663" y="4275138"/>
                <a:chExt cx="312738" cy="182563"/>
              </a:xfrm>
              <a:solidFill>
                <a:schemeClr val="accent1">
                  <a:lumMod val="60000"/>
                  <a:lumOff val="40000"/>
                </a:schemeClr>
              </a:solidFill>
            </p:grpSpPr>
            <p:sp>
              <p:nvSpPr>
                <p:cNvPr id="151" name="Freeform 9"/>
                <p:cNvSpPr>
                  <a:spLocks/>
                </p:cNvSpPr>
                <p:nvPr/>
              </p:nvSpPr>
              <p:spPr bwMode="auto">
                <a:xfrm>
                  <a:off x="-4411663" y="4352925"/>
                  <a:ext cx="312738" cy="26988"/>
                </a:xfrm>
                <a:custGeom>
                  <a:avLst/>
                  <a:gdLst>
                    <a:gd name="T0" fmla="*/ 377 w 394"/>
                    <a:gd name="T1" fmla="*/ 33 h 33"/>
                    <a:gd name="T2" fmla="*/ 16 w 394"/>
                    <a:gd name="T3" fmla="*/ 33 h 33"/>
                    <a:gd name="T4" fmla="*/ 16 w 394"/>
                    <a:gd name="T5" fmla="*/ 33 h 33"/>
                    <a:gd name="T6" fmla="*/ 10 w 394"/>
                    <a:gd name="T7" fmla="*/ 32 h 33"/>
                    <a:gd name="T8" fmla="*/ 4 w 394"/>
                    <a:gd name="T9" fmla="*/ 28 h 33"/>
                    <a:gd name="T10" fmla="*/ 1 w 394"/>
                    <a:gd name="T11" fmla="*/ 23 h 33"/>
                    <a:gd name="T12" fmla="*/ 0 w 394"/>
                    <a:gd name="T13" fmla="*/ 17 h 33"/>
                    <a:gd name="T14" fmla="*/ 0 w 394"/>
                    <a:gd name="T15" fmla="*/ 17 h 33"/>
                    <a:gd name="T16" fmla="*/ 1 w 394"/>
                    <a:gd name="T17" fmla="*/ 10 h 33"/>
                    <a:gd name="T18" fmla="*/ 4 w 394"/>
                    <a:gd name="T19" fmla="*/ 6 h 33"/>
                    <a:gd name="T20" fmla="*/ 10 w 394"/>
                    <a:gd name="T21" fmla="*/ 1 h 33"/>
                    <a:gd name="T22" fmla="*/ 16 w 394"/>
                    <a:gd name="T23" fmla="*/ 0 h 33"/>
                    <a:gd name="T24" fmla="*/ 377 w 394"/>
                    <a:gd name="T25" fmla="*/ 0 h 33"/>
                    <a:gd name="T26" fmla="*/ 377 w 394"/>
                    <a:gd name="T27" fmla="*/ 0 h 33"/>
                    <a:gd name="T28" fmla="*/ 383 w 394"/>
                    <a:gd name="T29" fmla="*/ 1 h 33"/>
                    <a:gd name="T30" fmla="*/ 389 w 394"/>
                    <a:gd name="T31" fmla="*/ 6 h 33"/>
                    <a:gd name="T32" fmla="*/ 392 w 394"/>
                    <a:gd name="T33" fmla="*/ 10 h 33"/>
                    <a:gd name="T34" fmla="*/ 394 w 394"/>
                    <a:gd name="T35" fmla="*/ 17 h 33"/>
                    <a:gd name="T36" fmla="*/ 394 w 394"/>
                    <a:gd name="T37" fmla="*/ 17 h 33"/>
                    <a:gd name="T38" fmla="*/ 392 w 394"/>
                    <a:gd name="T39" fmla="*/ 23 h 33"/>
                    <a:gd name="T40" fmla="*/ 389 w 394"/>
                    <a:gd name="T41" fmla="*/ 28 h 33"/>
                    <a:gd name="T42" fmla="*/ 383 w 394"/>
                    <a:gd name="T43" fmla="*/ 32 h 33"/>
                    <a:gd name="T44" fmla="*/ 377 w 394"/>
                    <a:gd name="T45" fmla="*/ 33 h 33"/>
                    <a:gd name="T46" fmla="*/ 377 w 394"/>
                    <a:gd name="T4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4" h="33">
                      <a:moveTo>
                        <a:pt x="377" y="33"/>
                      </a:moveTo>
                      <a:lnTo>
                        <a:pt x="16" y="33"/>
                      </a:lnTo>
                      <a:lnTo>
                        <a:pt x="16" y="33"/>
                      </a:lnTo>
                      <a:lnTo>
                        <a:pt x="10" y="32"/>
                      </a:lnTo>
                      <a:lnTo>
                        <a:pt x="4" y="28"/>
                      </a:lnTo>
                      <a:lnTo>
                        <a:pt x="1" y="23"/>
                      </a:lnTo>
                      <a:lnTo>
                        <a:pt x="0" y="17"/>
                      </a:lnTo>
                      <a:lnTo>
                        <a:pt x="0" y="17"/>
                      </a:lnTo>
                      <a:lnTo>
                        <a:pt x="1" y="10"/>
                      </a:lnTo>
                      <a:lnTo>
                        <a:pt x="4" y="6"/>
                      </a:lnTo>
                      <a:lnTo>
                        <a:pt x="10" y="1"/>
                      </a:lnTo>
                      <a:lnTo>
                        <a:pt x="16" y="0"/>
                      </a:lnTo>
                      <a:lnTo>
                        <a:pt x="377" y="0"/>
                      </a:lnTo>
                      <a:lnTo>
                        <a:pt x="377" y="0"/>
                      </a:lnTo>
                      <a:lnTo>
                        <a:pt x="383" y="1"/>
                      </a:lnTo>
                      <a:lnTo>
                        <a:pt x="389" y="6"/>
                      </a:lnTo>
                      <a:lnTo>
                        <a:pt x="392" y="10"/>
                      </a:lnTo>
                      <a:lnTo>
                        <a:pt x="394" y="17"/>
                      </a:lnTo>
                      <a:lnTo>
                        <a:pt x="394" y="17"/>
                      </a:lnTo>
                      <a:lnTo>
                        <a:pt x="392" y="23"/>
                      </a:lnTo>
                      <a:lnTo>
                        <a:pt x="389" y="28"/>
                      </a:lnTo>
                      <a:lnTo>
                        <a:pt x="383" y="32"/>
                      </a:lnTo>
                      <a:lnTo>
                        <a:pt x="377" y="33"/>
                      </a:lnTo>
                      <a:lnTo>
                        <a:pt x="377" y="33"/>
                      </a:lnTo>
                      <a:close/>
                    </a:path>
                  </a:pathLst>
                </a:custGeom>
                <a:grpFill/>
                <a:ln w="38100">
                  <a:solidFill>
                    <a:srgbClr val="000000"/>
                  </a:solidFill>
                  <a:round/>
                  <a:headEnd/>
                  <a:tailEnd/>
                </a:ln>
                <a:extLst/>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52" name="Freeform 10"/>
                <p:cNvSpPr>
                  <a:spLocks/>
                </p:cNvSpPr>
                <p:nvPr/>
              </p:nvSpPr>
              <p:spPr bwMode="auto">
                <a:xfrm>
                  <a:off x="-4198938" y="4275138"/>
                  <a:ext cx="100013" cy="182563"/>
                </a:xfrm>
                <a:custGeom>
                  <a:avLst/>
                  <a:gdLst>
                    <a:gd name="T0" fmla="*/ 18 w 127"/>
                    <a:gd name="T1" fmla="*/ 231 h 231"/>
                    <a:gd name="T2" fmla="*/ 18 w 127"/>
                    <a:gd name="T3" fmla="*/ 231 h 231"/>
                    <a:gd name="T4" fmla="*/ 10 w 127"/>
                    <a:gd name="T5" fmla="*/ 231 h 231"/>
                    <a:gd name="T6" fmla="*/ 6 w 127"/>
                    <a:gd name="T7" fmla="*/ 226 h 231"/>
                    <a:gd name="T8" fmla="*/ 6 w 127"/>
                    <a:gd name="T9" fmla="*/ 226 h 231"/>
                    <a:gd name="T10" fmla="*/ 2 w 127"/>
                    <a:gd name="T11" fmla="*/ 221 h 231"/>
                    <a:gd name="T12" fmla="*/ 0 w 127"/>
                    <a:gd name="T13" fmla="*/ 215 h 231"/>
                    <a:gd name="T14" fmla="*/ 2 w 127"/>
                    <a:gd name="T15" fmla="*/ 209 h 231"/>
                    <a:gd name="T16" fmla="*/ 6 w 127"/>
                    <a:gd name="T17" fmla="*/ 203 h 231"/>
                    <a:gd name="T18" fmla="*/ 94 w 127"/>
                    <a:gd name="T19" fmla="*/ 115 h 231"/>
                    <a:gd name="T20" fmla="*/ 6 w 127"/>
                    <a:gd name="T21" fmla="*/ 28 h 231"/>
                    <a:gd name="T22" fmla="*/ 6 w 127"/>
                    <a:gd name="T23" fmla="*/ 28 h 231"/>
                    <a:gd name="T24" fmla="*/ 2 w 127"/>
                    <a:gd name="T25" fmla="*/ 22 h 231"/>
                    <a:gd name="T26" fmla="*/ 0 w 127"/>
                    <a:gd name="T27" fmla="*/ 16 h 231"/>
                    <a:gd name="T28" fmla="*/ 2 w 127"/>
                    <a:gd name="T29" fmla="*/ 11 h 231"/>
                    <a:gd name="T30" fmla="*/ 6 w 127"/>
                    <a:gd name="T31" fmla="*/ 5 h 231"/>
                    <a:gd name="T32" fmla="*/ 6 w 127"/>
                    <a:gd name="T33" fmla="*/ 5 h 231"/>
                    <a:gd name="T34" fmla="*/ 10 w 127"/>
                    <a:gd name="T35" fmla="*/ 2 h 231"/>
                    <a:gd name="T36" fmla="*/ 18 w 127"/>
                    <a:gd name="T37" fmla="*/ 0 h 231"/>
                    <a:gd name="T38" fmla="*/ 24 w 127"/>
                    <a:gd name="T39" fmla="*/ 2 h 231"/>
                    <a:gd name="T40" fmla="*/ 30 w 127"/>
                    <a:gd name="T41" fmla="*/ 5 h 231"/>
                    <a:gd name="T42" fmla="*/ 118 w 127"/>
                    <a:gd name="T43" fmla="*/ 93 h 231"/>
                    <a:gd name="T44" fmla="*/ 118 w 127"/>
                    <a:gd name="T45" fmla="*/ 93 h 231"/>
                    <a:gd name="T46" fmla="*/ 122 w 127"/>
                    <a:gd name="T47" fmla="*/ 99 h 231"/>
                    <a:gd name="T48" fmla="*/ 125 w 127"/>
                    <a:gd name="T49" fmla="*/ 103 h 231"/>
                    <a:gd name="T50" fmla="*/ 127 w 127"/>
                    <a:gd name="T51" fmla="*/ 109 h 231"/>
                    <a:gd name="T52" fmla="*/ 127 w 127"/>
                    <a:gd name="T53" fmla="*/ 116 h 231"/>
                    <a:gd name="T54" fmla="*/ 127 w 127"/>
                    <a:gd name="T55" fmla="*/ 116 h 231"/>
                    <a:gd name="T56" fmla="*/ 127 w 127"/>
                    <a:gd name="T57" fmla="*/ 122 h 231"/>
                    <a:gd name="T58" fmla="*/ 125 w 127"/>
                    <a:gd name="T59" fmla="*/ 128 h 231"/>
                    <a:gd name="T60" fmla="*/ 122 w 127"/>
                    <a:gd name="T61" fmla="*/ 132 h 231"/>
                    <a:gd name="T62" fmla="*/ 118 w 127"/>
                    <a:gd name="T63" fmla="*/ 138 h 231"/>
                    <a:gd name="T64" fmla="*/ 28 w 127"/>
                    <a:gd name="T65" fmla="*/ 226 h 231"/>
                    <a:gd name="T66" fmla="*/ 28 w 127"/>
                    <a:gd name="T67" fmla="*/ 226 h 231"/>
                    <a:gd name="T68" fmla="*/ 24 w 127"/>
                    <a:gd name="T69" fmla="*/ 231 h 231"/>
                    <a:gd name="T70" fmla="*/ 18 w 127"/>
                    <a:gd name="T71" fmla="*/ 231 h 231"/>
                    <a:gd name="T72" fmla="*/ 18 w 127"/>
                    <a:gd name="T73" fmla="*/ 231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7" h="231">
                      <a:moveTo>
                        <a:pt x="18" y="231"/>
                      </a:moveTo>
                      <a:lnTo>
                        <a:pt x="18" y="231"/>
                      </a:lnTo>
                      <a:lnTo>
                        <a:pt x="10" y="231"/>
                      </a:lnTo>
                      <a:lnTo>
                        <a:pt x="6" y="226"/>
                      </a:lnTo>
                      <a:lnTo>
                        <a:pt x="6" y="226"/>
                      </a:lnTo>
                      <a:lnTo>
                        <a:pt x="2" y="221"/>
                      </a:lnTo>
                      <a:lnTo>
                        <a:pt x="0" y="215"/>
                      </a:lnTo>
                      <a:lnTo>
                        <a:pt x="2" y="209"/>
                      </a:lnTo>
                      <a:lnTo>
                        <a:pt x="6" y="203"/>
                      </a:lnTo>
                      <a:lnTo>
                        <a:pt x="94" y="115"/>
                      </a:lnTo>
                      <a:lnTo>
                        <a:pt x="6" y="28"/>
                      </a:lnTo>
                      <a:lnTo>
                        <a:pt x="6" y="28"/>
                      </a:lnTo>
                      <a:lnTo>
                        <a:pt x="2" y="22"/>
                      </a:lnTo>
                      <a:lnTo>
                        <a:pt x="0" y="16"/>
                      </a:lnTo>
                      <a:lnTo>
                        <a:pt x="2" y="11"/>
                      </a:lnTo>
                      <a:lnTo>
                        <a:pt x="6" y="5"/>
                      </a:lnTo>
                      <a:lnTo>
                        <a:pt x="6" y="5"/>
                      </a:lnTo>
                      <a:lnTo>
                        <a:pt x="10" y="2"/>
                      </a:lnTo>
                      <a:lnTo>
                        <a:pt x="18" y="0"/>
                      </a:lnTo>
                      <a:lnTo>
                        <a:pt x="24" y="2"/>
                      </a:lnTo>
                      <a:lnTo>
                        <a:pt x="30" y="5"/>
                      </a:lnTo>
                      <a:lnTo>
                        <a:pt x="118" y="93"/>
                      </a:lnTo>
                      <a:lnTo>
                        <a:pt x="118" y="93"/>
                      </a:lnTo>
                      <a:lnTo>
                        <a:pt x="122" y="99"/>
                      </a:lnTo>
                      <a:lnTo>
                        <a:pt x="125" y="103"/>
                      </a:lnTo>
                      <a:lnTo>
                        <a:pt x="127" y="109"/>
                      </a:lnTo>
                      <a:lnTo>
                        <a:pt x="127" y="116"/>
                      </a:lnTo>
                      <a:lnTo>
                        <a:pt x="127" y="116"/>
                      </a:lnTo>
                      <a:lnTo>
                        <a:pt x="127" y="122"/>
                      </a:lnTo>
                      <a:lnTo>
                        <a:pt x="125" y="128"/>
                      </a:lnTo>
                      <a:lnTo>
                        <a:pt x="122" y="132"/>
                      </a:lnTo>
                      <a:lnTo>
                        <a:pt x="118" y="138"/>
                      </a:lnTo>
                      <a:lnTo>
                        <a:pt x="28" y="226"/>
                      </a:lnTo>
                      <a:lnTo>
                        <a:pt x="28" y="226"/>
                      </a:lnTo>
                      <a:lnTo>
                        <a:pt x="24" y="231"/>
                      </a:lnTo>
                      <a:lnTo>
                        <a:pt x="18" y="231"/>
                      </a:lnTo>
                      <a:lnTo>
                        <a:pt x="18" y="231"/>
                      </a:lnTo>
                      <a:close/>
                    </a:path>
                  </a:pathLst>
                </a:custGeom>
                <a:grpFill/>
                <a:ln w="9525">
                  <a:solidFill>
                    <a:srgbClr val="000000"/>
                  </a:solidFill>
                  <a:round/>
                  <a:headEnd/>
                  <a:tailEnd/>
                </a:ln>
                <a:extLst/>
              </p:spPr>
              <p:txBody>
                <a:bodyPr vert="horz" wrap="square" lIns="93260" tIns="46630" rIns="93260" bIns="46630" numCol="1" anchor="t" anchorCtr="0" compatLnSpc="1">
                  <a:prstTxWarp prst="textNoShape">
                    <a:avLst/>
                  </a:prstTxWarp>
                </a:bodyPr>
                <a:lstStyle/>
                <a:p>
                  <a:pPr defTabSz="932750">
                    <a:defRPr/>
                  </a:pPr>
                  <a:endParaRPr lang="en-US" sz="1836" kern="0"/>
                </a:p>
              </p:txBody>
            </p:sp>
          </p:grpSp>
          <p:sp>
            <p:nvSpPr>
              <p:cNvPr id="126" name="Freeform 539"/>
              <p:cNvSpPr>
                <a:spLocks noChangeAspect="1"/>
              </p:cNvSpPr>
              <p:nvPr/>
            </p:nvSpPr>
            <p:spPr bwMode="auto">
              <a:xfrm>
                <a:off x="4179135" y="2553436"/>
                <a:ext cx="4019002" cy="2209595"/>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accent2"/>
              </a:solidFill>
              <a:ln w="28575">
                <a:solidFill>
                  <a:schemeClr val="bg1"/>
                </a:solidFill>
              </a:ln>
              <a:extLst/>
            </p:spPr>
            <p:txBody>
              <a:bodyPr vert="horz" wrap="square" lIns="93246" tIns="46623" rIns="93246" bIns="46623" numCol="1" anchor="t" anchorCtr="0" compatLnSpc="1">
                <a:prstTxWarp prst="textNoShape">
                  <a:avLst/>
                </a:prstTxWarp>
              </a:bodyPr>
              <a:lstStyle/>
              <a:p>
                <a:pPr defTabSz="951276">
                  <a:defRPr/>
                </a:pPr>
                <a:endParaRPr lang="en-US" sz="1072" kern="0" dirty="0"/>
              </a:p>
            </p:txBody>
          </p:sp>
          <p:sp>
            <p:nvSpPr>
              <p:cNvPr id="127" name="TextBox 126"/>
              <p:cNvSpPr txBox="1"/>
              <p:nvPr/>
            </p:nvSpPr>
            <p:spPr>
              <a:xfrm>
                <a:off x="3170554" y="4691766"/>
                <a:ext cx="6054818" cy="1100850"/>
              </a:xfrm>
              <a:prstGeom prst="rect">
                <a:avLst/>
              </a:prstGeom>
              <a:noFill/>
              <a:ln>
                <a:noFill/>
              </a:ln>
            </p:spPr>
            <p:txBody>
              <a:bodyPr wrap="square" lIns="186521" tIns="149217" rIns="186521" bIns="149217" rtlCol="0">
                <a:spAutoFit/>
              </a:bodyPr>
              <a:lstStyle/>
              <a:p>
                <a:pPr algn="ctr" defTabSz="932750">
                  <a:lnSpc>
                    <a:spcPct val="90000"/>
                  </a:lnSpc>
                  <a:defRPr/>
                </a:pPr>
                <a:r>
                  <a:rPr lang="en-US" sz="2040" kern="0" dirty="0">
                    <a:latin typeface="Segoe UI Light"/>
                  </a:rPr>
                  <a:t>Cortana Intelligence</a:t>
                </a:r>
              </a:p>
            </p:txBody>
          </p:sp>
          <p:sp>
            <p:nvSpPr>
              <p:cNvPr id="128" name="Freeform 539"/>
              <p:cNvSpPr>
                <a:spLocks noChangeAspect="1"/>
              </p:cNvSpPr>
              <p:nvPr/>
            </p:nvSpPr>
            <p:spPr bwMode="auto">
              <a:xfrm>
                <a:off x="4040834" y="2340030"/>
                <a:ext cx="817936" cy="449690"/>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bg1">
                  <a:lumMod val="20000"/>
                  <a:lumOff val="80000"/>
                </a:schemeClr>
              </a:solidFill>
              <a:ln w="28575">
                <a:solidFill>
                  <a:schemeClr val="tx1"/>
                </a:solidFill>
              </a:ln>
              <a:extLst/>
            </p:spPr>
            <p:txBody>
              <a:bodyPr vert="horz" wrap="square" lIns="93246" tIns="46623" rIns="93246" bIns="46623" numCol="1" anchor="t" anchorCtr="0" compatLnSpc="1">
                <a:prstTxWarp prst="textNoShape">
                  <a:avLst/>
                </a:prstTxWarp>
              </a:bodyPr>
              <a:lstStyle/>
              <a:p>
                <a:pPr defTabSz="951276">
                  <a:defRPr/>
                </a:pPr>
                <a:endParaRPr lang="en-US" sz="1072" kern="0" dirty="0"/>
              </a:p>
            </p:txBody>
          </p:sp>
          <p:sp>
            <p:nvSpPr>
              <p:cNvPr id="129" name="Freeform 539"/>
              <p:cNvSpPr>
                <a:spLocks noChangeAspect="1"/>
              </p:cNvSpPr>
              <p:nvPr/>
            </p:nvSpPr>
            <p:spPr bwMode="auto">
              <a:xfrm>
                <a:off x="3685888" y="4556296"/>
                <a:ext cx="461972" cy="253987"/>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bg1">
                  <a:lumMod val="20000"/>
                  <a:lumOff val="80000"/>
                </a:schemeClr>
              </a:solidFill>
              <a:ln w="28575">
                <a:solidFill>
                  <a:schemeClr val="tx1"/>
                </a:solidFill>
              </a:ln>
              <a:extLst/>
            </p:spPr>
            <p:txBody>
              <a:bodyPr vert="horz" wrap="square" lIns="93246" tIns="46623" rIns="93246" bIns="46623" numCol="1" anchor="t" anchorCtr="0" compatLnSpc="1">
                <a:prstTxWarp prst="textNoShape">
                  <a:avLst/>
                </a:prstTxWarp>
              </a:bodyPr>
              <a:lstStyle/>
              <a:p>
                <a:pPr defTabSz="951276">
                  <a:defRPr/>
                </a:pPr>
                <a:endParaRPr lang="en-US" sz="1072" kern="0" dirty="0"/>
              </a:p>
            </p:txBody>
          </p:sp>
          <p:sp>
            <p:nvSpPr>
              <p:cNvPr id="130" name="Freeform 539"/>
              <p:cNvSpPr>
                <a:spLocks noChangeAspect="1"/>
              </p:cNvSpPr>
              <p:nvPr/>
            </p:nvSpPr>
            <p:spPr bwMode="auto">
              <a:xfrm>
                <a:off x="7137913" y="2357024"/>
                <a:ext cx="546507" cy="300463"/>
              </a:xfrm>
              <a:custGeom>
                <a:avLst/>
                <a:gdLst>
                  <a:gd name="T0" fmla="*/ 312 w 400"/>
                  <a:gd name="T1" fmla="*/ 220 h 220"/>
                  <a:gd name="T2" fmla="*/ 45 w 400"/>
                  <a:gd name="T3" fmla="*/ 220 h 220"/>
                  <a:gd name="T4" fmla="*/ 0 w 400"/>
                  <a:gd name="T5" fmla="*/ 175 h 220"/>
                  <a:gd name="T6" fmla="*/ 34 w 400"/>
                  <a:gd name="T7" fmla="*/ 131 h 220"/>
                  <a:gd name="T8" fmla="*/ 87 w 400"/>
                  <a:gd name="T9" fmla="*/ 91 h 220"/>
                  <a:gd name="T10" fmla="*/ 183 w 400"/>
                  <a:gd name="T11" fmla="*/ 0 h 220"/>
                  <a:gd name="T12" fmla="*/ 270 w 400"/>
                  <a:gd name="T13" fmla="*/ 55 h 220"/>
                  <a:gd name="T14" fmla="*/ 312 w 400"/>
                  <a:gd name="T15" fmla="*/ 44 h 220"/>
                  <a:gd name="T16" fmla="*/ 400 w 400"/>
                  <a:gd name="T17" fmla="*/ 132 h 220"/>
                  <a:gd name="T18" fmla="*/ 312 w 400"/>
                  <a:gd name="T19"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20">
                    <a:moveTo>
                      <a:pt x="312" y="220"/>
                    </a:moveTo>
                    <a:cubicBezTo>
                      <a:pt x="45" y="220"/>
                      <a:pt x="45" y="220"/>
                      <a:pt x="45" y="220"/>
                    </a:cubicBezTo>
                    <a:cubicBezTo>
                      <a:pt x="20" y="220"/>
                      <a:pt x="0" y="200"/>
                      <a:pt x="0" y="175"/>
                    </a:cubicBezTo>
                    <a:cubicBezTo>
                      <a:pt x="0" y="154"/>
                      <a:pt x="15" y="136"/>
                      <a:pt x="34" y="131"/>
                    </a:cubicBezTo>
                    <a:cubicBezTo>
                      <a:pt x="43" y="110"/>
                      <a:pt x="63" y="94"/>
                      <a:pt x="87" y="91"/>
                    </a:cubicBezTo>
                    <a:cubicBezTo>
                      <a:pt x="89" y="40"/>
                      <a:pt x="131" y="0"/>
                      <a:pt x="183" y="0"/>
                    </a:cubicBezTo>
                    <a:cubicBezTo>
                      <a:pt x="220" y="0"/>
                      <a:pt x="254" y="22"/>
                      <a:pt x="270" y="55"/>
                    </a:cubicBezTo>
                    <a:cubicBezTo>
                      <a:pt x="282" y="48"/>
                      <a:pt x="297" y="44"/>
                      <a:pt x="312" y="44"/>
                    </a:cubicBezTo>
                    <a:cubicBezTo>
                      <a:pt x="360" y="44"/>
                      <a:pt x="400" y="84"/>
                      <a:pt x="400" y="132"/>
                    </a:cubicBezTo>
                    <a:cubicBezTo>
                      <a:pt x="400" y="181"/>
                      <a:pt x="360" y="220"/>
                      <a:pt x="312" y="220"/>
                    </a:cubicBezTo>
                    <a:close/>
                  </a:path>
                </a:pathLst>
              </a:custGeom>
              <a:solidFill>
                <a:schemeClr val="bg1">
                  <a:lumMod val="20000"/>
                  <a:lumOff val="80000"/>
                </a:schemeClr>
              </a:solidFill>
              <a:ln w="28575">
                <a:solidFill>
                  <a:schemeClr val="tx1"/>
                </a:solidFill>
              </a:ln>
              <a:extLst/>
            </p:spPr>
            <p:txBody>
              <a:bodyPr vert="horz" wrap="square" lIns="93246" tIns="46623" rIns="93246" bIns="46623" numCol="1" anchor="t" anchorCtr="0" compatLnSpc="1">
                <a:prstTxWarp prst="textNoShape">
                  <a:avLst/>
                </a:prstTxWarp>
              </a:bodyPr>
              <a:lstStyle/>
              <a:p>
                <a:pPr defTabSz="951276">
                  <a:defRPr/>
                </a:pPr>
                <a:endParaRPr lang="en-US" sz="1072" kern="0" dirty="0"/>
              </a:p>
            </p:txBody>
          </p:sp>
          <p:grpSp>
            <p:nvGrpSpPr>
              <p:cNvPr id="131" name="Group 130"/>
              <p:cNvGrpSpPr/>
              <p:nvPr/>
            </p:nvGrpSpPr>
            <p:grpSpPr>
              <a:xfrm>
                <a:off x="4599516" y="2795342"/>
                <a:ext cx="3174994" cy="1760525"/>
                <a:chOff x="4508874" y="2221077"/>
                <a:chExt cx="3113022" cy="1726163"/>
              </a:xfrm>
              <a:solidFill>
                <a:schemeClr val="bg2">
                  <a:lumMod val="75000"/>
                  <a:lumOff val="25000"/>
                </a:schemeClr>
              </a:solidFill>
            </p:grpSpPr>
            <p:sp>
              <p:nvSpPr>
                <p:cNvPr id="133" name="Freeform 12"/>
                <p:cNvSpPr>
                  <a:spLocks/>
                </p:cNvSpPr>
                <p:nvPr/>
              </p:nvSpPr>
              <p:spPr bwMode="auto">
                <a:xfrm>
                  <a:off x="4508874" y="3400845"/>
                  <a:ext cx="457856" cy="62986"/>
                </a:xfrm>
                <a:custGeom>
                  <a:avLst/>
                  <a:gdLst>
                    <a:gd name="T0" fmla="*/ 704 w 756"/>
                    <a:gd name="T1" fmla="*/ 104 h 104"/>
                    <a:gd name="T2" fmla="*/ 52 w 756"/>
                    <a:gd name="T3" fmla="*/ 104 h 104"/>
                    <a:gd name="T4" fmla="*/ 52 w 756"/>
                    <a:gd name="T5" fmla="*/ 104 h 104"/>
                    <a:gd name="T6" fmla="*/ 42 w 756"/>
                    <a:gd name="T7" fmla="*/ 104 h 104"/>
                    <a:gd name="T8" fmla="*/ 32 w 756"/>
                    <a:gd name="T9" fmla="*/ 100 h 104"/>
                    <a:gd name="T10" fmla="*/ 22 w 756"/>
                    <a:gd name="T11" fmla="*/ 96 h 104"/>
                    <a:gd name="T12" fmla="*/ 14 w 756"/>
                    <a:gd name="T13" fmla="*/ 90 h 104"/>
                    <a:gd name="T14" fmla="*/ 8 w 756"/>
                    <a:gd name="T15" fmla="*/ 82 h 104"/>
                    <a:gd name="T16" fmla="*/ 4 w 756"/>
                    <a:gd name="T17" fmla="*/ 72 h 104"/>
                    <a:gd name="T18" fmla="*/ 0 w 756"/>
                    <a:gd name="T19" fmla="*/ 62 h 104"/>
                    <a:gd name="T20" fmla="*/ 0 w 756"/>
                    <a:gd name="T21" fmla="*/ 52 h 104"/>
                    <a:gd name="T22" fmla="*/ 0 w 756"/>
                    <a:gd name="T23" fmla="*/ 52 h 104"/>
                    <a:gd name="T24" fmla="*/ 0 w 756"/>
                    <a:gd name="T25" fmla="*/ 42 h 104"/>
                    <a:gd name="T26" fmla="*/ 4 w 756"/>
                    <a:gd name="T27" fmla="*/ 32 h 104"/>
                    <a:gd name="T28" fmla="*/ 8 w 756"/>
                    <a:gd name="T29" fmla="*/ 22 h 104"/>
                    <a:gd name="T30" fmla="*/ 14 w 756"/>
                    <a:gd name="T31" fmla="*/ 16 h 104"/>
                    <a:gd name="T32" fmla="*/ 22 w 756"/>
                    <a:gd name="T33" fmla="*/ 8 h 104"/>
                    <a:gd name="T34" fmla="*/ 32 w 756"/>
                    <a:gd name="T35" fmla="*/ 4 h 104"/>
                    <a:gd name="T36" fmla="*/ 42 w 756"/>
                    <a:gd name="T37" fmla="*/ 0 h 104"/>
                    <a:gd name="T38" fmla="*/ 52 w 756"/>
                    <a:gd name="T39" fmla="*/ 0 h 104"/>
                    <a:gd name="T40" fmla="*/ 704 w 756"/>
                    <a:gd name="T41" fmla="*/ 0 h 104"/>
                    <a:gd name="T42" fmla="*/ 704 w 756"/>
                    <a:gd name="T43" fmla="*/ 0 h 104"/>
                    <a:gd name="T44" fmla="*/ 714 w 756"/>
                    <a:gd name="T45" fmla="*/ 0 h 104"/>
                    <a:gd name="T46" fmla="*/ 724 w 756"/>
                    <a:gd name="T47" fmla="*/ 4 h 104"/>
                    <a:gd name="T48" fmla="*/ 732 w 756"/>
                    <a:gd name="T49" fmla="*/ 8 h 104"/>
                    <a:gd name="T50" fmla="*/ 740 w 756"/>
                    <a:gd name="T51" fmla="*/ 16 h 104"/>
                    <a:gd name="T52" fmla="*/ 748 w 756"/>
                    <a:gd name="T53" fmla="*/ 22 h 104"/>
                    <a:gd name="T54" fmla="*/ 752 w 756"/>
                    <a:gd name="T55" fmla="*/ 32 h 104"/>
                    <a:gd name="T56" fmla="*/ 756 w 756"/>
                    <a:gd name="T57" fmla="*/ 42 h 104"/>
                    <a:gd name="T58" fmla="*/ 756 w 756"/>
                    <a:gd name="T59" fmla="*/ 52 h 104"/>
                    <a:gd name="T60" fmla="*/ 756 w 756"/>
                    <a:gd name="T61" fmla="*/ 52 h 104"/>
                    <a:gd name="T62" fmla="*/ 756 w 756"/>
                    <a:gd name="T63" fmla="*/ 62 h 104"/>
                    <a:gd name="T64" fmla="*/ 752 w 756"/>
                    <a:gd name="T65" fmla="*/ 72 h 104"/>
                    <a:gd name="T66" fmla="*/ 748 w 756"/>
                    <a:gd name="T67" fmla="*/ 82 h 104"/>
                    <a:gd name="T68" fmla="*/ 740 w 756"/>
                    <a:gd name="T69" fmla="*/ 90 h 104"/>
                    <a:gd name="T70" fmla="*/ 732 w 756"/>
                    <a:gd name="T71" fmla="*/ 96 h 104"/>
                    <a:gd name="T72" fmla="*/ 724 w 756"/>
                    <a:gd name="T73" fmla="*/ 100 h 104"/>
                    <a:gd name="T74" fmla="*/ 714 w 756"/>
                    <a:gd name="T75" fmla="*/ 104 h 104"/>
                    <a:gd name="T76" fmla="*/ 704 w 756"/>
                    <a:gd name="T77" fmla="*/ 104 h 104"/>
                    <a:gd name="T78" fmla="*/ 704 w 756"/>
                    <a:gd name="T7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6" h="104">
                      <a:moveTo>
                        <a:pt x="704" y="104"/>
                      </a:moveTo>
                      <a:lnTo>
                        <a:pt x="52" y="104"/>
                      </a:lnTo>
                      <a:lnTo>
                        <a:pt x="52" y="104"/>
                      </a:lnTo>
                      <a:lnTo>
                        <a:pt x="42" y="104"/>
                      </a:lnTo>
                      <a:lnTo>
                        <a:pt x="32" y="100"/>
                      </a:lnTo>
                      <a:lnTo>
                        <a:pt x="22" y="96"/>
                      </a:lnTo>
                      <a:lnTo>
                        <a:pt x="14" y="90"/>
                      </a:lnTo>
                      <a:lnTo>
                        <a:pt x="8" y="82"/>
                      </a:lnTo>
                      <a:lnTo>
                        <a:pt x="4" y="72"/>
                      </a:lnTo>
                      <a:lnTo>
                        <a:pt x="0" y="62"/>
                      </a:lnTo>
                      <a:lnTo>
                        <a:pt x="0" y="52"/>
                      </a:lnTo>
                      <a:lnTo>
                        <a:pt x="0" y="52"/>
                      </a:lnTo>
                      <a:lnTo>
                        <a:pt x="0" y="42"/>
                      </a:lnTo>
                      <a:lnTo>
                        <a:pt x="4" y="32"/>
                      </a:lnTo>
                      <a:lnTo>
                        <a:pt x="8" y="22"/>
                      </a:lnTo>
                      <a:lnTo>
                        <a:pt x="14" y="16"/>
                      </a:lnTo>
                      <a:lnTo>
                        <a:pt x="22" y="8"/>
                      </a:lnTo>
                      <a:lnTo>
                        <a:pt x="32" y="4"/>
                      </a:lnTo>
                      <a:lnTo>
                        <a:pt x="42" y="0"/>
                      </a:lnTo>
                      <a:lnTo>
                        <a:pt x="52" y="0"/>
                      </a:lnTo>
                      <a:lnTo>
                        <a:pt x="704" y="0"/>
                      </a:lnTo>
                      <a:lnTo>
                        <a:pt x="704" y="0"/>
                      </a:lnTo>
                      <a:lnTo>
                        <a:pt x="714" y="0"/>
                      </a:lnTo>
                      <a:lnTo>
                        <a:pt x="724" y="4"/>
                      </a:lnTo>
                      <a:lnTo>
                        <a:pt x="732" y="8"/>
                      </a:lnTo>
                      <a:lnTo>
                        <a:pt x="740" y="16"/>
                      </a:lnTo>
                      <a:lnTo>
                        <a:pt x="748" y="22"/>
                      </a:lnTo>
                      <a:lnTo>
                        <a:pt x="752" y="32"/>
                      </a:lnTo>
                      <a:lnTo>
                        <a:pt x="756" y="42"/>
                      </a:lnTo>
                      <a:lnTo>
                        <a:pt x="756" y="52"/>
                      </a:lnTo>
                      <a:lnTo>
                        <a:pt x="756" y="52"/>
                      </a:lnTo>
                      <a:lnTo>
                        <a:pt x="756" y="62"/>
                      </a:lnTo>
                      <a:lnTo>
                        <a:pt x="752" y="72"/>
                      </a:lnTo>
                      <a:lnTo>
                        <a:pt x="748" y="82"/>
                      </a:lnTo>
                      <a:lnTo>
                        <a:pt x="740" y="90"/>
                      </a:lnTo>
                      <a:lnTo>
                        <a:pt x="732" y="96"/>
                      </a:lnTo>
                      <a:lnTo>
                        <a:pt x="724" y="100"/>
                      </a:lnTo>
                      <a:lnTo>
                        <a:pt x="714" y="104"/>
                      </a:lnTo>
                      <a:lnTo>
                        <a:pt x="704" y="104"/>
                      </a:lnTo>
                      <a:lnTo>
                        <a:pt x="704" y="104"/>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4" name="Freeform 13"/>
                <p:cNvSpPr>
                  <a:spLocks/>
                </p:cNvSpPr>
                <p:nvPr/>
              </p:nvSpPr>
              <p:spPr bwMode="auto">
                <a:xfrm>
                  <a:off x="4903745" y="3331803"/>
                  <a:ext cx="540222" cy="245886"/>
                </a:xfrm>
                <a:custGeom>
                  <a:avLst/>
                  <a:gdLst>
                    <a:gd name="T0" fmla="*/ 456 w 892"/>
                    <a:gd name="T1" fmla="*/ 406 h 406"/>
                    <a:gd name="T2" fmla="*/ 436 w 892"/>
                    <a:gd name="T3" fmla="*/ 402 h 406"/>
                    <a:gd name="T4" fmla="*/ 418 w 892"/>
                    <a:gd name="T5" fmla="*/ 390 h 406"/>
                    <a:gd name="T6" fmla="*/ 408 w 892"/>
                    <a:gd name="T7" fmla="*/ 374 h 406"/>
                    <a:gd name="T8" fmla="*/ 404 w 892"/>
                    <a:gd name="T9" fmla="*/ 354 h 406"/>
                    <a:gd name="T10" fmla="*/ 402 w 892"/>
                    <a:gd name="T11" fmla="*/ 346 h 406"/>
                    <a:gd name="T12" fmla="*/ 396 w 892"/>
                    <a:gd name="T13" fmla="*/ 344 h 406"/>
                    <a:gd name="T14" fmla="*/ 164 w 892"/>
                    <a:gd name="T15" fmla="*/ 344 h 406"/>
                    <a:gd name="T16" fmla="*/ 138 w 892"/>
                    <a:gd name="T17" fmla="*/ 344 h 406"/>
                    <a:gd name="T18" fmla="*/ 104 w 892"/>
                    <a:gd name="T19" fmla="*/ 336 h 406"/>
                    <a:gd name="T20" fmla="*/ 66 w 892"/>
                    <a:gd name="T21" fmla="*/ 318 h 406"/>
                    <a:gd name="T22" fmla="*/ 46 w 892"/>
                    <a:gd name="T23" fmla="*/ 302 h 406"/>
                    <a:gd name="T24" fmla="*/ 30 w 892"/>
                    <a:gd name="T25" fmla="*/ 284 h 406"/>
                    <a:gd name="T26" fmla="*/ 14 w 892"/>
                    <a:gd name="T27" fmla="*/ 258 h 406"/>
                    <a:gd name="T28" fmla="*/ 4 w 892"/>
                    <a:gd name="T29" fmla="*/ 224 h 406"/>
                    <a:gd name="T30" fmla="*/ 0 w 892"/>
                    <a:gd name="T31" fmla="*/ 180 h 406"/>
                    <a:gd name="T32" fmla="*/ 0 w 892"/>
                    <a:gd name="T33" fmla="*/ 156 h 406"/>
                    <a:gd name="T34" fmla="*/ 10 w 892"/>
                    <a:gd name="T35" fmla="*/ 114 h 406"/>
                    <a:gd name="T36" fmla="*/ 28 w 892"/>
                    <a:gd name="T37" fmla="*/ 80 h 406"/>
                    <a:gd name="T38" fmla="*/ 52 w 892"/>
                    <a:gd name="T39" fmla="*/ 54 h 406"/>
                    <a:gd name="T40" fmla="*/ 78 w 892"/>
                    <a:gd name="T41" fmla="*/ 32 h 406"/>
                    <a:gd name="T42" fmla="*/ 108 w 892"/>
                    <a:gd name="T43" fmla="*/ 18 h 406"/>
                    <a:gd name="T44" fmla="*/ 150 w 892"/>
                    <a:gd name="T45" fmla="*/ 4 h 406"/>
                    <a:gd name="T46" fmla="*/ 840 w 892"/>
                    <a:gd name="T47" fmla="*/ 0 h 406"/>
                    <a:gd name="T48" fmla="*/ 852 w 892"/>
                    <a:gd name="T49" fmla="*/ 2 h 406"/>
                    <a:gd name="T50" fmla="*/ 870 w 892"/>
                    <a:gd name="T51" fmla="*/ 10 h 406"/>
                    <a:gd name="T52" fmla="*/ 884 w 892"/>
                    <a:gd name="T53" fmla="*/ 24 h 406"/>
                    <a:gd name="T54" fmla="*/ 892 w 892"/>
                    <a:gd name="T55" fmla="*/ 42 h 406"/>
                    <a:gd name="T56" fmla="*/ 892 w 892"/>
                    <a:gd name="T57" fmla="*/ 52 h 406"/>
                    <a:gd name="T58" fmla="*/ 888 w 892"/>
                    <a:gd name="T59" fmla="*/ 74 h 406"/>
                    <a:gd name="T60" fmla="*/ 878 w 892"/>
                    <a:gd name="T61" fmla="*/ 90 h 406"/>
                    <a:gd name="T62" fmla="*/ 860 w 892"/>
                    <a:gd name="T63" fmla="*/ 102 h 406"/>
                    <a:gd name="T64" fmla="*/ 840 w 892"/>
                    <a:gd name="T65" fmla="*/ 106 h 406"/>
                    <a:gd name="T66" fmla="*/ 180 w 892"/>
                    <a:gd name="T67" fmla="*/ 106 h 406"/>
                    <a:gd name="T68" fmla="*/ 148 w 892"/>
                    <a:gd name="T69" fmla="*/ 114 h 406"/>
                    <a:gd name="T70" fmla="*/ 124 w 892"/>
                    <a:gd name="T71" fmla="*/ 130 h 406"/>
                    <a:gd name="T72" fmla="*/ 110 w 892"/>
                    <a:gd name="T73" fmla="*/ 150 h 406"/>
                    <a:gd name="T74" fmla="*/ 104 w 892"/>
                    <a:gd name="T75" fmla="*/ 170 h 406"/>
                    <a:gd name="T76" fmla="*/ 104 w 892"/>
                    <a:gd name="T77" fmla="*/ 180 h 406"/>
                    <a:gd name="T78" fmla="*/ 108 w 892"/>
                    <a:gd name="T79" fmla="*/ 208 h 406"/>
                    <a:gd name="T80" fmla="*/ 118 w 892"/>
                    <a:gd name="T81" fmla="*/ 226 h 406"/>
                    <a:gd name="T82" fmla="*/ 130 w 892"/>
                    <a:gd name="T83" fmla="*/ 234 h 406"/>
                    <a:gd name="T84" fmla="*/ 152 w 892"/>
                    <a:gd name="T85" fmla="*/ 240 h 406"/>
                    <a:gd name="T86" fmla="*/ 394 w 892"/>
                    <a:gd name="T87" fmla="*/ 240 h 406"/>
                    <a:gd name="T88" fmla="*/ 406 w 892"/>
                    <a:gd name="T89" fmla="*/ 240 h 406"/>
                    <a:gd name="T90" fmla="*/ 438 w 892"/>
                    <a:gd name="T91" fmla="*/ 248 h 406"/>
                    <a:gd name="T92" fmla="*/ 464 w 892"/>
                    <a:gd name="T93" fmla="*/ 260 h 406"/>
                    <a:gd name="T94" fmla="*/ 476 w 892"/>
                    <a:gd name="T95" fmla="*/ 270 h 406"/>
                    <a:gd name="T96" fmla="*/ 498 w 892"/>
                    <a:gd name="T97" fmla="*/ 302 h 406"/>
                    <a:gd name="T98" fmla="*/ 506 w 892"/>
                    <a:gd name="T99" fmla="*/ 324 h 406"/>
                    <a:gd name="T100" fmla="*/ 508 w 892"/>
                    <a:gd name="T101" fmla="*/ 354 h 406"/>
                    <a:gd name="T102" fmla="*/ 508 w 892"/>
                    <a:gd name="T103" fmla="*/ 364 h 406"/>
                    <a:gd name="T104" fmla="*/ 500 w 892"/>
                    <a:gd name="T105" fmla="*/ 384 h 406"/>
                    <a:gd name="T106" fmla="*/ 486 w 892"/>
                    <a:gd name="T107" fmla="*/ 398 h 406"/>
                    <a:gd name="T108" fmla="*/ 466 w 892"/>
                    <a:gd name="T109" fmla="*/ 406 h 406"/>
                    <a:gd name="T110" fmla="*/ 456 w 892"/>
                    <a:gd name="T111"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92" h="406">
                      <a:moveTo>
                        <a:pt x="456" y="406"/>
                      </a:moveTo>
                      <a:lnTo>
                        <a:pt x="456" y="406"/>
                      </a:lnTo>
                      <a:lnTo>
                        <a:pt x="446" y="406"/>
                      </a:lnTo>
                      <a:lnTo>
                        <a:pt x="436" y="402"/>
                      </a:lnTo>
                      <a:lnTo>
                        <a:pt x="426" y="398"/>
                      </a:lnTo>
                      <a:lnTo>
                        <a:pt x="418" y="390"/>
                      </a:lnTo>
                      <a:lnTo>
                        <a:pt x="412" y="384"/>
                      </a:lnTo>
                      <a:lnTo>
                        <a:pt x="408" y="374"/>
                      </a:lnTo>
                      <a:lnTo>
                        <a:pt x="404" y="364"/>
                      </a:lnTo>
                      <a:lnTo>
                        <a:pt x="404" y="354"/>
                      </a:lnTo>
                      <a:lnTo>
                        <a:pt x="404" y="354"/>
                      </a:lnTo>
                      <a:lnTo>
                        <a:pt x="402" y="346"/>
                      </a:lnTo>
                      <a:lnTo>
                        <a:pt x="402" y="346"/>
                      </a:lnTo>
                      <a:lnTo>
                        <a:pt x="396" y="344"/>
                      </a:lnTo>
                      <a:lnTo>
                        <a:pt x="164" y="344"/>
                      </a:lnTo>
                      <a:lnTo>
                        <a:pt x="164" y="344"/>
                      </a:lnTo>
                      <a:lnTo>
                        <a:pt x="150" y="344"/>
                      </a:lnTo>
                      <a:lnTo>
                        <a:pt x="138" y="344"/>
                      </a:lnTo>
                      <a:lnTo>
                        <a:pt x="122" y="340"/>
                      </a:lnTo>
                      <a:lnTo>
                        <a:pt x="104" y="336"/>
                      </a:lnTo>
                      <a:lnTo>
                        <a:pt x="84" y="328"/>
                      </a:lnTo>
                      <a:lnTo>
                        <a:pt x="66" y="318"/>
                      </a:lnTo>
                      <a:lnTo>
                        <a:pt x="46" y="302"/>
                      </a:lnTo>
                      <a:lnTo>
                        <a:pt x="46" y="302"/>
                      </a:lnTo>
                      <a:lnTo>
                        <a:pt x="38" y="294"/>
                      </a:lnTo>
                      <a:lnTo>
                        <a:pt x="30" y="284"/>
                      </a:lnTo>
                      <a:lnTo>
                        <a:pt x="22" y="272"/>
                      </a:lnTo>
                      <a:lnTo>
                        <a:pt x="14" y="258"/>
                      </a:lnTo>
                      <a:lnTo>
                        <a:pt x="8" y="242"/>
                      </a:lnTo>
                      <a:lnTo>
                        <a:pt x="4" y="224"/>
                      </a:lnTo>
                      <a:lnTo>
                        <a:pt x="0" y="204"/>
                      </a:lnTo>
                      <a:lnTo>
                        <a:pt x="0" y="180"/>
                      </a:lnTo>
                      <a:lnTo>
                        <a:pt x="0" y="180"/>
                      </a:lnTo>
                      <a:lnTo>
                        <a:pt x="0" y="156"/>
                      </a:lnTo>
                      <a:lnTo>
                        <a:pt x="4" y="134"/>
                      </a:lnTo>
                      <a:lnTo>
                        <a:pt x="10" y="114"/>
                      </a:lnTo>
                      <a:lnTo>
                        <a:pt x="18" y="96"/>
                      </a:lnTo>
                      <a:lnTo>
                        <a:pt x="28" y="80"/>
                      </a:lnTo>
                      <a:lnTo>
                        <a:pt x="38" y="66"/>
                      </a:lnTo>
                      <a:lnTo>
                        <a:pt x="52" y="54"/>
                      </a:lnTo>
                      <a:lnTo>
                        <a:pt x="64" y="42"/>
                      </a:lnTo>
                      <a:lnTo>
                        <a:pt x="78" y="32"/>
                      </a:lnTo>
                      <a:lnTo>
                        <a:pt x="92" y="24"/>
                      </a:lnTo>
                      <a:lnTo>
                        <a:pt x="108" y="18"/>
                      </a:lnTo>
                      <a:lnTo>
                        <a:pt x="122" y="12"/>
                      </a:lnTo>
                      <a:lnTo>
                        <a:pt x="150" y="4"/>
                      </a:lnTo>
                      <a:lnTo>
                        <a:pt x="176" y="0"/>
                      </a:lnTo>
                      <a:lnTo>
                        <a:pt x="840" y="0"/>
                      </a:lnTo>
                      <a:lnTo>
                        <a:pt x="840" y="0"/>
                      </a:lnTo>
                      <a:lnTo>
                        <a:pt x="852" y="2"/>
                      </a:lnTo>
                      <a:lnTo>
                        <a:pt x="860" y="4"/>
                      </a:lnTo>
                      <a:lnTo>
                        <a:pt x="870" y="10"/>
                      </a:lnTo>
                      <a:lnTo>
                        <a:pt x="878" y="16"/>
                      </a:lnTo>
                      <a:lnTo>
                        <a:pt x="884" y="24"/>
                      </a:lnTo>
                      <a:lnTo>
                        <a:pt x="888" y="32"/>
                      </a:lnTo>
                      <a:lnTo>
                        <a:pt x="892" y="42"/>
                      </a:lnTo>
                      <a:lnTo>
                        <a:pt x="892" y="52"/>
                      </a:lnTo>
                      <a:lnTo>
                        <a:pt x="892" y="52"/>
                      </a:lnTo>
                      <a:lnTo>
                        <a:pt x="892" y="64"/>
                      </a:lnTo>
                      <a:lnTo>
                        <a:pt x="888" y="74"/>
                      </a:lnTo>
                      <a:lnTo>
                        <a:pt x="884" y="82"/>
                      </a:lnTo>
                      <a:lnTo>
                        <a:pt x="878" y="90"/>
                      </a:lnTo>
                      <a:lnTo>
                        <a:pt x="870" y="96"/>
                      </a:lnTo>
                      <a:lnTo>
                        <a:pt x="860" y="102"/>
                      </a:lnTo>
                      <a:lnTo>
                        <a:pt x="852" y="104"/>
                      </a:lnTo>
                      <a:lnTo>
                        <a:pt x="840" y="106"/>
                      </a:lnTo>
                      <a:lnTo>
                        <a:pt x="180" y="106"/>
                      </a:lnTo>
                      <a:lnTo>
                        <a:pt x="180" y="106"/>
                      </a:lnTo>
                      <a:lnTo>
                        <a:pt x="162" y="108"/>
                      </a:lnTo>
                      <a:lnTo>
                        <a:pt x="148" y="114"/>
                      </a:lnTo>
                      <a:lnTo>
                        <a:pt x="136" y="120"/>
                      </a:lnTo>
                      <a:lnTo>
                        <a:pt x="124" y="130"/>
                      </a:lnTo>
                      <a:lnTo>
                        <a:pt x="114" y="142"/>
                      </a:lnTo>
                      <a:lnTo>
                        <a:pt x="110" y="150"/>
                      </a:lnTo>
                      <a:lnTo>
                        <a:pt x="106" y="158"/>
                      </a:lnTo>
                      <a:lnTo>
                        <a:pt x="104" y="170"/>
                      </a:lnTo>
                      <a:lnTo>
                        <a:pt x="104" y="180"/>
                      </a:lnTo>
                      <a:lnTo>
                        <a:pt x="104" y="180"/>
                      </a:lnTo>
                      <a:lnTo>
                        <a:pt x="106" y="196"/>
                      </a:lnTo>
                      <a:lnTo>
                        <a:pt x="108" y="208"/>
                      </a:lnTo>
                      <a:lnTo>
                        <a:pt x="112" y="218"/>
                      </a:lnTo>
                      <a:lnTo>
                        <a:pt x="118" y="226"/>
                      </a:lnTo>
                      <a:lnTo>
                        <a:pt x="118" y="226"/>
                      </a:lnTo>
                      <a:lnTo>
                        <a:pt x="130" y="234"/>
                      </a:lnTo>
                      <a:lnTo>
                        <a:pt x="142" y="238"/>
                      </a:lnTo>
                      <a:lnTo>
                        <a:pt x="152" y="240"/>
                      </a:lnTo>
                      <a:lnTo>
                        <a:pt x="160" y="240"/>
                      </a:lnTo>
                      <a:lnTo>
                        <a:pt x="394" y="240"/>
                      </a:lnTo>
                      <a:lnTo>
                        <a:pt x="394" y="240"/>
                      </a:lnTo>
                      <a:lnTo>
                        <a:pt x="406" y="240"/>
                      </a:lnTo>
                      <a:lnTo>
                        <a:pt x="426" y="244"/>
                      </a:lnTo>
                      <a:lnTo>
                        <a:pt x="438" y="248"/>
                      </a:lnTo>
                      <a:lnTo>
                        <a:pt x="450" y="252"/>
                      </a:lnTo>
                      <a:lnTo>
                        <a:pt x="464" y="260"/>
                      </a:lnTo>
                      <a:lnTo>
                        <a:pt x="476" y="270"/>
                      </a:lnTo>
                      <a:lnTo>
                        <a:pt x="476" y="270"/>
                      </a:lnTo>
                      <a:lnTo>
                        <a:pt x="488" y="284"/>
                      </a:lnTo>
                      <a:lnTo>
                        <a:pt x="498" y="302"/>
                      </a:lnTo>
                      <a:lnTo>
                        <a:pt x="502" y="312"/>
                      </a:lnTo>
                      <a:lnTo>
                        <a:pt x="506" y="324"/>
                      </a:lnTo>
                      <a:lnTo>
                        <a:pt x="508" y="338"/>
                      </a:lnTo>
                      <a:lnTo>
                        <a:pt x="508" y="354"/>
                      </a:lnTo>
                      <a:lnTo>
                        <a:pt x="508" y="354"/>
                      </a:lnTo>
                      <a:lnTo>
                        <a:pt x="508" y="364"/>
                      </a:lnTo>
                      <a:lnTo>
                        <a:pt x="504" y="374"/>
                      </a:lnTo>
                      <a:lnTo>
                        <a:pt x="500" y="384"/>
                      </a:lnTo>
                      <a:lnTo>
                        <a:pt x="494" y="390"/>
                      </a:lnTo>
                      <a:lnTo>
                        <a:pt x="486" y="398"/>
                      </a:lnTo>
                      <a:lnTo>
                        <a:pt x="476" y="402"/>
                      </a:lnTo>
                      <a:lnTo>
                        <a:pt x="466" y="406"/>
                      </a:lnTo>
                      <a:lnTo>
                        <a:pt x="456" y="406"/>
                      </a:lnTo>
                      <a:lnTo>
                        <a:pt x="456" y="40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5" name="Freeform 14"/>
                <p:cNvSpPr>
                  <a:spLocks/>
                </p:cNvSpPr>
                <p:nvPr/>
              </p:nvSpPr>
              <p:spPr bwMode="auto">
                <a:xfrm>
                  <a:off x="6726775" y="3077438"/>
                  <a:ext cx="895121" cy="245887"/>
                </a:xfrm>
                <a:custGeom>
                  <a:avLst/>
                  <a:gdLst>
                    <a:gd name="T0" fmla="*/ 52 w 1478"/>
                    <a:gd name="T1" fmla="*/ 406 h 406"/>
                    <a:gd name="T2" fmla="*/ 32 w 1478"/>
                    <a:gd name="T3" fmla="*/ 402 h 406"/>
                    <a:gd name="T4" fmla="*/ 14 w 1478"/>
                    <a:gd name="T5" fmla="*/ 390 h 406"/>
                    <a:gd name="T6" fmla="*/ 4 w 1478"/>
                    <a:gd name="T7" fmla="*/ 374 h 406"/>
                    <a:gd name="T8" fmla="*/ 0 w 1478"/>
                    <a:gd name="T9" fmla="*/ 352 h 406"/>
                    <a:gd name="T10" fmla="*/ 0 w 1478"/>
                    <a:gd name="T11" fmla="*/ 342 h 406"/>
                    <a:gd name="T12" fmla="*/ 8 w 1478"/>
                    <a:gd name="T13" fmla="*/ 324 h 406"/>
                    <a:gd name="T14" fmla="*/ 22 w 1478"/>
                    <a:gd name="T15" fmla="*/ 310 h 406"/>
                    <a:gd name="T16" fmla="*/ 42 w 1478"/>
                    <a:gd name="T17" fmla="*/ 302 h 406"/>
                    <a:gd name="T18" fmla="*/ 1300 w 1478"/>
                    <a:gd name="T19" fmla="*/ 300 h 406"/>
                    <a:gd name="T20" fmla="*/ 1316 w 1478"/>
                    <a:gd name="T21" fmla="*/ 296 h 406"/>
                    <a:gd name="T22" fmla="*/ 1342 w 1478"/>
                    <a:gd name="T23" fmla="*/ 286 h 406"/>
                    <a:gd name="T24" fmla="*/ 1364 w 1478"/>
                    <a:gd name="T25" fmla="*/ 264 h 406"/>
                    <a:gd name="T26" fmla="*/ 1372 w 1478"/>
                    <a:gd name="T27" fmla="*/ 246 h 406"/>
                    <a:gd name="T28" fmla="*/ 1374 w 1478"/>
                    <a:gd name="T29" fmla="*/ 226 h 406"/>
                    <a:gd name="T30" fmla="*/ 1374 w 1478"/>
                    <a:gd name="T31" fmla="*/ 210 h 406"/>
                    <a:gd name="T32" fmla="*/ 1366 w 1478"/>
                    <a:gd name="T33" fmla="*/ 188 h 406"/>
                    <a:gd name="T34" fmla="*/ 1360 w 1478"/>
                    <a:gd name="T35" fmla="*/ 180 h 406"/>
                    <a:gd name="T36" fmla="*/ 1336 w 1478"/>
                    <a:gd name="T37" fmla="*/ 168 h 406"/>
                    <a:gd name="T38" fmla="*/ 1318 w 1478"/>
                    <a:gd name="T39" fmla="*/ 166 h 406"/>
                    <a:gd name="T40" fmla="*/ 1084 w 1478"/>
                    <a:gd name="T41" fmla="*/ 166 h 406"/>
                    <a:gd name="T42" fmla="*/ 1052 w 1478"/>
                    <a:gd name="T43" fmla="*/ 162 h 406"/>
                    <a:gd name="T44" fmla="*/ 1028 w 1478"/>
                    <a:gd name="T45" fmla="*/ 152 h 406"/>
                    <a:gd name="T46" fmla="*/ 1002 w 1478"/>
                    <a:gd name="T47" fmla="*/ 134 h 406"/>
                    <a:gd name="T48" fmla="*/ 990 w 1478"/>
                    <a:gd name="T49" fmla="*/ 122 h 406"/>
                    <a:gd name="T50" fmla="*/ 976 w 1478"/>
                    <a:gd name="T51" fmla="*/ 94 h 406"/>
                    <a:gd name="T52" fmla="*/ 970 w 1478"/>
                    <a:gd name="T53" fmla="*/ 68 h 406"/>
                    <a:gd name="T54" fmla="*/ 970 w 1478"/>
                    <a:gd name="T55" fmla="*/ 52 h 406"/>
                    <a:gd name="T56" fmla="*/ 974 w 1478"/>
                    <a:gd name="T57" fmla="*/ 32 h 406"/>
                    <a:gd name="T58" fmla="*/ 984 w 1478"/>
                    <a:gd name="T59" fmla="*/ 14 h 406"/>
                    <a:gd name="T60" fmla="*/ 1002 w 1478"/>
                    <a:gd name="T61" fmla="*/ 4 h 406"/>
                    <a:gd name="T62" fmla="*/ 1022 w 1478"/>
                    <a:gd name="T63" fmla="*/ 0 h 406"/>
                    <a:gd name="T64" fmla="*/ 1032 w 1478"/>
                    <a:gd name="T65" fmla="*/ 0 h 406"/>
                    <a:gd name="T66" fmla="*/ 1052 w 1478"/>
                    <a:gd name="T67" fmla="*/ 8 h 406"/>
                    <a:gd name="T68" fmla="*/ 1066 w 1478"/>
                    <a:gd name="T69" fmla="*/ 22 h 406"/>
                    <a:gd name="T70" fmla="*/ 1074 w 1478"/>
                    <a:gd name="T71" fmla="*/ 42 h 406"/>
                    <a:gd name="T72" fmla="*/ 1074 w 1478"/>
                    <a:gd name="T73" fmla="*/ 52 h 406"/>
                    <a:gd name="T74" fmla="*/ 1076 w 1478"/>
                    <a:gd name="T75" fmla="*/ 60 h 406"/>
                    <a:gd name="T76" fmla="*/ 1314 w 1478"/>
                    <a:gd name="T77" fmla="*/ 60 h 406"/>
                    <a:gd name="T78" fmla="*/ 1328 w 1478"/>
                    <a:gd name="T79" fmla="*/ 60 h 406"/>
                    <a:gd name="T80" fmla="*/ 1356 w 1478"/>
                    <a:gd name="T81" fmla="*/ 64 h 406"/>
                    <a:gd name="T82" fmla="*/ 1394 w 1478"/>
                    <a:gd name="T83" fmla="*/ 78 h 406"/>
                    <a:gd name="T84" fmla="*/ 1432 w 1478"/>
                    <a:gd name="T85" fmla="*/ 104 h 406"/>
                    <a:gd name="T86" fmla="*/ 1440 w 1478"/>
                    <a:gd name="T87" fmla="*/ 112 h 406"/>
                    <a:gd name="T88" fmla="*/ 1456 w 1478"/>
                    <a:gd name="T89" fmla="*/ 134 h 406"/>
                    <a:gd name="T90" fmla="*/ 1470 w 1478"/>
                    <a:gd name="T91" fmla="*/ 164 h 406"/>
                    <a:gd name="T92" fmla="*/ 1478 w 1478"/>
                    <a:gd name="T93" fmla="*/ 202 h 406"/>
                    <a:gd name="T94" fmla="*/ 1478 w 1478"/>
                    <a:gd name="T95" fmla="*/ 226 h 406"/>
                    <a:gd name="T96" fmla="*/ 1474 w 1478"/>
                    <a:gd name="T97" fmla="*/ 272 h 406"/>
                    <a:gd name="T98" fmla="*/ 1460 w 1478"/>
                    <a:gd name="T99" fmla="*/ 310 h 406"/>
                    <a:gd name="T100" fmla="*/ 1440 w 1478"/>
                    <a:gd name="T101" fmla="*/ 340 h 406"/>
                    <a:gd name="T102" fmla="*/ 1414 w 1478"/>
                    <a:gd name="T103" fmla="*/ 364 h 406"/>
                    <a:gd name="T104" fmla="*/ 1386 w 1478"/>
                    <a:gd name="T105" fmla="*/ 382 h 406"/>
                    <a:gd name="T106" fmla="*/ 1356 w 1478"/>
                    <a:gd name="T107" fmla="*/ 394 h 406"/>
                    <a:gd name="T108" fmla="*/ 1302 w 1478"/>
                    <a:gd name="T109"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78" h="406">
                      <a:moveTo>
                        <a:pt x="52" y="406"/>
                      </a:moveTo>
                      <a:lnTo>
                        <a:pt x="52" y="406"/>
                      </a:lnTo>
                      <a:lnTo>
                        <a:pt x="42" y="404"/>
                      </a:lnTo>
                      <a:lnTo>
                        <a:pt x="32" y="402"/>
                      </a:lnTo>
                      <a:lnTo>
                        <a:pt x="22" y="396"/>
                      </a:lnTo>
                      <a:lnTo>
                        <a:pt x="14" y="390"/>
                      </a:lnTo>
                      <a:lnTo>
                        <a:pt x="8" y="382"/>
                      </a:lnTo>
                      <a:lnTo>
                        <a:pt x="4" y="374"/>
                      </a:lnTo>
                      <a:lnTo>
                        <a:pt x="0" y="364"/>
                      </a:lnTo>
                      <a:lnTo>
                        <a:pt x="0" y="352"/>
                      </a:lnTo>
                      <a:lnTo>
                        <a:pt x="0" y="352"/>
                      </a:lnTo>
                      <a:lnTo>
                        <a:pt x="0" y="342"/>
                      </a:lnTo>
                      <a:lnTo>
                        <a:pt x="4" y="332"/>
                      </a:lnTo>
                      <a:lnTo>
                        <a:pt x="8" y="324"/>
                      </a:lnTo>
                      <a:lnTo>
                        <a:pt x="14" y="316"/>
                      </a:lnTo>
                      <a:lnTo>
                        <a:pt x="22" y="310"/>
                      </a:lnTo>
                      <a:lnTo>
                        <a:pt x="32" y="304"/>
                      </a:lnTo>
                      <a:lnTo>
                        <a:pt x="42" y="302"/>
                      </a:lnTo>
                      <a:lnTo>
                        <a:pt x="52" y="300"/>
                      </a:lnTo>
                      <a:lnTo>
                        <a:pt x="1300" y="300"/>
                      </a:lnTo>
                      <a:lnTo>
                        <a:pt x="1300" y="300"/>
                      </a:lnTo>
                      <a:lnTo>
                        <a:pt x="1316" y="296"/>
                      </a:lnTo>
                      <a:lnTo>
                        <a:pt x="1330" y="292"/>
                      </a:lnTo>
                      <a:lnTo>
                        <a:pt x="1342" y="286"/>
                      </a:lnTo>
                      <a:lnTo>
                        <a:pt x="1354" y="276"/>
                      </a:lnTo>
                      <a:lnTo>
                        <a:pt x="1364" y="264"/>
                      </a:lnTo>
                      <a:lnTo>
                        <a:pt x="1368" y="256"/>
                      </a:lnTo>
                      <a:lnTo>
                        <a:pt x="1372" y="246"/>
                      </a:lnTo>
                      <a:lnTo>
                        <a:pt x="1374" y="236"/>
                      </a:lnTo>
                      <a:lnTo>
                        <a:pt x="1374" y="226"/>
                      </a:lnTo>
                      <a:lnTo>
                        <a:pt x="1374" y="226"/>
                      </a:lnTo>
                      <a:lnTo>
                        <a:pt x="1374" y="210"/>
                      </a:lnTo>
                      <a:lnTo>
                        <a:pt x="1370" y="198"/>
                      </a:lnTo>
                      <a:lnTo>
                        <a:pt x="1366" y="188"/>
                      </a:lnTo>
                      <a:lnTo>
                        <a:pt x="1360" y="180"/>
                      </a:lnTo>
                      <a:lnTo>
                        <a:pt x="1360" y="180"/>
                      </a:lnTo>
                      <a:lnTo>
                        <a:pt x="1348" y="172"/>
                      </a:lnTo>
                      <a:lnTo>
                        <a:pt x="1336" y="168"/>
                      </a:lnTo>
                      <a:lnTo>
                        <a:pt x="1326" y="166"/>
                      </a:lnTo>
                      <a:lnTo>
                        <a:pt x="1318" y="166"/>
                      </a:lnTo>
                      <a:lnTo>
                        <a:pt x="1084" y="166"/>
                      </a:lnTo>
                      <a:lnTo>
                        <a:pt x="1084" y="166"/>
                      </a:lnTo>
                      <a:lnTo>
                        <a:pt x="1072" y="166"/>
                      </a:lnTo>
                      <a:lnTo>
                        <a:pt x="1052" y="162"/>
                      </a:lnTo>
                      <a:lnTo>
                        <a:pt x="1040" y="158"/>
                      </a:lnTo>
                      <a:lnTo>
                        <a:pt x="1028" y="152"/>
                      </a:lnTo>
                      <a:lnTo>
                        <a:pt x="1014" y="146"/>
                      </a:lnTo>
                      <a:lnTo>
                        <a:pt x="1002" y="134"/>
                      </a:lnTo>
                      <a:lnTo>
                        <a:pt x="1002" y="134"/>
                      </a:lnTo>
                      <a:lnTo>
                        <a:pt x="990" y="122"/>
                      </a:lnTo>
                      <a:lnTo>
                        <a:pt x="980" y="104"/>
                      </a:lnTo>
                      <a:lnTo>
                        <a:pt x="976" y="94"/>
                      </a:lnTo>
                      <a:lnTo>
                        <a:pt x="972" y="80"/>
                      </a:lnTo>
                      <a:lnTo>
                        <a:pt x="970" y="68"/>
                      </a:lnTo>
                      <a:lnTo>
                        <a:pt x="970" y="52"/>
                      </a:lnTo>
                      <a:lnTo>
                        <a:pt x="970" y="52"/>
                      </a:lnTo>
                      <a:lnTo>
                        <a:pt x="970" y="42"/>
                      </a:lnTo>
                      <a:lnTo>
                        <a:pt x="974" y="32"/>
                      </a:lnTo>
                      <a:lnTo>
                        <a:pt x="978" y="22"/>
                      </a:lnTo>
                      <a:lnTo>
                        <a:pt x="984" y="14"/>
                      </a:lnTo>
                      <a:lnTo>
                        <a:pt x="992" y="8"/>
                      </a:lnTo>
                      <a:lnTo>
                        <a:pt x="1002" y="4"/>
                      </a:lnTo>
                      <a:lnTo>
                        <a:pt x="1012" y="0"/>
                      </a:lnTo>
                      <a:lnTo>
                        <a:pt x="1022" y="0"/>
                      </a:lnTo>
                      <a:lnTo>
                        <a:pt x="1022" y="0"/>
                      </a:lnTo>
                      <a:lnTo>
                        <a:pt x="1032" y="0"/>
                      </a:lnTo>
                      <a:lnTo>
                        <a:pt x="1042" y="4"/>
                      </a:lnTo>
                      <a:lnTo>
                        <a:pt x="1052" y="8"/>
                      </a:lnTo>
                      <a:lnTo>
                        <a:pt x="1060" y="14"/>
                      </a:lnTo>
                      <a:lnTo>
                        <a:pt x="1066" y="22"/>
                      </a:lnTo>
                      <a:lnTo>
                        <a:pt x="1070" y="32"/>
                      </a:lnTo>
                      <a:lnTo>
                        <a:pt x="1074" y="42"/>
                      </a:lnTo>
                      <a:lnTo>
                        <a:pt x="1074" y="52"/>
                      </a:lnTo>
                      <a:lnTo>
                        <a:pt x="1074" y="52"/>
                      </a:lnTo>
                      <a:lnTo>
                        <a:pt x="1076" y="60"/>
                      </a:lnTo>
                      <a:lnTo>
                        <a:pt x="1076" y="60"/>
                      </a:lnTo>
                      <a:lnTo>
                        <a:pt x="1082" y="60"/>
                      </a:lnTo>
                      <a:lnTo>
                        <a:pt x="1314" y="60"/>
                      </a:lnTo>
                      <a:lnTo>
                        <a:pt x="1314" y="60"/>
                      </a:lnTo>
                      <a:lnTo>
                        <a:pt x="1328" y="60"/>
                      </a:lnTo>
                      <a:lnTo>
                        <a:pt x="1340" y="62"/>
                      </a:lnTo>
                      <a:lnTo>
                        <a:pt x="1356" y="64"/>
                      </a:lnTo>
                      <a:lnTo>
                        <a:pt x="1374" y="70"/>
                      </a:lnTo>
                      <a:lnTo>
                        <a:pt x="1394" y="78"/>
                      </a:lnTo>
                      <a:lnTo>
                        <a:pt x="1412" y="88"/>
                      </a:lnTo>
                      <a:lnTo>
                        <a:pt x="1432" y="104"/>
                      </a:lnTo>
                      <a:lnTo>
                        <a:pt x="1432" y="104"/>
                      </a:lnTo>
                      <a:lnTo>
                        <a:pt x="1440" y="112"/>
                      </a:lnTo>
                      <a:lnTo>
                        <a:pt x="1448" y="122"/>
                      </a:lnTo>
                      <a:lnTo>
                        <a:pt x="1456" y="134"/>
                      </a:lnTo>
                      <a:lnTo>
                        <a:pt x="1464" y="148"/>
                      </a:lnTo>
                      <a:lnTo>
                        <a:pt x="1470" y="164"/>
                      </a:lnTo>
                      <a:lnTo>
                        <a:pt x="1474" y="182"/>
                      </a:lnTo>
                      <a:lnTo>
                        <a:pt x="1478" y="202"/>
                      </a:lnTo>
                      <a:lnTo>
                        <a:pt x="1478" y="226"/>
                      </a:lnTo>
                      <a:lnTo>
                        <a:pt x="1478" y="226"/>
                      </a:lnTo>
                      <a:lnTo>
                        <a:pt x="1478" y="250"/>
                      </a:lnTo>
                      <a:lnTo>
                        <a:pt x="1474" y="272"/>
                      </a:lnTo>
                      <a:lnTo>
                        <a:pt x="1468" y="292"/>
                      </a:lnTo>
                      <a:lnTo>
                        <a:pt x="1460" y="310"/>
                      </a:lnTo>
                      <a:lnTo>
                        <a:pt x="1450" y="326"/>
                      </a:lnTo>
                      <a:lnTo>
                        <a:pt x="1440" y="340"/>
                      </a:lnTo>
                      <a:lnTo>
                        <a:pt x="1426" y="352"/>
                      </a:lnTo>
                      <a:lnTo>
                        <a:pt x="1414" y="364"/>
                      </a:lnTo>
                      <a:lnTo>
                        <a:pt x="1400" y="374"/>
                      </a:lnTo>
                      <a:lnTo>
                        <a:pt x="1386" y="382"/>
                      </a:lnTo>
                      <a:lnTo>
                        <a:pt x="1370" y="388"/>
                      </a:lnTo>
                      <a:lnTo>
                        <a:pt x="1356" y="394"/>
                      </a:lnTo>
                      <a:lnTo>
                        <a:pt x="1328" y="402"/>
                      </a:lnTo>
                      <a:lnTo>
                        <a:pt x="1302" y="406"/>
                      </a:lnTo>
                      <a:lnTo>
                        <a:pt x="52" y="40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6" name="Freeform 15"/>
                <p:cNvSpPr>
                  <a:spLocks noEditPoints="1"/>
                </p:cNvSpPr>
                <p:nvPr/>
              </p:nvSpPr>
              <p:spPr bwMode="auto">
                <a:xfrm>
                  <a:off x="6892717" y="3505013"/>
                  <a:ext cx="208337" cy="208337"/>
                </a:xfrm>
                <a:custGeom>
                  <a:avLst/>
                  <a:gdLst>
                    <a:gd name="T0" fmla="*/ 172 w 344"/>
                    <a:gd name="T1" fmla="*/ 344 h 344"/>
                    <a:gd name="T2" fmla="*/ 172 w 344"/>
                    <a:gd name="T3" fmla="*/ 344 h 344"/>
                    <a:gd name="T4" fmla="*/ 142 w 344"/>
                    <a:gd name="T5" fmla="*/ 334 h 344"/>
                    <a:gd name="T6" fmla="*/ 124 w 344"/>
                    <a:gd name="T7" fmla="*/ 312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4 w 344"/>
                    <a:gd name="T33" fmla="*/ 34 h 344"/>
                    <a:gd name="T34" fmla="*/ 126 w 344"/>
                    <a:gd name="T35" fmla="*/ 26 h 344"/>
                    <a:gd name="T36" fmla="*/ 142 w 344"/>
                    <a:gd name="T37" fmla="*/ 10 h 344"/>
                    <a:gd name="T38" fmla="*/ 164 w 344"/>
                    <a:gd name="T39" fmla="*/ 2 h 344"/>
                    <a:gd name="T40" fmla="*/ 172 w 344"/>
                    <a:gd name="T41" fmla="*/ 0 h 344"/>
                    <a:gd name="T42" fmla="*/ 172 w 344"/>
                    <a:gd name="T43" fmla="*/ 0 h 344"/>
                    <a:gd name="T44" fmla="*/ 188 w 344"/>
                    <a:gd name="T45" fmla="*/ 2 h 344"/>
                    <a:gd name="T46" fmla="*/ 214 w 344"/>
                    <a:gd name="T47" fmla="*/ 20 h 344"/>
                    <a:gd name="T48" fmla="*/ 222 w 344"/>
                    <a:gd name="T49" fmla="*/ 34 h 344"/>
                    <a:gd name="T50" fmla="*/ 226 w 344"/>
                    <a:gd name="T51" fmla="*/ 44 h 344"/>
                    <a:gd name="T52" fmla="*/ 242 w 344"/>
                    <a:gd name="T53" fmla="*/ 68 h 344"/>
                    <a:gd name="T54" fmla="*/ 270 w 344"/>
                    <a:gd name="T55" fmla="*/ 96 h 344"/>
                    <a:gd name="T56" fmla="*/ 314 w 344"/>
                    <a:gd name="T57" fmla="*/ 124 h 344"/>
                    <a:gd name="T58" fmla="*/ 328 w 344"/>
                    <a:gd name="T59" fmla="*/ 134 h 344"/>
                    <a:gd name="T60" fmla="*/ 342 w 344"/>
                    <a:gd name="T61" fmla="*/ 160 h 344"/>
                    <a:gd name="T62" fmla="*/ 344 w 344"/>
                    <a:gd name="T63" fmla="*/ 176 h 344"/>
                    <a:gd name="T64" fmla="*/ 340 w 344"/>
                    <a:gd name="T65" fmla="*/ 190 h 344"/>
                    <a:gd name="T66" fmla="*/ 322 w 344"/>
                    <a:gd name="T67" fmla="*/ 214 h 344"/>
                    <a:gd name="T68" fmla="*/ 308 w 344"/>
                    <a:gd name="T69" fmla="*/ 222 h 344"/>
                    <a:gd name="T70" fmla="*/ 276 w 344"/>
                    <a:gd name="T71" fmla="*/ 240 h 344"/>
                    <a:gd name="T72" fmla="*/ 250 w 344"/>
                    <a:gd name="T73" fmla="*/ 266 h 344"/>
                    <a:gd name="T74" fmla="*/ 232 w 344"/>
                    <a:gd name="T75" fmla="*/ 292 h 344"/>
                    <a:gd name="T76" fmla="*/ 220 w 344"/>
                    <a:gd name="T77" fmla="*/ 312 h 344"/>
                    <a:gd name="T78" fmla="*/ 200 w 344"/>
                    <a:gd name="T79" fmla="*/ 336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2"/>
                      </a:lnTo>
                      <a:lnTo>
                        <a:pt x="124" y="312"/>
                      </a:lnTo>
                      <a:lnTo>
                        <a:pt x="118" y="300"/>
                      </a:lnTo>
                      <a:lnTo>
                        <a:pt x="112" y="290"/>
                      </a:lnTo>
                      <a:lnTo>
                        <a:pt x="102" y="278"/>
                      </a:lnTo>
                      <a:lnTo>
                        <a:pt x="90" y="264"/>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4" y="34"/>
                      </a:lnTo>
                      <a:lnTo>
                        <a:pt x="124" y="34"/>
                      </a:lnTo>
                      <a:lnTo>
                        <a:pt x="126" y="26"/>
                      </a:lnTo>
                      <a:lnTo>
                        <a:pt x="130" y="20"/>
                      </a:lnTo>
                      <a:lnTo>
                        <a:pt x="142" y="10"/>
                      </a:lnTo>
                      <a:lnTo>
                        <a:pt x="156" y="2"/>
                      </a:lnTo>
                      <a:lnTo>
                        <a:pt x="164" y="2"/>
                      </a:lnTo>
                      <a:lnTo>
                        <a:pt x="172" y="0"/>
                      </a:lnTo>
                      <a:lnTo>
                        <a:pt x="172" y="0"/>
                      </a:lnTo>
                      <a:lnTo>
                        <a:pt x="172" y="0"/>
                      </a:lnTo>
                      <a:lnTo>
                        <a:pt x="172" y="0"/>
                      </a:lnTo>
                      <a:lnTo>
                        <a:pt x="180" y="2"/>
                      </a:lnTo>
                      <a:lnTo>
                        <a:pt x="188" y="2"/>
                      </a:lnTo>
                      <a:lnTo>
                        <a:pt x="202" y="10"/>
                      </a:lnTo>
                      <a:lnTo>
                        <a:pt x="214" y="20"/>
                      </a:lnTo>
                      <a:lnTo>
                        <a:pt x="218" y="28"/>
                      </a:lnTo>
                      <a:lnTo>
                        <a:pt x="222" y="34"/>
                      </a:lnTo>
                      <a:lnTo>
                        <a:pt x="222" y="34"/>
                      </a:lnTo>
                      <a:lnTo>
                        <a:pt x="226" y="44"/>
                      </a:lnTo>
                      <a:lnTo>
                        <a:pt x="232" y="56"/>
                      </a:lnTo>
                      <a:lnTo>
                        <a:pt x="242" y="68"/>
                      </a:lnTo>
                      <a:lnTo>
                        <a:pt x="254" y="82"/>
                      </a:lnTo>
                      <a:lnTo>
                        <a:pt x="270" y="96"/>
                      </a:lnTo>
                      <a:lnTo>
                        <a:pt x="290" y="112"/>
                      </a:lnTo>
                      <a:lnTo>
                        <a:pt x="314" y="124"/>
                      </a:lnTo>
                      <a:lnTo>
                        <a:pt x="314" y="124"/>
                      </a:lnTo>
                      <a:lnTo>
                        <a:pt x="328" y="134"/>
                      </a:lnTo>
                      <a:lnTo>
                        <a:pt x="336" y="146"/>
                      </a:lnTo>
                      <a:lnTo>
                        <a:pt x="342" y="160"/>
                      </a:lnTo>
                      <a:lnTo>
                        <a:pt x="344" y="176"/>
                      </a:lnTo>
                      <a:lnTo>
                        <a:pt x="344" y="176"/>
                      </a:lnTo>
                      <a:lnTo>
                        <a:pt x="342" y="184"/>
                      </a:lnTo>
                      <a:lnTo>
                        <a:pt x="340" y="190"/>
                      </a:lnTo>
                      <a:lnTo>
                        <a:pt x="334" y="204"/>
                      </a:lnTo>
                      <a:lnTo>
                        <a:pt x="322" y="214"/>
                      </a:lnTo>
                      <a:lnTo>
                        <a:pt x="308" y="222"/>
                      </a:lnTo>
                      <a:lnTo>
                        <a:pt x="308" y="222"/>
                      </a:lnTo>
                      <a:lnTo>
                        <a:pt x="292" y="230"/>
                      </a:lnTo>
                      <a:lnTo>
                        <a:pt x="276" y="240"/>
                      </a:lnTo>
                      <a:lnTo>
                        <a:pt x="262" y="252"/>
                      </a:lnTo>
                      <a:lnTo>
                        <a:pt x="250" y="266"/>
                      </a:lnTo>
                      <a:lnTo>
                        <a:pt x="240" y="278"/>
                      </a:lnTo>
                      <a:lnTo>
                        <a:pt x="232" y="292"/>
                      </a:lnTo>
                      <a:lnTo>
                        <a:pt x="220" y="312"/>
                      </a:lnTo>
                      <a:lnTo>
                        <a:pt x="220" y="312"/>
                      </a:lnTo>
                      <a:lnTo>
                        <a:pt x="212" y="326"/>
                      </a:lnTo>
                      <a:lnTo>
                        <a:pt x="200" y="336"/>
                      </a:lnTo>
                      <a:lnTo>
                        <a:pt x="188" y="342"/>
                      </a:lnTo>
                      <a:lnTo>
                        <a:pt x="172" y="344"/>
                      </a:lnTo>
                      <a:lnTo>
                        <a:pt x="172" y="344"/>
                      </a:lnTo>
                      <a:close/>
                      <a:moveTo>
                        <a:pt x="146" y="172"/>
                      </a:moveTo>
                      <a:lnTo>
                        <a:pt x="146" y="172"/>
                      </a:lnTo>
                      <a:lnTo>
                        <a:pt x="170" y="196"/>
                      </a:lnTo>
                      <a:lnTo>
                        <a:pt x="170" y="196"/>
                      </a:lnTo>
                      <a:lnTo>
                        <a:pt x="196" y="170"/>
                      </a:lnTo>
                      <a:lnTo>
                        <a:pt x="196" y="170"/>
                      </a:lnTo>
                      <a:lnTo>
                        <a:pt x="172" y="148"/>
                      </a:lnTo>
                      <a:lnTo>
                        <a:pt x="172" y="148"/>
                      </a:lnTo>
                      <a:lnTo>
                        <a:pt x="146" y="172"/>
                      </a:lnTo>
                      <a:lnTo>
                        <a:pt x="146" y="172"/>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7" name="Freeform 16"/>
                <p:cNvSpPr>
                  <a:spLocks noEditPoints="1"/>
                </p:cNvSpPr>
                <p:nvPr/>
              </p:nvSpPr>
              <p:spPr bwMode="auto">
                <a:xfrm>
                  <a:off x="5069687" y="3003551"/>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8 h 344"/>
                    <a:gd name="T12" fmla="*/ 72 w 344"/>
                    <a:gd name="T13" fmla="*/ 248 h 344"/>
                    <a:gd name="T14" fmla="*/ 28 w 344"/>
                    <a:gd name="T15" fmla="*/ 218 h 344"/>
                    <a:gd name="T16" fmla="*/ 16 w 344"/>
                    <a:gd name="T17" fmla="*/ 210 h 344"/>
                    <a:gd name="T18" fmla="*/ 2 w 344"/>
                    <a:gd name="T19" fmla="*/ 186 h 344"/>
                    <a:gd name="T20" fmla="*/ 0 w 344"/>
                    <a:gd name="T21" fmla="*/ 172 h 344"/>
                    <a:gd name="T22" fmla="*/ 8 w 344"/>
                    <a:gd name="T23" fmla="*/ 144 h 344"/>
                    <a:gd name="T24" fmla="*/ 30 w 344"/>
                    <a:gd name="T25" fmla="*/ 124 h 344"/>
                    <a:gd name="T26" fmla="*/ 54 w 344"/>
                    <a:gd name="T27" fmla="*/ 112 h 344"/>
                    <a:gd name="T28" fmla="*/ 90 w 344"/>
                    <a:gd name="T29" fmla="*/ 82 h 344"/>
                    <a:gd name="T30" fmla="*/ 112 w 344"/>
                    <a:gd name="T31" fmla="*/ 54 h 344"/>
                    <a:gd name="T32" fmla="*/ 122 w 344"/>
                    <a:gd name="T33" fmla="*/ 34 h 344"/>
                    <a:gd name="T34" fmla="*/ 126 w 344"/>
                    <a:gd name="T35" fmla="*/ 26 h 344"/>
                    <a:gd name="T36" fmla="*/ 144 w 344"/>
                    <a:gd name="T37" fmla="*/ 10 h 344"/>
                    <a:gd name="T38" fmla="*/ 172 w 344"/>
                    <a:gd name="T39" fmla="*/ 0 h 344"/>
                    <a:gd name="T40" fmla="*/ 180 w 344"/>
                    <a:gd name="T41" fmla="*/ 2 h 344"/>
                    <a:gd name="T42" fmla="*/ 202 w 344"/>
                    <a:gd name="T43" fmla="*/ 10 h 344"/>
                    <a:gd name="T44" fmla="*/ 218 w 344"/>
                    <a:gd name="T45" fmla="*/ 28 h 344"/>
                    <a:gd name="T46" fmla="*/ 222 w 344"/>
                    <a:gd name="T47" fmla="*/ 34 h 344"/>
                    <a:gd name="T48" fmla="*/ 232 w 344"/>
                    <a:gd name="T49" fmla="*/ 54 h 344"/>
                    <a:gd name="T50" fmla="*/ 254 w 344"/>
                    <a:gd name="T51" fmla="*/ 82 h 344"/>
                    <a:gd name="T52" fmla="*/ 290 w 344"/>
                    <a:gd name="T53" fmla="*/ 112 h 344"/>
                    <a:gd name="T54" fmla="*/ 314 w 344"/>
                    <a:gd name="T55" fmla="*/ 124 h 344"/>
                    <a:gd name="T56" fmla="*/ 328 w 344"/>
                    <a:gd name="T57" fmla="*/ 134 h 344"/>
                    <a:gd name="T58" fmla="*/ 342 w 344"/>
                    <a:gd name="T59" fmla="*/ 160 h 344"/>
                    <a:gd name="T60" fmla="*/ 344 w 344"/>
                    <a:gd name="T61" fmla="*/ 176 h 344"/>
                    <a:gd name="T62" fmla="*/ 340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6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8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8"/>
                      </a:lnTo>
                      <a:lnTo>
                        <a:pt x="88" y="262"/>
                      </a:lnTo>
                      <a:lnTo>
                        <a:pt x="72" y="248"/>
                      </a:lnTo>
                      <a:lnTo>
                        <a:pt x="52" y="232"/>
                      </a:lnTo>
                      <a:lnTo>
                        <a:pt x="28" y="218"/>
                      </a:lnTo>
                      <a:lnTo>
                        <a:pt x="28" y="218"/>
                      </a:lnTo>
                      <a:lnTo>
                        <a:pt x="16" y="210"/>
                      </a:lnTo>
                      <a:lnTo>
                        <a:pt x="8" y="198"/>
                      </a:lnTo>
                      <a:lnTo>
                        <a:pt x="2" y="186"/>
                      </a:lnTo>
                      <a:lnTo>
                        <a:pt x="0" y="172"/>
                      </a:lnTo>
                      <a:lnTo>
                        <a:pt x="0" y="172"/>
                      </a:lnTo>
                      <a:lnTo>
                        <a:pt x="2" y="156"/>
                      </a:lnTo>
                      <a:lnTo>
                        <a:pt x="8" y="144"/>
                      </a:lnTo>
                      <a:lnTo>
                        <a:pt x="18" y="132"/>
                      </a:lnTo>
                      <a:lnTo>
                        <a:pt x="30" y="124"/>
                      </a:lnTo>
                      <a:lnTo>
                        <a:pt x="30" y="124"/>
                      </a:lnTo>
                      <a:lnTo>
                        <a:pt x="54" y="112"/>
                      </a:lnTo>
                      <a:lnTo>
                        <a:pt x="74" y="96"/>
                      </a:lnTo>
                      <a:lnTo>
                        <a:pt x="90" y="82"/>
                      </a:lnTo>
                      <a:lnTo>
                        <a:pt x="102" y="68"/>
                      </a:lnTo>
                      <a:lnTo>
                        <a:pt x="112" y="54"/>
                      </a:lnTo>
                      <a:lnTo>
                        <a:pt x="118" y="44"/>
                      </a:lnTo>
                      <a:lnTo>
                        <a:pt x="122" y="34"/>
                      </a:lnTo>
                      <a:lnTo>
                        <a:pt x="122" y="34"/>
                      </a:lnTo>
                      <a:lnTo>
                        <a:pt x="126" y="26"/>
                      </a:lnTo>
                      <a:lnTo>
                        <a:pt x="132" y="20"/>
                      </a:lnTo>
                      <a:lnTo>
                        <a:pt x="144" y="10"/>
                      </a:lnTo>
                      <a:lnTo>
                        <a:pt x="158" y="4"/>
                      </a:lnTo>
                      <a:lnTo>
                        <a:pt x="172" y="0"/>
                      </a:lnTo>
                      <a:lnTo>
                        <a:pt x="172" y="0"/>
                      </a:lnTo>
                      <a:lnTo>
                        <a:pt x="180" y="2"/>
                      </a:lnTo>
                      <a:lnTo>
                        <a:pt x="188" y="2"/>
                      </a:lnTo>
                      <a:lnTo>
                        <a:pt x="202" y="10"/>
                      </a:lnTo>
                      <a:lnTo>
                        <a:pt x="214" y="20"/>
                      </a:lnTo>
                      <a:lnTo>
                        <a:pt x="218" y="28"/>
                      </a:lnTo>
                      <a:lnTo>
                        <a:pt x="222" y="34"/>
                      </a:lnTo>
                      <a:lnTo>
                        <a:pt x="222" y="34"/>
                      </a:lnTo>
                      <a:lnTo>
                        <a:pt x="226" y="44"/>
                      </a:lnTo>
                      <a:lnTo>
                        <a:pt x="232" y="54"/>
                      </a:lnTo>
                      <a:lnTo>
                        <a:pt x="242" y="68"/>
                      </a:lnTo>
                      <a:lnTo>
                        <a:pt x="254" y="82"/>
                      </a:lnTo>
                      <a:lnTo>
                        <a:pt x="270" y="96"/>
                      </a:lnTo>
                      <a:lnTo>
                        <a:pt x="290" y="112"/>
                      </a:lnTo>
                      <a:lnTo>
                        <a:pt x="314" y="124"/>
                      </a:lnTo>
                      <a:lnTo>
                        <a:pt x="314" y="124"/>
                      </a:lnTo>
                      <a:lnTo>
                        <a:pt x="320" y="128"/>
                      </a:lnTo>
                      <a:lnTo>
                        <a:pt x="328" y="134"/>
                      </a:lnTo>
                      <a:lnTo>
                        <a:pt x="336" y="146"/>
                      </a:lnTo>
                      <a:lnTo>
                        <a:pt x="342" y="160"/>
                      </a:lnTo>
                      <a:lnTo>
                        <a:pt x="344" y="176"/>
                      </a:lnTo>
                      <a:lnTo>
                        <a:pt x="344" y="176"/>
                      </a:lnTo>
                      <a:lnTo>
                        <a:pt x="342" y="182"/>
                      </a:lnTo>
                      <a:lnTo>
                        <a:pt x="340"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0" y="292"/>
                      </a:lnTo>
                      <a:lnTo>
                        <a:pt x="220" y="312"/>
                      </a:lnTo>
                      <a:lnTo>
                        <a:pt x="220" y="312"/>
                      </a:lnTo>
                      <a:lnTo>
                        <a:pt x="212" y="326"/>
                      </a:lnTo>
                      <a:lnTo>
                        <a:pt x="202" y="336"/>
                      </a:lnTo>
                      <a:lnTo>
                        <a:pt x="188" y="342"/>
                      </a:lnTo>
                      <a:lnTo>
                        <a:pt x="172" y="344"/>
                      </a:lnTo>
                      <a:lnTo>
                        <a:pt x="172" y="344"/>
                      </a:lnTo>
                      <a:close/>
                      <a:moveTo>
                        <a:pt x="146" y="172"/>
                      </a:moveTo>
                      <a:lnTo>
                        <a:pt x="146" y="172"/>
                      </a:lnTo>
                      <a:lnTo>
                        <a:pt x="170" y="196"/>
                      </a:lnTo>
                      <a:lnTo>
                        <a:pt x="170" y="196"/>
                      </a:lnTo>
                      <a:lnTo>
                        <a:pt x="182" y="184"/>
                      </a:lnTo>
                      <a:lnTo>
                        <a:pt x="196" y="170"/>
                      </a:lnTo>
                      <a:lnTo>
                        <a:pt x="196" y="170"/>
                      </a:lnTo>
                      <a:lnTo>
                        <a:pt x="172" y="148"/>
                      </a:lnTo>
                      <a:lnTo>
                        <a:pt x="172" y="148"/>
                      </a:lnTo>
                      <a:lnTo>
                        <a:pt x="146" y="172"/>
                      </a:lnTo>
                      <a:lnTo>
                        <a:pt x="146" y="172"/>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8" name="Freeform 17"/>
                <p:cNvSpPr>
                  <a:spLocks noEditPoints="1"/>
                </p:cNvSpPr>
                <p:nvPr/>
              </p:nvSpPr>
              <p:spPr bwMode="auto">
                <a:xfrm>
                  <a:off x="5628079" y="2221077"/>
                  <a:ext cx="208337" cy="208337"/>
                </a:xfrm>
                <a:custGeom>
                  <a:avLst/>
                  <a:gdLst>
                    <a:gd name="T0" fmla="*/ 172 w 344"/>
                    <a:gd name="T1" fmla="*/ 344 h 344"/>
                    <a:gd name="T2" fmla="*/ 172 w 344"/>
                    <a:gd name="T3" fmla="*/ 344 h 344"/>
                    <a:gd name="T4" fmla="*/ 142 w 344"/>
                    <a:gd name="T5" fmla="*/ 334 h 344"/>
                    <a:gd name="T6" fmla="*/ 124 w 344"/>
                    <a:gd name="T7" fmla="*/ 310 h 344"/>
                    <a:gd name="T8" fmla="*/ 118 w 344"/>
                    <a:gd name="T9" fmla="*/ 300 h 344"/>
                    <a:gd name="T10" fmla="*/ 102 w 344"/>
                    <a:gd name="T11" fmla="*/ 276 h 344"/>
                    <a:gd name="T12" fmla="*/ 74 w 344"/>
                    <a:gd name="T13" fmla="*/ 248 h 344"/>
                    <a:gd name="T14" fmla="*/ 28 w 344"/>
                    <a:gd name="T15" fmla="*/ 218 h 344"/>
                    <a:gd name="T16" fmla="*/ 16 w 344"/>
                    <a:gd name="T17" fmla="*/ 210 h 344"/>
                    <a:gd name="T18" fmla="*/ 2 w 344"/>
                    <a:gd name="T19" fmla="*/ 186 h 344"/>
                    <a:gd name="T20" fmla="*/ 0 w 344"/>
                    <a:gd name="T21" fmla="*/ 170 h 344"/>
                    <a:gd name="T22" fmla="*/ 8 w 344"/>
                    <a:gd name="T23" fmla="*/ 144 h 344"/>
                    <a:gd name="T24" fmla="*/ 30 w 344"/>
                    <a:gd name="T25" fmla="*/ 124 h 344"/>
                    <a:gd name="T26" fmla="*/ 54 w 344"/>
                    <a:gd name="T27" fmla="*/ 110 h 344"/>
                    <a:gd name="T28" fmla="*/ 90 w 344"/>
                    <a:gd name="T29" fmla="*/ 82 h 344"/>
                    <a:gd name="T30" fmla="*/ 112 w 344"/>
                    <a:gd name="T31" fmla="*/ 54 h 344"/>
                    <a:gd name="T32" fmla="*/ 124 w 344"/>
                    <a:gd name="T33" fmla="*/ 34 h 344"/>
                    <a:gd name="T34" fmla="*/ 126 w 344"/>
                    <a:gd name="T35" fmla="*/ 26 h 344"/>
                    <a:gd name="T36" fmla="*/ 144 w 344"/>
                    <a:gd name="T37" fmla="*/ 10 h 344"/>
                    <a:gd name="T38" fmla="*/ 172 w 344"/>
                    <a:gd name="T39" fmla="*/ 0 h 344"/>
                    <a:gd name="T40" fmla="*/ 180 w 344"/>
                    <a:gd name="T41" fmla="*/ 0 h 344"/>
                    <a:gd name="T42" fmla="*/ 202 w 344"/>
                    <a:gd name="T43" fmla="*/ 10 h 344"/>
                    <a:gd name="T44" fmla="*/ 218 w 344"/>
                    <a:gd name="T45" fmla="*/ 26 h 344"/>
                    <a:gd name="T46" fmla="*/ 222 w 344"/>
                    <a:gd name="T47" fmla="*/ 34 h 344"/>
                    <a:gd name="T48" fmla="*/ 234 w 344"/>
                    <a:gd name="T49" fmla="*/ 54 h 344"/>
                    <a:gd name="T50" fmla="*/ 254 w 344"/>
                    <a:gd name="T51" fmla="*/ 82 h 344"/>
                    <a:gd name="T52" fmla="*/ 290 w 344"/>
                    <a:gd name="T53" fmla="*/ 110 h 344"/>
                    <a:gd name="T54" fmla="*/ 314 w 344"/>
                    <a:gd name="T55" fmla="*/ 124 h 344"/>
                    <a:gd name="T56" fmla="*/ 328 w 344"/>
                    <a:gd name="T57" fmla="*/ 132 h 344"/>
                    <a:gd name="T58" fmla="*/ 342 w 344"/>
                    <a:gd name="T59" fmla="*/ 160 h 344"/>
                    <a:gd name="T60" fmla="*/ 344 w 344"/>
                    <a:gd name="T61" fmla="*/ 174 h 344"/>
                    <a:gd name="T62" fmla="*/ 342 w 344"/>
                    <a:gd name="T63" fmla="*/ 190 h 344"/>
                    <a:gd name="T64" fmla="*/ 322 w 344"/>
                    <a:gd name="T65" fmla="*/ 214 h 344"/>
                    <a:gd name="T66" fmla="*/ 308 w 344"/>
                    <a:gd name="T67" fmla="*/ 222 h 344"/>
                    <a:gd name="T68" fmla="*/ 292 w 344"/>
                    <a:gd name="T69" fmla="*/ 230 h 344"/>
                    <a:gd name="T70" fmla="*/ 262 w 344"/>
                    <a:gd name="T71" fmla="*/ 252 h 344"/>
                    <a:gd name="T72" fmla="*/ 240 w 344"/>
                    <a:gd name="T73" fmla="*/ 280 h 344"/>
                    <a:gd name="T74" fmla="*/ 220 w 344"/>
                    <a:gd name="T75" fmla="*/ 312 h 344"/>
                    <a:gd name="T76" fmla="*/ 212 w 344"/>
                    <a:gd name="T77" fmla="*/ 324 h 344"/>
                    <a:gd name="T78" fmla="*/ 188 w 344"/>
                    <a:gd name="T79" fmla="*/ 342 h 344"/>
                    <a:gd name="T80" fmla="*/ 172 w 344"/>
                    <a:gd name="T81" fmla="*/ 344 h 344"/>
                    <a:gd name="T82" fmla="*/ 146 w 344"/>
                    <a:gd name="T83" fmla="*/ 172 h 344"/>
                    <a:gd name="T84" fmla="*/ 170 w 344"/>
                    <a:gd name="T85" fmla="*/ 196 h 344"/>
                    <a:gd name="T86" fmla="*/ 196 w 344"/>
                    <a:gd name="T87" fmla="*/ 170 h 344"/>
                    <a:gd name="T88" fmla="*/ 172 w 344"/>
                    <a:gd name="T89" fmla="*/ 146 h 344"/>
                    <a:gd name="T90" fmla="*/ 146 w 344"/>
                    <a:gd name="T91"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4" h="344">
                      <a:moveTo>
                        <a:pt x="172" y="344"/>
                      </a:moveTo>
                      <a:lnTo>
                        <a:pt x="172" y="344"/>
                      </a:lnTo>
                      <a:lnTo>
                        <a:pt x="172" y="344"/>
                      </a:lnTo>
                      <a:lnTo>
                        <a:pt x="172" y="344"/>
                      </a:lnTo>
                      <a:lnTo>
                        <a:pt x="156" y="342"/>
                      </a:lnTo>
                      <a:lnTo>
                        <a:pt x="142" y="334"/>
                      </a:lnTo>
                      <a:lnTo>
                        <a:pt x="132" y="324"/>
                      </a:lnTo>
                      <a:lnTo>
                        <a:pt x="124" y="310"/>
                      </a:lnTo>
                      <a:lnTo>
                        <a:pt x="124" y="310"/>
                      </a:lnTo>
                      <a:lnTo>
                        <a:pt x="118" y="300"/>
                      </a:lnTo>
                      <a:lnTo>
                        <a:pt x="112" y="290"/>
                      </a:lnTo>
                      <a:lnTo>
                        <a:pt x="102" y="276"/>
                      </a:lnTo>
                      <a:lnTo>
                        <a:pt x="90" y="262"/>
                      </a:lnTo>
                      <a:lnTo>
                        <a:pt x="74" y="248"/>
                      </a:lnTo>
                      <a:lnTo>
                        <a:pt x="54" y="232"/>
                      </a:lnTo>
                      <a:lnTo>
                        <a:pt x="28" y="218"/>
                      </a:lnTo>
                      <a:lnTo>
                        <a:pt x="28" y="218"/>
                      </a:lnTo>
                      <a:lnTo>
                        <a:pt x="16" y="210"/>
                      </a:lnTo>
                      <a:lnTo>
                        <a:pt x="8" y="198"/>
                      </a:lnTo>
                      <a:lnTo>
                        <a:pt x="2" y="186"/>
                      </a:lnTo>
                      <a:lnTo>
                        <a:pt x="0" y="170"/>
                      </a:lnTo>
                      <a:lnTo>
                        <a:pt x="0" y="170"/>
                      </a:lnTo>
                      <a:lnTo>
                        <a:pt x="2" y="156"/>
                      </a:lnTo>
                      <a:lnTo>
                        <a:pt x="8" y="144"/>
                      </a:lnTo>
                      <a:lnTo>
                        <a:pt x="18" y="132"/>
                      </a:lnTo>
                      <a:lnTo>
                        <a:pt x="30" y="124"/>
                      </a:lnTo>
                      <a:lnTo>
                        <a:pt x="30" y="124"/>
                      </a:lnTo>
                      <a:lnTo>
                        <a:pt x="54" y="110"/>
                      </a:lnTo>
                      <a:lnTo>
                        <a:pt x="74" y="96"/>
                      </a:lnTo>
                      <a:lnTo>
                        <a:pt x="90" y="82"/>
                      </a:lnTo>
                      <a:lnTo>
                        <a:pt x="102" y="68"/>
                      </a:lnTo>
                      <a:lnTo>
                        <a:pt x="112" y="54"/>
                      </a:lnTo>
                      <a:lnTo>
                        <a:pt x="118" y="44"/>
                      </a:lnTo>
                      <a:lnTo>
                        <a:pt x="124" y="34"/>
                      </a:lnTo>
                      <a:lnTo>
                        <a:pt x="124" y="34"/>
                      </a:lnTo>
                      <a:lnTo>
                        <a:pt x="126" y="26"/>
                      </a:lnTo>
                      <a:lnTo>
                        <a:pt x="132" y="20"/>
                      </a:lnTo>
                      <a:lnTo>
                        <a:pt x="144" y="10"/>
                      </a:lnTo>
                      <a:lnTo>
                        <a:pt x="158" y="2"/>
                      </a:lnTo>
                      <a:lnTo>
                        <a:pt x="172" y="0"/>
                      </a:lnTo>
                      <a:lnTo>
                        <a:pt x="172" y="0"/>
                      </a:lnTo>
                      <a:lnTo>
                        <a:pt x="180" y="0"/>
                      </a:lnTo>
                      <a:lnTo>
                        <a:pt x="188" y="2"/>
                      </a:lnTo>
                      <a:lnTo>
                        <a:pt x="202" y="10"/>
                      </a:lnTo>
                      <a:lnTo>
                        <a:pt x="214" y="20"/>
                      </a:lnTo>
                      <a:lnTo>
                        <a:pt x="218" y="26"/>
                      </a:lnTo>
                      <a:lnTo>
                        <a:pt x="222" y="34"/>
                      </a:lnTo>
                      <a:lnTo>
                        <a:pt x="222" y="34"/>
                      </a:lnTo>
                      <a:lnTo>
                        <a:pt x="226" y="44"/>
                      </a:lnTo>
                      <a:lnTo>
                        <a:pt x="234" y="54"/>
                      </a:lnTo>
                      <a:lnTo>
                        <a:pt x="242" y="68"/>
                      </a:lnTo>
                      <a:lnTo>
                        <a:pt x="254" y="82"/>
                      </a:lnTo>
                      <a:lnTo>
                        <a:pt x="270" y="96"/>
                      </a:lnTo>
                      <a:lnTo>
                        <a:pt x="290" y="110"/>
                      </a:lnTo>
                      <a:lnTo>
                        <a:pt x="314" y="124"/>
                      </a:lnTo>
                      <a:lnTo>
                        <a:pt x="314" y="124"/>
                      </a:lnTo>
                      <a:lnTo>
                        <a:pt x="322" y="128"/>
                      </a:lnTo>
                      <a:lnTo>
                        <a:pt x="328" y="132"/>
                      </a:lnTo>
                      <a:lnTo>
                        <a:pt x="338" y="144"/>
                      </a:lnTo>
                      <a:lnTo>
                        <a:pt x="342" y="160"/>
                      </a:lnTo>
                      <a:lnTo>
                        <a:pt x="344" y="174"/>
                      </a:lnTo>
                      <a:lnTo>
                        <a:pt x="344" y="174"/>
                      </a:lnTo>
                      <a:lnTo>
                        <a:pt x="344" y="182"/>
                      </a:lnTo>
                      <a:lnTo>
                        <a:pt x="342" y="190"/>
                      </a:lnTo>
                      <a:lnTo>
                        <a:pt x="334" y="204"/>
                      </a:lnTo>
                      <a:lnTo>
                        <a:pt x="322" y="214"/>
                      </a:lnTo>
                      <a:lnTo>
                        <a:pt x="316" y="218"/>
                      </a:lnTo>
                      <a:lnTo>
                        <a:pt x="308" y="222"/>
                      </a:lnTo>
                      <a:lnTo>
                        <a:pt x="308" y="222"/>
                      </a:lnTo>
                      <a:lnTo>
                        <a:pt x="292" y="230"/>
                      </a:lnTo>
                      <a:lnTo>
                        <a:pt x="276" y="240"/>
                      </a:lnTo>
                      <a:lnTo>
                        <a:pt x="262" y="252"/>
                      </a:lnTo>
                      <a:lnTo>
                        <a:pt x="250" y="266"/>
                      </a:lnTo>
                      <a:lnTo>
                        <a:pt x="240" y="280"/>
                      </a:lnTo>
                      <a:lnTo>
                        <a:pt x="232" y="292"/>
                      </a:lnTo>
                      <a:lnTo>
                        <a:pt x="220" y="312"/>
                      </a:lnTo>
                      <a:lnTo>
                        <a:pt x="220" y="312"/>
                      </a:lnTo>
                      <a:lnTo>
                        <a:pt x="212" y="324"/>
                      </a:lnTo>
                      <a:lnTo>
                        <a:pt x="202" y="334"/>
                      </a:lnTo>
                      <a:lnTo>
                        <a:pt x="188" y="342"/>
                      </a:lnTo>
                      <a:lnTo>
                        <a:pt x="172" y="344"/>
                      </a:lnTo>
                      <a:lnTo>
                        <a:pt x="172" y="344"/>
                      </a:lnTo>
                      <a:close/>
                      <a:moveTo>
                        <a:pt x="146" y="172"/>
                      </a:moveTo>
                      <a:lnTo>
                        <a:pt x="146" y="172"/>
                      </a:lnTo>
                      <a:lnTo>
                        <a:pt x="170" y="196"/>
                      </a:lnTo>
                      <a:lnTo>
                        <a:pt x="170" y="196"/>
                      </a:lnTo>
                      <a:lnTo>
                        <a:pt x="182" y="182"/>
                      </a:lnTo>
                      <a:lnTo>
                        <a:pt x="196" y="170"/>
                      </a:lnTo>
                      <a:lnTo>
                        <a:pt x="196" y="170"/>
                      </a:lnTo>
                      <a:lnTo>
                        <a:pt x="172" y="146"/>
                      </a:lnTo>
                      <a:lnTo>
                        <a:pt x="172" y="146"/>
                      </a:lnTo>
                      <a:lnTo>
                        <a:pt x="146" y="172"/>
                      </a:lnTo>
                      <a:lnTo>
                        <a:pt x="146" y="172"/>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39" name="Freeform 18"/>
                <p:cNvSpPr>
                  <a:spLocks/>
                </p:cNvSpPr>
                <p:nvPr/>
              </p:nvSpPr>
              <p:spPr bwMode="auto">
                <a:xfrm>
                  <a:off x="6965393" y="3268818"/>
                  <a:ext cx="64197" cy="213182"/>
                </a:xfrm>
                <a:custGeom>
                  <a:avLst/>
                  <a:gdLst>
                    <a:gd name="T0" fmla="*/ 52 w 106"/>
                    <a:gd name="T1" fmla="*/ 352 h 352"/>
                    <a:gd name="T2" fmla="*/ 52 w 106"/>
                    <a:gd name="T3" fmla="*/ 352 h 352"/>
                    <a:gd name="T4" fmla="*/ 52 w 106"/>
                    <a:gd name="T5" fmla="*/ 352 h 352"/>
                    <a:gd name="T6" fmla="*/ 52 w 106"/>
                    <a:gd name="T7" fmla="*/ 352 h 352"/>
                    <a:gd name="T8" fmla="*/ 40 w 106"/>
                    <a:gd name="T9" fmla="*/ 352 h 352"/>
                    <a:gd name="T10" fmla="*/ 32 w 106"/>
                    <a:gd name="T11" fmla="*/ 348 h 352"/>
                    <a:gd name="T12" fmla="*/ 22 w 106"/>
                    <a:gd name="T13" fmla="*/ 342 h 352"/>
                    <a:gd name="T14" fmla="*/ 14 w 106"/>
                    <a:gd name="T15" fmla="*/ 336 h 352"/>
                    <a:gd name="T16" fmla="*/ 8 w 106"/>
                    <a:gd name="T17" fmla="*/ 328 h 352"/>
                    <a:gd name="T18" fmla="*/ 4 w 106"/>
                    <a:gd name="T19" fmla="*/ 320 h 352"/>
                    <a:gd name="T20" fmla="*/ 0 w 106"/>
                    <a:gd name="T21" fmla="*/ 310 h 352"/>
                    <a:gd name="T22" fmla="*/ 0 w 106"/>
                    <a:gd name="T23" fmla="*/ 300 h 352"/>
                    <a:gd name="T24" fmla="*/ 0 w 106"/>
                    <a:gd name="T25" fmla="*/ 300 h 352"/>
                    <a:gd name="T26" fmla="*/ 0 w 106"/>
                    <a:gd name="T27" fmla="*/ 134 h 352"/>
                    <a:gd name="T28" fmla="*/ 0 w 106"/>
                    <a:gd name="T29" fmla="*/ 44 h 352"/>
                    <a:gd name="T30" fmla="*/ 52 w 106"/>
                    <a:gd name="T31" fmla="*/ 36 h 352"/>
                    <a:gd name="T32" fmla="*/ 90 w 106"/>
                    <a:gd name="T33" fmla="*/ 0 h 352"/>
                    <a:gd name="T34" fmla="*/ 90 w 106"/>
                    <a:gd name="T35" fmla="*/ 0 h 352"/>
                    <a:gd name="T36" fmla="*/ 96 w 106"/>
                    <a:gd name="T37" fmla="*/ 6 h 352"/>
                    <a:gd name="T38" fmla="*/ 100 w 106"/>
                    <a:gd name="T39" fmla="*/ 16 h 352"/>
                    <a:gd name="T40" fmla="*/ 104 w 106"/>
                    <a:gd name="T41" fmla="*/ 28 h 352"/>
                    <a:gd name="T42" fmla="*/ 106 w 106"/>
                    <a:gd name="T43" fmla="*/ 52 h 352"/>
                    <a:gd name="T44" fmla="*/ 106 w 106"/>
                    <a:gd name="T45" fmla="*/ 138 h 352"/>
                    <a:gd name="T46" fmla="*/ 104 w 106"/>
                    <a:gd name="T47" fmla="*/ 300 h 352"/>
                    <a:gd name="T48" fmla="*/ 104 w 106"/>
                    <a:gd name="T49" fmla="*/ 300 h 352"/>
                    <a:gd name="T50" fmla="*/ 104 w 106"/>
                    <a:gd name="T51" fmla="*/ 310 h 352"/>
                    <a:gd name="T52" fmla="*/ 100 w 106"/>
                    <a:gd name="T53" fmla="*/ 320 h 352"/>
                    <a:gd name="T54" fmla="*/ 96 w 106"/>
                    <a:gd name="T55" fmla="*/ 330 h 352"/>
                    <a:gd name="T56" fmla="*/ 88 w 106"/>
                    <a:gd name="T57" fmla="*/ 338 h 352"/>
                    <a:gd name="T58" fmla="*/ 82 w 106"/>
                    <a:gd name="T59" fmla="*/ 344 h 352"/>
                    <a:gd name="T60" fmla="*/ 72 w 106"/>
                    <a:gd name="T61" fmla="*/ 348 h 352"/>
                    <a:gd name="T62" fmla="*/ 62 w 106"/>
                    <a:gd name="T63" fmla="*/ 352 h 352"/>
                    <a:gd name="T64" fmla="*/ 52 w 106"/>
                    <a:gd name="T65" fmla="*/ 352 h 352"/>
                    <a:gd name="T66" fmla="*/ 52 w 106"/>
                    <a:gd name="T67" fmla="*/ 35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 h="352">
                      <a:moveTo>
                        <a:pt x="52" y="352"/>
                      </a:moveTo>
                      <a:lnTo>
                        <a:pt x="52" y="352"/>
                      </a:lnTo>
                      <a:lnTo>
                        <a:pt x="52" y="352"/>
                      </a:lnTo>
                      <a:lnTo>
                        <a:pt x="52" y="352"/>
                      </a:lnTo>
                      <a:lnTo>
                        <a:pt x="40" y="352"/>
                      </a:lnTo>
                      <a:lnTo>
                        <a:pt x="32" y="348"/>
                      </a:lnTo>
                      <a:lnTo>
                        <a:pt x="22" y="342"/>
                      </a:lnTo>
                      <a:lnTo>
                        <a:pt x="14" y="336"/>
                      </a:lnTo>
                      <a:lnTo>
                        <a:pt x="8" y="328"/>
                      </a:lnTo>
                      <a:lnTo>
                        <a:pt x="4" y="320"/>
                      </a:lnTo>
                      <a:lnTo>
                        <a:pt x="0" y="310"/>
                      </a:lnTo>
                      <a:lnTo>
                        <a:pt x="0" y="300"/>
                      </a:lnTo>
                      <a:lnTo>
                        <a:pt x="0" y="300"/>
                      </a:lnTo>
                      <a:lnTo>
                        <a:pt x="0" y="134"/>
                      </a:lnTo>
                      <a:lnTo>
                        <a:pt x="0" y="44"/>
                      </a:lnTo>
                      <a:lnTo>
                        <a:pt x="52" y="36"/>
                      </a:lnTo>
                      <a:lnTo>
                        <a:pt x="90" y="0"/>
                      </a:lnTo>
                      <a:lnTo>
                        <a:pt x="90" y="0"/>
                      </a:lnTo>
                      <a:lnTo>
                        <a:pt x="96" y="6"/>
                      </a:lnTo>
                      <a:lnTo>
                        <a:pt x="100" y="16"/>
                      </a:lnTo>
                      <a:lnTo>
                        <a:pt x="104" y="28"/>
                      </a:lnTo>
                      <a:lnTo>
                        <a:pt x="106" y="52"/>
                      </a:lnTo>
                      <a:lnTo>
                        <a:pt x="106" y="138"/>
                      </a:lnTo>
                      <a:lnTo>
                        <a:pt x="104" y="300"/>
                      </a:lnTo>
                      <a:lnTo>
                        <a:pt x="104" y="300"/>
                      </a:lnTo>
                      <a:lnTo>
                        <a:pt x="104" y="310"/>
                      </a:lnTo>
                      <a:lnTo>
                        <a:pt x="100" y="320"/>
                      </a:lnTo>
                      <a:lnTo>
                        <a:pt x="96" y="330"/>
                      </a:lnTo>
                      <a:lnTo>
                        <a:pt x="88" y="338"/>
                      </a:lnTo>
                      <a:lnTo>
                        <a:pt x="82" y="344"/>
                      </a:lnTo>
                      <a:lnTo>
                        <a:pt x="72" y="348"/>
                      </a:lnTo>
                      <a:lnTo>
                        <a:pt x="62" y="352"/>
                      </a:lnTo>
                      <a:lnTo>
                        <a:pt x="52" y="352"/>
                      </a:lnTo>
                      <a:lnTo>
                        <a:pt x="52" y="352"/>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0" name="Freeform 19"/>
                <p:cNvSpPr>
                  <a:spLocks noEditPoints="1"/>
                </p:cNvSpPr>
                <p:nvPr/>
              </p:nvSpPr>
              <p:spPr bwMode="auto">
                <a:xfrm>
                  <a:off x="5091490" y="3609182"/>
                  <a:ext cx="186534" cy="185323"/>
                </a:xfrm>
                <a:custGeom>
                  <a:avLst/>
                  <a:gdLst>
                    <a:gd name="T0" fmla="*/ 154 w 308"/>
                    <a:gd name="T1" fmla="*/ 306 h 306"/>
                    <a:gd name="T2" fmla="*/ 124 w 308"/>
                    <a:gd name="T3" fmla="*/ 304 h 306"/>
                    <a:gd name="T4" fmla="*/ 94 w 308"/>
                    <a:gd name="T5" fmla="*/ 294 h 306"/>
                    <a:gd name="T6" fmla="*/ 68 w 308"/>
                    <a:gd name="T7" fmla="*/ 280 h 306"/>
                    <a:gd name="T8" fmla="*/ 46 w 308"/>
                    <a:gd name="T9" fmla="*/ 262 h 306"/>
                    <a:gd name="T10" fmla="*/ 26 w 308"/>
                    <a:gd name="T11" fmla="*/ 240 h 306"/>
                    <a:gd name="T12" fmla="*/ 12 w 308"/>
                    <a:gd name="T13" fmla="*/ 212 h 306"/>
                    <a:gd name="T14" fmla="*/ 4 w 308"/>
                    <a:gd name="T15" fmla="*/ 184 h 306"/>
                    <a:gd name="T16" fmla="*/ 0 w 308"/>
                    <a:gd name="T17" fmla="*/ 154 h 306"/>
                    <a:gd name="T18" fmla="*/ 2 w 308"/>
                    <a:gd name="T19" fmla="*/ 138 h 306"/>
                    <a:gd name="T20" fmla="*/ 8 w 308"/>
                    <a:gd name="T21" fmla="*/ 108 h 306"/>
                    <a:gd name="T22" fmla="*/ 20 w 308"/>
                    <a:gd name="T23" fmla="*/ 80 h 306"/>
                    <a:gd name="T24" fmla="*/ 36 w 308"/>
                    <a:gd name="T25" fmla="*/ 56 h 306"/>
                    <a:gd name="T26" fmla="*/ 56 w 308"/>
                    <a:gd name="T27" fmla="*/ 34 h 306"/>
                    <a:gd name="T28" fmla="*/ 82 w 308"/>
                    <a:gd name="T29" fmla="*/ 18 h 306"/>
                    <a:gd name="T30" fmla="*/ 108 w 308"/>
                    <a:gd name="T31" fmla="*/ 6 h 306"/>
                    <a:gd name="T32" fmla="*/ 138 w 308"/>
                    <a:gd name="T33" fmla="*/ 0 h 306"/>
                    <a:gd name="T34" fmla="*/ 154 w 308"/>
                    <a:gd name="T35" fmla="*/ 0 h 306"/>
                    <a:gd name="T36" fmla="*/ 186 w 308"/>
                    <a:gd name="T37" fmla="*/ 2 h 306"/>
                    <a:gd name="T38" fmla="*/ 214 w 308"/>
                    <a:gd name="T39" fmla="*/ 12 h 306"/>
                    <a:gd name="T40" fmla="*/ 240 w 308"/>
                    <a:gd name="T41" fmla="*/ 26 h 306"/>
                    <a:gd name="T42" fmla="*/ 262 w 308"/>
                    <a:gd name="T43" fmla="*/ 44 h 306"/>
                    <a:gd name="T44" fmla="*/ 282 w 308"/>
                    <a:gd name="T45" fmla="*/ 68 h 306"/>
                    <a:gd name="T46" fmla="*/ 296 w 308"/>
                    <a:gd name="T47" fmla="*/ 94 h 306"/>
                    <a:gd name="T48" fmla="*/ 304 w 308"/>
                    <a:gd name="T49" fmla="*/ 122 h 306"/>
                    <a:gd name="T50" fmla="*/ 308 w 308"/>
                    <a:gd name="T51" fmla="*/ 154 h 306"/>
                    <a:gd name="T52" fmla="*/ 308 w 308"/>
                    <a:gd name="T53" fmla="*/ 168 h 306"/>
                    <a:gd name="T54" fmla="*/ 302 w 308"/>
                    <a:gd name="T55" fmla="*/ 198 h 306"/>
                    <a:gd name="T56" fmla="*/ 290 w 308"/>
                    <a:gd name="T57" fmla="*/ 226 h 306"/>
                    <a:gd name="T58" fmla="*/ 272 w 308"/>
                    <a:gd name="T59" fmla="*/ 250 h 306"/>
                    <a:gd name="T60" fmla="*/ 252 w 308"/>
                    <a:gd name="T61" fmla="*/ 272 h 306"/>
                    <a:gd name="T62" fmla="*/ 228 w 308"/>
                    <a:gd name="T63" fmla="*/ 288 h 306"/>
                    <a:gd name="T64" fmla="*/ 200 w 308"/>
                    <a:gd name="T65" fmla="*/ 300 h 306"/>
                    <a:gd name="T66" fmla="*/ 170 w 308"/>
                    <a:gd name="T67" fmla="*/ 306 h 306"/>
                    <a:gd name="T68" fmla="*/ 154 w 308"/>
                    <a:gd name="T69" fmla="*/ 306 h 306"/>
                    <a:gd name="T70" fmla="*/ 154 w 308"/>
                    <a:gd name="T71" fmla="*/ 104 h 306"/>
                    <a:gd name="T72" fmla="*/ 136 w 308"/>
                    <a:gd name="T73" fmla="*/ 108 h 306"/>
                    <a:gd name="T74" fmla="*/ 120 w 308"/>
                    <a:gd name="T75" fmla="*/ 118 h 306"/>
                    <a:gd name="T76" fmla="*/ 110 w 308"/>
                    <a:gd name="T77" fmla="*/ 134 h 306"/>
                    <a:gd name="T78" fmla="*/ 106 w 308"/>
                    <a:gd name="T79" fmla="*/ 154 h 306"/>
                    <a:gd name="T80" fmla="*/ 106 w 308"/>
                    <a:gd name="T81" fmla="*/ 164 h 306"/>
                    <a:gd name="T82" fmla="*/ 114 w 308"/>
                    <a:gd name="T83" fmla="*/ 180 h 306"/>
                    <a:gd name="T84" fmla="*/ 128 w 308"/>
                    <a:gd name="T85" fmla="*/ 194 h 306"/>
                    <a:gd name="T86" fmla="*/ 144 w 308"/>
                    <a:gd name="T87" fmla="*/ 200 h 306"/>
                    <a:gd name="T88" fmla="*/ 154 w 308"/>
                    <a:gd name="T89" fmla="*/ 202 h 306"/>
                    <a:gd name="T90" fmla="*/ 174 w 308"/>
                    <a:gd name="T91" fmla="*/ 198 h 306"/>
                    <a:gd name="T92" fmla="*/ 188 w 308"/>
                    <a:gd name="T93" fmla="*/ 188 h 306"/>
                    <a:gd name="T94" fmla="*/ 200 w 308"/>
                    <a:gd name="T95" fmla="*/ 172 h 306"/>
                    <a:gd name="T96" fmla="*/ 202 w 308"/>
                    <a:gd name="T97" fmla="*/ 154 h 306"/>
                    <a:gd name="T98" fmla="*/ 202 w 308"/>
                    <a:gd name="T99" fmla="*/ 144 h 306"/>
                    <a:gd name="T100" fmla="*/ 194 w 308"/>
                    <a:gd name="T101" fmla="*/ 126 h 306"/>
                    <a:gd name="T102" fmla="*/ 182 w 308"/>
                    <a:gd name="T103" fmla="*/ 112 h 306"/>
                    <a:gd name="T104" fmla="*/ 164 w 308"/>
                    <a:gd name="T105" fmla="*/ 106 h 306"/>
                    <a:gd name="T106" fmla="*/ 154 w 308"/>
                    <a:gd name="T107" fmla="*/ 10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6">
                      <a:moveTo>
                        <a:pt x="154" y="306"/>
                      </a:moveTo>
                      <a:lnTo>
                        <a:pt x="154" y="306"/>
                      </a:lnTo>
                      <a:lnTo>
                        <a:pt x="138" y="306"/>
                      </a:lnTo>
                      <a:lnTo>
                        <a:pt x="124" y="304"/>
                      </a:lnTo>
                      <a:lnTo>
                        <a:pt x="108" y="300"/>
                      </a:lnTo>
                      <a:lnTo>
                        <a:pt x="94" y="294"/>
                      </a:lnTo>
                      <a:lnTo>
                        <a:pt x="82" y="288"/>
                      </a:lnTo>
                      <a:lnTo>
                        <a:pt x="68" y="280"/>
                      </a:lnTo>
                      <a:lnTo>
                        <a:pt x="56" y="272"/>
                      </a:lnTo>
                      <a:lnTo>
                        <a:pt x="46" y="262"/>
                      </a:lnTo>
                      <a:lnTo>
                        <a:pt x="36" y="250"/>
                      </a:lnTo>
                      <a:lnTo>
                        <a:pt x="26" y="240"/>
                      </a:lnTo>
                      <a:lnTo>
                        <a:pt x="20" y="226"/>
                      </a:lnTo>
                      <a:lnTo>
                        <a:pt x="12" y="212"/>
                      </a:lnTo>
                      <a:lnTo>
                        <a:pt x="8" y="198"/>
                      </a:lnTo>
                      <a:lnTo>
                        <a:pt x="4" y="184"/>
                      </a:lnTo>
                      <a:lnTo>
                        <a:pt x="2" y="168"/>
                      </a:lnTo>
                      <a:lnTo>
                        <a:pt x="0" y="154"/>
                      </a:lnTo>
                      <a:lnTo>
                        <a:pt x="0" y="154"/>
                      </a:lnTo>
                      <a:lnTo>
                        <a:pt x="2" y="138"/>
                      </a:lnTo>
                      <a:lnTo>
                        <a:pt x="4" y="122"/>
                      </a:lnTo>
                      <a:lnTo>
                        <a:pt x="8" y="108"/>
                      </a:lnTo>
                      <a:lnTo>
                        <a:pt x="12" y="94"/>
                      </a:lnTo>
                      <a:lnTo>
                        <a:pt x="20" y="80"/>
                      </a:lnTo>
                      <a:lnTo>
                        <a:pt x="26" y="68"/>
                      </a:lnTo>
                      <a:lnTo>
                        <a:pt x="36" y="56"/>
                      </a:lnTo>
                      <a:lnTo>
                        <a:pt x="46" y="44"/>
                      </a:lnTo>
                      <a:lnTo>
                        <a:pt x="56" y="34"/>
                      </a:lnTo>
                      <a:lnTo>
                        <a:pt x="68" y="26"/>
                      </a:lnTo>
                      <a:lnTo>
                        <a:pt x="82" y="18"/>
                      </a:lnTo>
                      <a:lnTo>
                        <a:pt x="94" y="12"/>
                      </a:lnTo>
                      <a:lnTo>
                        <a:pt x="108" y="6"/>
                      </a:lnTo>
                      <a:lnTo>
                        <a:pt x="124" y="2"/>
                      </a:lnTo>
                      <a:lnTo>
                        <a:pt x="138" y="0"/>
                      </a:lnTo>
                      <a:lnTo>
                        <a:pt x="154" y="0"/>
                      </a:lnTo>
                      <a:lnTo>
                        <a:pt x="154" y="0"/>
                      </a:lnTo>
                      <a:lnTo>
                        <a:pt x="170" y="0"/>
                      </a:lnTo>
                      <a:lnTo>
                        <a:pt x="186" y="2"/>
                      </a:lnTo>
                      <a:lnTo>
                        <a:pt x="200" y="6"/>
                      </a:lnTo>
                      <a:lnTo>
                        <a:pt x="214" y="12"/>
                      </a:lnTo>
                      <a:lnTo>
                        <a:pt x="228" y="18"/>
                      </a:lnTo>
                      <a:lnTo>
                        <a:pt x="240" y="26"/>
                      </a:lnTo>
                      <a:lnTo>
                        <a:pt x="252" y="34"/>
                      </a:lnTo>
                      <a:lnTo>
                        <a:pt x="262" y="44"/>
                      </a:lnTo>
                      <a:lnTo>
                        <a:pt x="272" y="56"/>
                      </a:lnTo>
                      <a:lnTo>
                        <a:pt x="282" y="68"/>
                      </a:lnTo>
                      <a:lnTo>
                        <a:pt x="290" y="80"/>
                      </a:lnTo>
                      <a:lnTo>
                        <a:pt x="296" y="94"/>
                      </a:lnTo>
                      <a:lnTo>
                        <a:pt x="302" y="108"/>
                      </a:lnTo>
                      <a:lnTo>
                        <a:pt x="304" y="122"/>
                      </a:lnTo>
                      <a:lnTo>
                        <a:pt x="308" y="138"/>
                      </a:lnTo>
                      <a:lnTo>
                        <a:pt x="308" y="154"/>
                      </a:lnTo>
                      <a:lnTo>
                        <a:pt x="308" y="154"/>
                      </a:lnTo>
                      <a:lnTo>
                        <a:pt x="308" y="168"/>
                      </a:lnTo>
                      <a:lnTo>
                        <a:pt x="304" y="184"/>
                      </a:lnTo>
                      <a:lnTo>
                        <a:pt x="302" y="198"/>
                      </a:lnTo>
                      <a:lnTo>
                        <a:pt x="296" y="212"/>
                      </a:lnTo>
                      <a:lnTo>
                        <a:pt x="290" y="226"/>
                      </a:lnTo>
                      <a:lnTo>
                        <a:pt x="282" y="240"/>
                      </a:lnTo>
                      <a:lnTo>
                        <a:pt x="272" y="250"/>
                      </a:lnTo>
                      <a:lnTo>
                        <a:pt x="262" y="262"/>
                      </a:lnTo>
                      <a:lnTo>
                        <a:pt x="252" y="272"/>
                      </a:lnTo>
                      <a:lnTo>
                        <a:pt x="240" y="280"/>
                      </a:lnTo>
                      <a:lnTo>
                        <a:pt x="228" y="288"/>
                      </a:lnTo>
                      <a:lnTo>
                        <a:pt x="214" y="294"/>
                      </a:lnTo>
                      <a:lnTo>
                        <a:pt x="200" y="300"/>
                      </a:lnTo>
                      <a:lnTo>
                        <a:pt x="186" y="304"/>
                      </a:lnTo>
                      <a:lnTo>
                        <a:pt x="170" y="306"/>
                      </a:lnTo>
                      <a:lnTo>
                        <a:pt x="154" y="306"/>
                      </a:lnTo>
                      <a:lnTo>
                        <a:pt x="154" y="306"/>
                      </a:lnTo>
                      <a:close/>
                      <a:moveTo>
                        <a:pt x="154" y="104"/>
                      </a:moveTo>
                      <a:lnTo>
                        <a:pt x="154" y="104"/>
                      </a:lnTo>
                      <a:lnTo>
                        <a:pt x="144" y="106"/>
                      </a:lnTo>
                      <a:lnTo>
                        <a:pt x="136" y="108"/>
                      </a:lnTo>
                      <a:lnTo>
                        <a:pt x="128" y="112"/>
                      </a:lnTo>
                      <a:lnTo>
                        <a:pt x="120" y="118"/>
                      </a:lnTo>
                      <a:lnTo>
                        <a:pt x="114" y="126"/>
                      </a:lnTo>
                      <a:lnTo>
                        <a:pt x="110" y="134"/>
                      </a:lnTo>
                      <a:lnTo>
                        <a:pt x="106" y="144"/>
                      </a:lnTo>
                      <a:lnTo>
                        <a:pt x="106" y="154"/>
                      </a:lnTo>
                      <a:lnTo>
                        <a:pt x="106" y="154"/>
                      </a:lnTo>
                      <a:lnTo>
                        <a:pt x="106" y="164"/>
                      </a:lnTo>
                      <a:lnTo>
                        <a:pt x="110" y="172"/>
                      </a:lnTo>
                      <a:lnTo>
                        <a:pt x="114" y="180"/>
                      </a:lnTo>
                      <a:lnTo>
                        <a:pt x="120" y="188"/>
                      </a:lnTo>
                      <a:lnTo>
                        <a:pt x="128" y="194"/>
                      </a:lnTo>
                      <a:lnTo>
                        <a:pt x="136" y="198"/>
                      </a:lnTo>
                      <a:lnTo>
                        <a:pt x="144" y="200"/>
                      </a:lnTo>
                      <a:lnTo>
                        <a:pt x="154" y="202"/>
                      </a:lnTo>
                      <a:lnTo>
                        <a:pt x="154" y="202"/>
                      </a:lnTo>
                      <a:lnTo>
                        <a:pt x="164" y="200"/>
                      </a:lnTo>
                      <a:lnTo>
                        <a:pt x="174" y="198"/>
                      </a:lnTo>
                      <a:lnTo>
                        <a:pt x="182" y="194"/>
                      </a:lnTo>
                      <a:lnTo>
                        <a:pt x="188" y="188"/>
                      </a:lnTo>
                      <a:lnTo>
                        <a:pt x="194" y="180"/>
                      </a:lnTo>
                      <a:lnTo>
                        <a:pt x="200" y="172"/>
                      </a:lnTo>
                      <a:lnTo>
                        <a:pt x="202" y="164"/>
                      </a:lnTo>
                      <a:lnTo>
                        <a:pt x="202" y="154"/>
                      </a:lnTo>
                      <a:lnTo>
                        <a:pt x="202" y="154"/>
                      </a:lnTo>
                      <a:lnTo>
                        <a:pt x="202" y="144"/>
                      </a:lnTo>
                      <a:lnTo>
                        <a:pt x="200" y="134"/>
                      </a:lnTo>
                      <a:lnTo>
                        <a:pt x="194" y="126"/>
                      </a:lnTo>
                      <a:lnTo>
                        <a:pt x="188" y="118"/>
                      </a:lnTo>
                      <a:lnTo>
                        <a:pt x="182" y="112"/>
                      </a:lnTo>
                      <a:lnTo>
                        <a:pt x="174" y="108"/>
                      </a:lnTo>
                      <a:lnTo>
                        <a:pt x="164" y="106"/>
                      </a:lnTo>
                      <a:lnTo>
                        <a:pt x="154" y="104"/>
                      </a:lnTo>
                      <a:lnTo>
                        <a:pt x="154" y="104"/>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1" name="Freeform 20"/>
                <p:cNvSpPr>
                  <a:spLocks noEditPoints="1"/>
                </p:cNvSpPr>
                <p:nvPr/>
              </p:nvSpPr>
              <p:spPr bwMode="auto">
                <a:xfrm>
                  <a:off x="7250038" y="2854567"/>
                  <a:ext cx="186533" cy="186534"/>
                </a:xfrm>
                <a:custGeom>
                  <a:avLst/>
                  <a:gdLst>
                    <a:gd name="T0" fmla="*/ 154 w 308"/>
                    <a:gd name="T1" fmla="*/ 308 h 308"/>
                    <a:gd name="T2" fmla="*/ 122 w 308"/>
                    <a:gd name="T3" fmla="*/ 304 h 308"/>
                    <a:gd name="T4" fmla="*/ 94 w 308"/>
                    <a:gd name="T5" fmla="*/ 296 h 308"/>
                    <a:gd name="T6" fmla="*/ 68 w 308"/>
                    <a:gd name="T7" fmla="*/ 282 h 308"/>
                    <a:gd name="T8" fmla="*/ 44 w 308"/>
                    <a:gd name="T9" fmla="*/ 262 h 308"/>
                    <a:gd name="T10" fmla="*/ 26 w 308"/>
                    <a:gd name="T11" fmla="*/ 240 h 308"/>
                    <a:gd name="T12" fmla="*/ 12 w 308"/>
                    <a:gd name="T13" fmla="*/ 214 h 308"/>
                    <a:gd name="T14" fmla="*/ 2 w 308"/>
                    <a:gd name="T15" fmla="*/ 184 h 308"/>
                    <a:gd name="T16" fmla="*/ 0 w 308"/>
                    <a:gd name="T17" fmla="*/ 154 h 308"/>
                    <a:gd name="T18" fmla="*/ 0 w 308"/>
                    <a:gd name="T19" fmla="*/ 138 h 308"/>
                    <a:gd name="T20" fmla="*/ 6 w 308"/>
                    <a:gd name="T21" fmla="*/ 108 h 308"/>
                    <a:gd name="T22" fmla="*/ 18 w 308"/>
                    <a:gd name="T23" fmla="*/ 80 h 308"/>
                    <a:gd name="T24" fmla="*/ 34 w 308"/>
                    <a:gd name="T25" fmla="*/ 56 h 308"/>
                    <a:gd name="T26" fmla="*/ 56 w 308"/>
                    <a:gd name="T27" fmla="*/ 36 h 308"/>
                    <a:gd name="T28" fmla="*/ 80 w 308"/>
                    <a:gd name="T29" fmla="*/ 18 h 308"/>
                    <a:gd name="T30" fmla="*/ 108 w 308"/>
                    <a:gd name="T31" fmla="*/ 6 h 308"/>
                    <a:gd name="T32" fmla="*/ 138 w 308"/>
                    <a:gd name="T33" fmla="*/ 0 h 308"/>
                    <a:gd name="T34" fmla="*/ 154 w 308"/>
                    <a:gd name="T35" fmla="*/ 0 h 308"/>
                    <a:gd name="T36" fmla="*/ 184 w 308"/>
                    <a:gd name="T37" fmla="*/ 4 h 308"/>
                    <a:gd name="T38" fmla="*/ 214 w 308"/>
                    <a:gd name="T39" fmla="*/ 12 h 308"/>
                    <a:gd name="T40" fmla="*/ 240 w 308"/>
                    <a:gd name="T41" fmla="*/ 26 h 308"/>
                    <a:gd name="T42" fmla="*/ 262 w 308"/>
                    <a:gd name="T43" fmla="*/ 46 h 308"/>
                    <a:gd name="T44" fmla="*/ 280 w 308"/>
                    <a:gd name="T45" fmla="*/ 68 h 308"/>
                    <a:gd name="T46" fmla="*/ 294 w 308"/>
                    <a:gd name="T47" fmla="*/ 94 h 308"/>
                    <a:gd name="T48" fmla="*/ 304 w 308"/>
                    <a:gd name="T49" fmla="*/ 122 h 308"/>
                    <a:gd name="T50" fmla="*/ 308 w 308"/>
                    <a:gd name="T51" fmla="*/ 154 h 308"/>
                    <a:gd name="T52" fmla="*/ 306 w 308"/>
                    <a:gd name="T53" fmla="*/ 170 h 308"/>
                    <a:gd name="T54" fmla="*/ 300 w 308"/>
                    <a:gd name="T55" fmla="*/ 200 h 308"/>
                    <a:gd name="T56" fmla="*/ 288 w 308"/>
                    <a:gd name="T57" fmla="*/ 226 h 308"/>
                    <a:gd name="T58" fmla="*/ 272 w 308"/>
                    <a:gd name="T59" fmla="*/ 252 h 308"/>
                    <a:gd name="T60" fmla="*/ 252 w 308"/>
                    <a:gd name="T61" fmla="*/ 272 h 308"/>
                    <a:gd name="T62" fmla="*/ 226 w 308"/>
                    <a:gd name="T63" fmla="*/ 288 h 308"/>
                    <a:gd name="T64" fmla="*/ 200 w 308"/>
                    <a:gd name="T65" fmla="*/ 300 h 308"/>
                    <a:gd name="T66" fmla="*/ 170 w 308"/>
                    <a:gd name="T67" fmla="*/ 306 h 308"/>
                    <a:gd name="T68" fmla="*/ 154 w 308"/>
                    <a:gd name="T69" fmla="*/ 308 h 308"/>
                    <a:gd name="T70" fmla="*/ 154 w 308"/>
                    <a:gd name="T71" fmla="*/ 104 h 308"/>
                    <a:gd name="T72" fmla="*/ 134 w 308"/>
                    <a:gd name="T73" fmla="*/ 108 h 308"/>
                    <a:gd name="T74" fmla="*/ 120 w 308"/>
                    <a:gd name="T75" fmla="*/ 120 h 308"/>
                    <a:gd name="T76" fmla="*/ 108 w 308"/>
                    <a:gd name="T77" fmla="*/ 134 h 308"/>
                    <a:gd name="T78" fmla="*/ 104 w 308"/>
                    <a:gd name="T79" fmla="*/ 154 h 308"/>
                    <a:gd name="T80" fmla="*/ 106 w 308"/>
                    <a:gd name="T81" fmla="*/ 164 h 308"/>
                    <a:gd name="T82" fmla="*/ 114 w 308"/>
                    <a:gd name="T83" fmla="*/ 180 h 308"/>
                    <a:gd name="T84" fmla="*/ 126 w 308"/>
                    <a:gd name="T85" fmla="*/ 194 h 308"/>
                    <a:gd name="T86" fmla="*/ 144 w 308"/>
                    <a:gd name="T87" fmla="*/ 202 h 308"/>
                    <a:gd name="T88" fmla="*/ 154 w 308"/>
                    <a:gd name="T89" fmla="*/ 202 h 308"/>
                    <a:gd name="T90" fmla="*/ 172 w 308"/>
                    <a:gd name="T91" fmla="*/ 198 h 308"/>
                    <a:gd name="T92" fmla="*/ 188 w 308"/>
                    <a:gd name="T93" fmla="*/ 188 h 308"/>
                    <a:gd name="T94" fmla="*/ 198 w 308"/>
                    <a:gd name="T95" fmla="*/ 172 h 308"/>
                    <a:gd name="T96" fmla="*/ 202 w 308"/>
                    <a:gd name="T97" fmla="*/ 154 h 308"/>
                    <a:gd name="T98" fmla="*/ 202 w 308"/>
                    <a:gd name="T99" fmla="*/ 144 h 308"/>
                    <a:gd name="T100" fmla="*/ 194 w 308"/>
                    <a:gd name="T101" fmla="*/ 126 h 308"/>
                    <a:gd name="T102" fmla="*/ 180 w 308"/>
                    <a:gd name="T103" fmla="*/ 114 h 308"/>
                    <a:gd name="T104" fmla="*/ 164 w 308"/>
                    <a:gd name="T105" fmla="*/ 106 h 308"/>
                    <a:gd name="T106" fmla="*/ 154 w 308"/>
                    <a:gd name="T107" fmla="*/ 10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8" h="308">
                      <a:moveTo>
                        <a:pt x="154" y="308"/>
                      </a:moveTo>
                      <a:lnTo>
                        <a:pt x="154" y="308"/>
                      </a:lnTo>
                      <a:lnTo>
                        <a:pt x="138" y="306"/>
                      </a:lnTo>
                      <a:lnTo>
                        <a:pt x="122" y="304"/>
                      </a:lnTo>
                      <a:lnTo>
                        <a:pt x="108" y="300"/>
                      </a:lnTo>
                      <a:lnTo>
                        <a:pt x="94" y="296"/>
                      </a:lnTo>
                      <a:lnTo>
                        <a:pt x="80" y="288"/>
                      </a:lnTo>
                      <a:lnTo>
                        <a:pt x="68" y="282"/>
                      </a:lnTo>
                      <a:lnTo>
                        <a:pt x="56" y="272"/>
                      </a:lnTo>
                      <a:lnTo>
                        <a:pt x="44" y="262"/>
                      </a:lnTo>
                      <a:lnTo>
                        <a:pt x="34" y="252"/>
                      </a:lnTo>
                      <a:lnTo>
                        <a:pt x="26" y="240"/>
                      </a:lnTo>
                      <a:lnTo>
                        <a:pt x="18" y="226"/>
                      </a:lnTo>
                      <a:lnTo>
                        <a:pt x="12" y="214"/>
                      </a:lnTo>
                      <a:lnTo>
                        <a:pt x="6" y="200"/>
                      </a:lnTo>
                      <a:lnTo>
                        <a:pt x="2" y="184"/>
                      </a:lnTo>
                      <a:lnTo>
                        <a:pt x="0" y="170"/>
                      </a:lnTo>
                      <a:lnTo>
                        <a:pt x="0" y="154"/>
                      </a:lnTo>
                      <a:lnTo>
                        <a:pt x="0" y="154"/>
                      </a:lnTo>
                      <a:lnTo>
                        <a:pt x="0" y="138"/>
                      </a:lnTo>
                      <a:lnTo>
                        <a:pt x="2" y="122"/>
                      </a:lnTo>
                      <a:lnTo>
                        <a:pt x="6" y="108"/>
                      </a:lnTo>
                      <a:lnTo>
                        <a:pt x="12" y="94"/>
                      </a:lnTo>
                      <a:lnTo>
                        <a:pt x="18" y="80"/>
                      </a:lnTo>
                      <a:lnTo>
                        <a:pt x="26" y="68"/>
                      </a:lnTo>
                      <a:lnTo>
                        <a:pt x="34" y="56"/>
                      </a:lnTo>
                      <a:lnTo>
                        <a:pt x="44" y="46"/>
                      </a:lnTo>
                      <a:lnTo>
                        <a:pt x="56" y="36"/>
                      </a:lnTo>
                      <a:lnTo>
                        <a:pt x="68" y="26"/>
                      </a:lnTo>
                      <a:lnTo>
                        <a:pt x="80" y="18"/>
                      </a:lnTo>
                      <a:lnTo>
                        <a:pt x="94" y="12"/>
                      </a:lnTo>
                      <a:lnTo>
                        <a:pt x="108" y="6"/>
                      </a:lnTo>
                      <a:lnTo>
                        <a:pt x="122" y="4"/>
                      </a:lnTo>
                      <a:lnTo>
                        <a:pt x="138" y="0"/>
                      </a:lnTo>
                      <a:lnTo>
                        <a:pt x="154" y="0"/>
                      </a:lnTo>
                      <a:lnTo>
                        <a:pt x="154" y="0"/>
                      </a:lnTo>
                      <a:lnTo>
                        <a:pt x="170" y="0"/>
                      </a:lnTo>
                      <a:lnTo>
                        <a:pt x="184" y="4"/>
                      </a:lnTo>
                      <a:lnTo>
                        <a:pt x="200" y="6"/>
                      </a:lnTo>
                      <a:lnTo>
                        <a:pt x="214" y="12"/>
                      </a:lnTo>
                      <a:lnTo>
                        <a:pt x="226" y="18"/>
                      </a:lnTo>
                      <a:lnTo>
                        <a:pt x="240" y="26"/>
                      </a:lnTo>
                      <a:lnTo>
                        <a:pt x="252" y="36"/>
                      </a:lnTo>
                      <a:lnTo>
                        <a:pt x="262" y="46"/>
                      </a:lnTo>
                      <a:lnTo>
                        <a:pt x="272" y="56"/>
                      </a:lnTo>
                      <a:lnTo>
                        <a:pt x="280" y="68"/>
                      </a:lnTo>
                      <a:lnTo>
                        <a:pt x="288" y="80"/>
                      </a:lnTo>
                      <a:lnTo>
                        <a:pt x="294" y="94"/>
                      </a:lnTo>
                      <a:lnTo>
                        <a:pt x="300" y="108"/>
                      </a:lnTo>
                      <a:lnTo>
                        <a:pt x="304" y="122"/>
                      </a:lnTo>
                      <a:lnTo>
                        <a:pt x="306" y="138"/>
                      </a:lnTo>
                      <a:lnTo>
                        <a:pt x="308" y="154"/>
                      </a:lnTo>
                      <a:lnTo>
                        <a:pt x="308" y="154"/>
                      </a:lnTo>
                      <a:lnTo>
                        <a:pt x="306" y="170"/>
                      </a:lnTo>
                      <a:lnTo>
                        <a:pt x="304" y="184"/>
                      </a:lnTo>
                      <a:lnTo>
                        <a:pt x="300" y="200"/>
                      </a:lnTo>
                      <a:lnTo>
                        <a:pt x="294" y="214"/>
                      </a:lnTo>
                      <a:lnTo>
                        <a:pt x="288" y="226"/>
                      </a:lnTo>
                      <a:lnTo>
                        <a:pt x="280" y="240"/>
                      </a:lnTo>
                      <a:lnTo>
                        <a:pt x="272" y="252"/>
                      </a:lnTo>
                      <a:lnTo>
                        <a:pt x="262" y="262"/>
                      </a:lnTo>
                      <a:lnTo>
                        <a:pt x="252" y="272"/>
                      </a:lnTo>
                      <a:lnTo>
                        <a:pt x="240" y="282"/>
                      </a:lnTo>
                      <a:lnTo>
                        <a:pt x="226" y="288"/>
                      </a:lnTo>
                      <a:lnTo>
                        <a:pt x="214" y="296"/>
                      </a:lnTo>
                      <a:lnTo>
                        <a:pt x="200" y="300"/>
                      </a:lnTo>
                      <a:lnTo>
                        <a:pt x="184" y="304"/>
                      </a:lnTo>
                      <a:lnTo>
                        <a:pt x="170" y="306"/>
                      </a:lnTo>
                      <a:lnTo>
                        <a:pt x="154" y="308"/>
                      </a:lnTo>
                      <a:lnTo>
                        <a:pt x="154" y="308"/>
                      </a:lnTo>
                      <a:close/>
                      <a:moveTo>
                        <a:pt x="154" y="104"/>
                      </a:moveTo>
                      <a:lnTo>
                        <a:pt x="154" y="104"/>
                      </a:lnTo>
                      <a:lnTo>
                        <a:pt x="144" y="106"/>
                      </a:lnTo>
                      <a:lnTo>
                        <a:pt x="134" y="108"/>
                      </a:lnTo>
                      <a:lnTo>
                        <a:pt x="126" y="114"/>
                      </a:lnTo>
                      <a:lnTo>
                        <a:pt x="120" y="120"/>
                      </a:lnTo>
                      <a:lnTo>
                        <a:pt x="114" y="126"/>
                      </a:lnTo>
                      <a:lnTo>
                        <a:pt x="108" y="134"/>
                      </a:lnTo>
                      <a:lnTo>
                        <a:pt x="106" y="144"/>
                      </a:lnTo>
                      <a:lnTo>
                        <a:pt x="104" y="154"/>
                      </a:lnTo>
                      <a:lnTo>
                        <a:pt x="104" y="154"/>
                      </a:lnTo>
                      <a:lnTo>
                        <a:pt x="106" y="164"/>
                      </a:lnTo>
                      <a:lnTo>
                        <a:pt x="108" y="172"/>
                      </a:lnTo>
                      <a:lnTo>
                        <a:pt x="114" y="180"/>
                      </a:lnTo>
                      <a:lnTo>
                        <a:pt x="120" y="188"/>
                      </a:lnTo>
                      <a:lnTo>
                        <a:pt x="126" y="194"/>
                      </a:lnTo>
                      <a:lnTo>
                        <a:pt x="134" y="198"/>
                      </a:lnTo>
                      <a:lnTo>
                        <a:pt x="144" y="202"/>
                      </a:lnTo>
                      <a:lnTo>
                        <a:pt x="154" y="202"/>
                      </a:lnTo>
                      <a:lnTo>
                        <a:pt x="154" y="202"/>
                      </a:lnTo>
                      <a:lnTo>
                        <a:pt x="164" y="202"/>
                      </a:lnTo>
                      <a:lnTo>
                        <a:pt x="172" y="198"/>
                      </a:lnTo>
                      <a:lnTo>
                        <a:pt x="180" y="194"/>
                      </a:lnTo>
                      <a:lnTo>
                        <a:pt x="188" y="188"/>
                      </a:lnTo>
                      <a:lnTo>
                        <a:pt x="194" y="180"/>
                      </a:lnTo>
                      <a:lnTo>
                        <a:pt x="198" y="172"/>
                      </a:lnTo>
                      <a:lnTo>
                        <a:pt x="202" y="164"/>
                      </a:lnTo>
                      <a:lnTo>
                        <a:pt x="202" y="154"/>
                      </a:lnTo>
                      <a:lnTo>
                        <a:pt x="202" y="154"/>
                      </a:lnTo>
                      <a:lnTo>
                        <a:pt x="202" y="144"/>
                      </a:lnTo>
                      <a:lnTo>
                        <a:pt x="198" y="134"/>
                      </a:lnTo>
                      <a:lnTo>
                        <a:pt x="194" y="126"/>
                      </a:lnTo>
                      <a:lnTo>
                        <a:pt x="188" y="120"/>
                      </a:lnTo>
                      <a:lnTo>
                        <a:pt x="180" y="114"/>
                      </a:lnTo>
                      <a:lnTo>
                        <a:pt x="172" y="108"/>
                      </a:lnTo>
                      <a:lnTo>
                        <a:pt x="164" y="106"/>
                      </a:lnTo>
                      <a:lnTo>
                        <a:pt x="154" y="104"/>
                      </a:lnTo>
                      <a:lnTo>
                        <a:pt x="154" y="104"/>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grpSp>
              <p:nvGrpSpPr>
                <p:cNvPr id="142" name="Group 141"/>
                <p:cNvGrpSpPr/>
                <p:nvPr/>
              </p:nvGrpSpPr>
              <p:grpSpPr>
                <a:xfrm>
                  <a:off x="5413104" y="2621197"/>
                  <a:ext cx="1326042" cy="1326043"/>
                  <a:chOff x="5413104" y="2598477"/>
                  <a:chExt cx="1326042" cy="1326043"/>
                </a:xfrm>
                <a:grpFill/>
              </p:grpSpPr>
              <p:sp>
                <p:nvSpPr>
                  <p:cNvPr id="143" name="Freeform 5"/>
                  <p:cNvSpPr>
                    <a:spLocks/>
                  </p:cNvSpPr>
                  <p:nvPr/>
                </p:nvSpPr>
                <p:spPr bwMode="auto">
                  <a:xfrm>
                    <a:off x="5642613" y="3166154"/>
                    <a:ext cx="838193" cy="391237"/>
                  </a:xfrm>
                  <a:custGeom>
                    <a:avLst/>
                    <a:gdLst>
                      <a:gd name="T0" fmla="*/ 1228 w 1384"/>
                      <a:gd name="T1" fmla="*/ 646 h 646"/>
                      <a:gd name="T2" fmla="*/ 1198 w 1384"/>
                      <a:gd name="T3" fmla="*/ 636 h 646"/>
                      <a:gd name="T4" fmla="*/ 1178 w 1384"/>
                      <a:gd name="T5" fmla="*/ 614 h 646"/>
                      <a:gd name="T6" fmla="*/ 1174 w 1384"/>
                      <a:gd name="T7" fmla="*/ 106 h 646"/>
                      <a:gd name="T8" fmla="*/ 1118 w 1384"/>
                      <a:gd name="T9" fmla="*/ 594 h 646"/>
                      <a:gd name="T10" fmla="*/ 1108 w 1384"/>
                      <a:gd name="T11" fmla="*/ 622 h 646"/>
                      <a:gd name="T12" fmla="*/ 1086 w 1384"/>
                      <a:gd name="T13" fmla="*/ 642 h 646"/>
                      <a:gd name="T14" fmla="*/ 824 w 1384"/>
                      <a:gd name="T15" fmla="*/ 646 h 646"/>
                      <a:gd name="T16" fmla="*/ 804 w 1384"/>
                      <a:gd name="T17" fmla="*/ 642 h 646"/>
                      <a:gd name="T18" fmla="*/ 780 w 1384"/>
                      <a:gd name="T19" fmla="*/ 622 h 646"/>
                      <a:gd name="T20" fmla="*/ 772 w 1384"/>
                      <a:gd name="T21" fmla="*/ 594 h 646"/>
                      <a:gd name="T22" fmla="*/ 714 w 1384"/>
                      <a:gd name="T23" fmla="*/ 594 h 646"/>
                      <a:gd name="T24" fmla="*/ 710 w 1384"/>
                      <a:gd name="T25" fmla="*/ 614 h 646"/>
                      <a:gd name="T26" fmla="*/ 690 w 1384"/>
                      <a:gd name="T27" fmla="*/ 636 h 646"/>
                      <a:gd name="T28" fmla="*/ 662 w 1384"/>
                      <a:gd name="T29" fmla="*/ 646 h 646"/>
                      <a:gd name="T30" fmla="*/ 410 w 1384"/>
                      <a:gd name="T31" fmla="*/ 644 h 646"/>
                      <a:gd name="T32" fmla="*/ 384 w 1384"/>
                      <a:gd name="T33" fmla="*/ 630 h 646"/>
                      <a:gd name="T34" fmla="*/ 368 w 1384"/>
                      <a:gd name="T35" fmla="*/ 604 h 646"/>
                      <a:gd name="T36" fmla="*/ 310 w 1384"/>
                      <a:gd name="T37" fmla="*/ 322 h 646"/>
                      <a:gd name="T38" fmla="*/ 310 w 1384"/>
                      <a:gd name="T39" fmla="*/ 604 h 646"/>
                      <a:gd name="T40" fmla="*/ 296 w 1384"/>
                      <a:gd name="T41" fmla="*/ 630 h 646"/>
                      <a:gd name="T42" fmla="*/ 268 w 1384"/>
                      <a:gd name="T43" fmla="*/ 644 h 646"/>
                      <a:gd name="T44" fmla="*/ 52 w 1384"/>
                      <a:gd name="T45" fmla="*/ 646 h 646"/>
                      <a:gd name="T46" fmla="*/ 24 w 1384"/>
                      <a:gd name="T47" fmla="*/ 636 h 646"/>
                      <a:gd name="T48" fmla="*/ 4 w 1384"/>
                      <a:gd name="T49" fmla="*/ 614 h 646"/>
                      <a:gd name="T50" fmla="*/ 0 w 1384"/>
                      <a:gd name="T51" fmla="*/ 594 h 646"/>
                      <a:gd name="T52" fmla="*/ 10 w 1384"/>
                      <a:gd name="T53" fmla="*/ 564 h 646"/>
                      <a:gd name="T54" fmla="*/ 32 w 1384"/>
                      <a:gd name="T55" fmla="*/ 544 h 646"/>
                      <a:gd name="T56" fmla="*/ 206 w 1384"/>
                      <a:gd name="T57" fmla="*/ 540 h 646"/>
                      <a:gd name="T58" fmla="*/ 208 w 1384"/>
                      <a:gd name="T59" fmla="*/ 278 h 646"/>
                      <a:gd name="T60" fmla="*/ 228 w 1384"/>
                      <a:gd name="T61" fmla="*/ 240 h 646"/>
                      <a:gd name="T62" fmla="*/ 266 w 1384"/>
                      <a:gd name="T63" fmla="*/ 218 h 646"/>
                      <a:gd name="T64" fmla="*/ 398 w 1384"/>
                      <a:gd name="T65" fmla="*/ 218 h 646"/>
                      <a:gd name="T66" fmla="*/ 440 w 1384"/>
                      <a:gd name="T67" fmla="*/ 230 h 646"/>
                      <a:gd name="T68" fmla="*/ 466 w 1384"/>
                      <a:gd name="T69" fmla="*/ 264 h 646"/>
                      <a:gd name="T70" fmla="*/ 472 w 1384"/>
                      <a:gd name="T71" fmla="*/ 540 h 646"/>
                      <a:gd name="T72" fmla="*/ 608 w 1384"/>
                      <a:gd name="T73" fmla="*/ 152 h 646"/>
                      <a:gd name="T74" fmla="*/ 622 w 1384"/>
                      <a:gd name="T75" fmla="*/ 110 h 646"/>
                      <a:gd name="T76" fmla="*/ 654 w 1384"/>
                      <a:gd name="T77" fmla="*/ 82 h 646"/>
                      <a:gd name="T78" fmla="*/ 800 w 1384"/>
                      <a:gd name="T79" fmla="*/ 76 h 646"/>
                      <a:gd name="T80" fmla="*/ 830 w 1384"/>
                      <a:gd name="T81" fmla="*/ 82 h 646"/>
                      <a:gd name="T82" fmla="*/ 864 w 1384"/>
                      <a:gd name="T83" fmla="*/ 110 h 646"/>
                      <a:gd name="T84" fmla="*/ 876 w 1384"/>
                      <a:gd name="T85" fmla="*/ 152 h 646"/>
                      <a:gd name="T86" fmla="*/ 1012 w 1384"/>
                      <a:gd name="T87" fmla="*/ 76 h 646"/>
                      <a:gd name="T88" fmla="*/ 1018 w 1384"/>
                      <a:gd name="T89" fmla="*/ 46 h 646"/>
                      <a:gd name="T90" fmla="*/ 1046 w 1384"/>
                      <a:gd name="T91" fmla="*/ 12 h 646"/>
                      <a:gd name="T92" fmla="*/ 1088 w 1384"/>
                      <a:gd name="T93" fmla="*/ 0 h 646"/>
                      <a:gd name="T94" fmla="*/ 1220 w 1384"/>
                      <a:gd name="T95" fmla="*/ 2 h 646"/>
                      <a:gd name="T96" fmla="*/ 1258 w 1384"/>
                      <a:gd name="T97" fmla="*/ 22 h 646"/>
                      <a:gd name="T98" fmla="*/ 1278 w 1384"/>
                      <a:gd name="T99" fmla="*/ 60 h 646"/>
                      <a:gd name="T100" fmla="*/ 1332 w 1384"/>
                      <a:gd name="T101" fmla="*/ 540 h 646"/>
                      <a:gd name="T102" fmla="*/ 1352 w 1384"/>
                      <a:gd name="T103" fmla="*/ 544 h 646"/>
                      <a:gd name="T104" fmla="*/ 1376 w 1384"/>
                      <a:gd name="T105" fmla="*/ 564 h 646"/>
                      <a:gd name="T106" fmla="*/ 1384 w 1384"/>
                      <a:gd name="T107" fmla="*/ 594 h 646"/>
                      <a:gd name="T108" fmla="*/ 1380 w 1384"/>
                      <a:gd name="T109" fmla="*/ 614 h 646"/>
                      <a:gd name="T110" fmla="*/ 1362 w 1384"/>
                      <a:gd name="T111" fmla="*/ 636 h 646"/>
                      <a:gd name="T112" fmla="*/ 1332 w 1384"/>
                      <a:gd name="T113" fmla="*/ 646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84" h="646">
                        <a:moveTo>
                          <a:pt x="1332" y="646"/>
                        </a:moveTo>
                        <a:lnTo>
                          <a:pt x="1228" y="646"/>
                        </a:lnTo>
                        <a:lnTo>
                          <a:pt x="1228" y="646"/>
                        </a:lnTo>
                        <a:lnTo>
                          <a:pt x="1216" y="644"/>
                        </a:lnTo>
                        <a:lnTo>
                          <a:pt x="1206" y="642"/>
                        </a:lnTo>
                        <a:lnTo>
                          <a:pt x="1198" y="636"/>
                        </a:lnTo>
                        <a:lnTo>
                          <a:pt x="1190" y="630"/>
                        </a:lnTo>
                        <a:lnTo>
                          <a:pt x="1184" y="622"/>
                        </a:lnTo>
                        <a:lnTo>
                          <a:pt x="1178" y="614"/>
                        </a:lnTo>
                        <a:lnTo>
                          <a:pt x="1176" y="604"/>
                        </a:lnTo>
                        <a:lnTo>
                          <a:pt x="1174" y="594"/>
                        </a:lnTo>
                        <a:lnTo>
                          <a:pt x="1174" y="106"/>
                        </a:lnTo>
                        <a:lnTo>
                          <a:pt x="1118" y="106"/>
                        </a:lnTo>
                        <a:lnTo>
                          <a:pt x="1118" y="594"/>
                        </a:lnTo>
                        <a:lnTo>
                          <a:pt x="1118" y="594"/>
                        </a:lnTo>
                        <a:lnTo>
                          <a:pt x="1116" y="604"/>
                        </a:lnTo>
                        <a:lnTo>
                          <a:pt x="1114" y="614"/>
                        </a:lnTo>
                        <a:lnTo>
                          <a:pt x="1108" y="622"/>
                        </a:lnTo>
                        <a:lnTo>
                          <a:pt x="1102" y="630"/>
                        </a:lnTo>
                        <a:lnTo>
                          <a:pt x="1094" y="636"/>
                        </a:lnTo>
                        <a:lnTo>
                          <a:pt x="1086" y="642"/>
                        </a:lnTo>
                        <a:lnTo>
                          <a:pt x="1076" y="644"/>
                        </a:lnTo>
                        <a:lnTo>
                          <a:pt x="1064" y="646"/>
                        </a:lnTo>
                        <a:lnTo>
                          <a:pt x="824" y="646"/>
                        </a:lnTo>
                        <a:lnTo>
                          <a:pt x="824" y="646"/>
                        </a:lnTo>
                        <a:lnTo>
                          <a:pt x="814" y="644"/>
                        </a:lnTo>
                        <a:lnTo>
                          <a:pt x="804" y="642"/>
                        </a:lnTo>
                        <a:lnTo>
                          <a:pt x="794" y="636"/>
                        </a:lnTo>
                        <a:lnTo>
                          <a:pt x="786" y="630"/>
                        </a:lnTo>
                        <a:lnTo>
                          <a:pt x="780" y="622"/>
                        </a:lnTo>
                        <a:lnTo>
                          <a:pt x="776" y="614"/>
                        </a:lnTo>
                        <a:lnTo>
                          <a:pt x="772" y="604"/>
                        </a:lnTo>
                        <a:lnTo>
                          <a:pt x="772" y="594"/>
                        </a:lnTo>
                        <a:lnTo>
                          <a:pt x="772" y="182"/>
                        </a:lnTo>
                        <a:lnTo>
                          <a:pt x="714" y="182"/>
                        </a:lnTo>
                        <a:lnTo>
                          <a:pt x="714" y="594"/>
                        </a:lnTo>
                        <a:lnTo>
                          <a:pt x="714" y="594"/>
                        </a:lnTo>
                        <a:lnTo>
                          <a:pt x="712" y="604"/>
                        </a:lnTo>
                        <a:lnTo>
                          <a:pt x="710" y="614"/>
                        </a:lnTo>
                        <a:lnTo>
                          <a:pt x="706" y="622"/>
                        </a:lnTo>
                        <a:lnTo>
                          <a:pt x="698" y="630"/>
                        </a:lnTo>
                        <a:lnTo>
                          <a:pt x="690" y="636"/>
                        </a:lnTo>
                        <a:lnTo>
                          <a:pt x="682" y="642"/>
                        </a:lnTo>
                        <a:lnTo>
                          <a:pt x="672" y="644"/>
                        </a:lnTo>
                        <a:lnTo>
                          <a:pt x="662" y="646"/>
                        </a:lnTo>
                        <a:lnTo>
                          <a:pt x="420" y="646"/>
                        </a:lnTo>
                        <a:lnTo>
                          <a:pt x="420" y="646"/>
                        </a:lnTo>
                        <a:lnTo>
                          <a:pt x="410" y="644"/>
                        </a:lnTo>
                        <a:lnTo>
                          <a:pt x="400" y="642"/>
                        </a:lnTo>
                        <a:lnTo>
                          <a:pt x="390" y="636"/>
                        </a:lnTo>
                        <a:lnTo>
                          <a:pt x="384" y="630"/>
                        </a:lnTo>
                        <a:lnTo>
                          <a:pt x="376" y="622"/>
                        </a:lnTo>
                        <a:lnTo>
                          <a:pt x="372" y="614"/>
                        </a:lnTo>
                        <a:lnTo>
                          <a:pt x="368" y="604"/>
                        </a:lnTo>
                        <a:lnTo>
                          <a:pt x="368" y="594"/>
                        </a:lnTo>
                        <a:lnTo>
                          <a:pt x="368" y="322"/>
                        </a:lnTo>
                        <a:lnTo>
                          <a:pt x="310" y="322"/>
                        </a:lnTo>
                        <a:lnTo>
                          <a:pt x="310" y="594"/>
                        </a:lnTo>
                        <a:lnTo>
                          <a:pt x="310" y="594"/>
                        </a:lnTo>
                        <a:lnTo>
                          <a:pt x="310" y="604"/>
                        </a:lnTo>
                        <a:lnTo>
                          <a:pt x="306" y="614"/>
                        </a:lnTo>
                        <a:lnTo>
                          <a:pt x="302" y="622"/>
                        </a:lnTo>
                        <a:lnTo>
                          <a:pt x="296" y="630"/>
                        </a:lnTo>
                        <a:lnTo>
                          <a:pt x="288" y="636"/>
                        </a:lnTo>
                        <a:lnTo>
                          <a:pt x="278" y="642"/>
                        </a:lnTo>
                        <a:lnTo>
                          <a:pt x="268" y="644"/>
                        </a:lnTo>
                        <a:lnTo>
                          <a:pt x="258" y="646"/>
                        </a:lnTo>
                        <a:lnTo>
                          <a:pt x="52" y="646"/>
                        </a:lnTo>
                        <a:lnTo>
                          <a:pt x="52" y="646"/>
                        </a:lnTo>
                        <a:lnTo>
                          <a:pt x="42" y="644"/>
                        </a:lnTo>
                        <a:lnTo>
                          <a:pt x="32" y="642"/>
                        </a:lnTo>
                        <a:lnTo>
                          <a:pt x="24" y="636"/>
                        </a:lnTo>
                        <a:lnTo>
                          <a:pt x="16" y="630"/>
                        </a:lnTo>
                        <a:lnTo>
                          <a:pt x="10" y="622"/>
                        </a:lnTo>
                        <a:lnTo>
                          <a:pt x="4" y="614"/>
                        </a:lnTo>
                        <a:lnTo>
                          <a:pt x="2" y="604"/>
                        </a:lnTo>
                        <a:lnTo>
                          <a:pt x="0" y="594"/>
                        </a:lnTo>
                        <a:lnTo>
                          <a:pt x="0" y="594"/>
                        </a:lnTo>
                        <a:lnTo>
                          <a:pt x="2" y="582"/>
                        </a:lnTo>
                        <a:lnTo>
                          <a:pt x="4" y="572"/>
                        </a:lnTo>
                        <a:lnTo>
                          <a:pt x="10" y="564"/>
                        </a:lnTo>
                        <a:lnTo>
                          <a:pt x="16" y="556"/>
                        </a:lnTo>
                        <a:lnTo>
                          <a:pt x="24" y="550"/>
                        </a:lnTo>
                        <a:lnTo>
                          <a:pt x="32" y="544"/>
                        </a:lnTo>
                        <a:lnTo>
                          <a:pt x="42" y="542"/>
                        </a:lnTo>
                        <a:lnTo>
                          <a:pt x="52" y="540"/>
                        </a:lnTo>
                        <a:lnTo>
                          <a:pt x="206" y="540"/>
                        </a:lnTo>
                        <a:lnTo>
                          <a:pt x="206" y="292"/>
                        </a:lnTo>
                        <a:lnTo>
                          <a:pt x="206" y="292"/>
                        </a:lnTo>
                        <a:lnTo>
                          <a:pt x="208" y="278"/>
                        </a:lnTo>
                        <a:lnTo>
                          <a:pt x="212" y="264"/>
                        </a:lnTo>
                        <a:lnTo>
                          <a:pt x="218" y="250"/>
                        </a:lnTo>
                        <a:lnTo>
                          <a:pt x="228" y="240"/>
                        </a:lnTo>
                        <a:lnTo>
                          <a:pt x="238" y="230"/>
                        </a:lnTo>
                        <a:lnTo>
                          <a:pt x="252" y="224"/>
                        </a:lnTo>
                        <a:lnTo>
                          <a:pt x="266" y="218"/>
                        </a:lnTo>
                        <a:lnTo>
                          <a:pt x="280" y="218"/>
                        </a:lnTo>
                        <a:lnTo>
                          <a:pt x="398" y="218"/>
                        </a:lnTo>
                        <a:lnTo>
                          <a:pt x="398" y="218"/>
                        </a:lnTo>
                        <a:lnTo>
                          <a:pt x="412" y="218"/>
                        </a:lnTo>
                        <a:lnTo>
                          <a:pt x="426" y="224"/>
                        </a:lnTo>
                        <a:lnTo>
                          <a:pt x="440" y="230"/>
                        </a:lnTo>
                        <a:lnTo>
                          <a:pt x="450" y="240"/>
                        </a:lnTo>
                        <a:lnTo>
                          <a:pt x="460" y="250"/>
                        </a:lnTo>
                        <a:lnTo>
                          <a:pt x="466" y="264"/>
                        </a:lnTo>
                        <a:lnTo>
                          <a:pt x="472" y="278"/>
                        </a:lnTo>
                        <a:lnTo>
                          <a:pt x="472" y="292"/>
                        </a:lnTo>
                        <a:lnTo>
                          <a:pt x="472" y="540"/>
                        </a:lnTo>
                        <a:lnTo>
                          <a:pt x="608" y="540"/>
                        </a:lnTo>
                        <a:lnTo>
                          <a:pt x="608" y="152"/>
                        </a:lnTo>
                        <a:lnTo>
                          <a:pt x="608" y="152"/>
                        </a:lnTo>
                        <a:lnTo>
                          <a:pt x="610" y="136"/>
                        </a:lnTo>
                        <a:lnTo>
                          <a:pt x="614" y="122"/>
                        </a:lnTo>
                        <a:lnTo>
                          <a:pt x="622" y="110"/>
                        </a:lnTo>
                        <a:lnTo>
                          <a:pt x="632" y="98"/>
                        </a:lnTo>
                        <a:lnTo>
                          <a:pt x="642" y="90"/>
                        </a:lnTo>
                        <a:lnTo>
                          <a:pt x="654" y="82"/>
                        </a:lnTo>
                        <a:lnTo>
                          <a:pt x="668" y="78"/>
                        </a:lnTo>
                        <a:lnTo>
                          <a:pt x="684" y="76"/>
                        </a:lnTo>
                        <a:lnTo>
                          <a:pt x="800" y="76"/>
                        </a:lnTo>
                        <a:lnTo>
                          <a:pt x="800" y="76"/>
                        </a:lnTo>
                        <a:lnTo>
                          <a:pt x="816" y="78"/>
                        </a:lnTo>
                        <a:lnTo>
                          <a:pt x="830" y="82"/>
                        </a:lnTo>
                        <a:lnTo>
                          <a:pt x="842" y="90"/>
                        </a:lnTo>
                        <a:lnTo>
                          <a:pt x="854" y="98"/>
                        </a:lnTo>
                        <a:lnTo>
                          <a:pt x="864" y="110"/>
                        </a:lnTo>
                        <a:lnTo>
                          <a:pt x="870" y="122"/>
                        </a:lnTo>
                        <a:lnTo>
                          <a:pt x="874" y="136"/>
                        </a:lnTo>
                        <a:lnTo>
                          <a:pt x="876" y="152"/>
                        </a:lnTo>
                        <a:lnTo>
                          <a:pt x="876" y="540"/>
                        </a:lnTo>
                        <a:lnTo>
                          <a:pt x="1012" y="540"/>
                        </a:lnTo>
                        <a:lnTo>
                          <a:pt x="1012" y="76"/>
                        </a:lnTo>
                        <a:lnTo>
                          <a:pt x="1012" y="76"/>
                        </a:lnTo>
                        <a:lnTo>
                          <a:pt x="1014" y="60"/>
                        </a:lnTo>
                        <a:lnTo>
                          <a:pt x="1018" y="46"/>
                        </a:lnTo>
                        <a:lnTo>
                          <a:pt x="1026" y="34"/>
                        </a:lnTo>
                        <a:lnTo>
                          <a:pt x="1034" y="22"/>
                        </a:lnTo>
                        <a:lnTo>
                          <a:pt x="1046" y="12"/>
                        </a:lnTo>
                        <a:lnTo>
                          <a:pt x="1058" y="6"/>
                        </a:lnTo>
                        <a:lnTo>
                          <a:pt x="1072" y="2"/>
                        </a:lnTo>
                        <a:lnTo>
                          <a:pt x="1088" y="0"/>
                        </a:lnTo>
                        <a:lnTo>
                          <a:pt x="1204" y="0"/>
                        </a:lnTo>
                        <a:lnTo>
                          <a:pt x="1204" y="0"/>
                        </a:lnTo>
                        <a:lnTo>
                          <a:pt x="1220" y="2"/>
                        </a:lnTo>
                        <a:lnTo>
                          <a:pt x="1234" y="6"/>
                        </a:lnTo>
                        <a:lnTo>
                          <a:pt x="1246" y="12"/>
                        </a:lnTo>
                        <a:lnTo>
                          <a:pt x="1258" y="22"/>
                        </a:lnTo>
                        <a:lnTo>
                          <a:pt x="1266" y="34"/>
                        </a:lnTo>
                        <a:lnTo>
                          <a:pt x="1274" y="46"/>
                        </a:lnTo>
                        <a:lnTo>
                          <a:pt x="1278" y="60"/>
                        </a:lnTo>
                        <a:lnTo>
                          <a:pt x="1280" y="76"/>
                        </a:lnTo>
                        <a:lnTo>
                          <a:pt x="1280" y="540"/>
                        </a:lnTo>
                        <a:lnTo>
                          <a:pt x="1332" y="540"/>
                        </a:lnTo>
                        <a:lnTo>
                          <a:pt x="1332" y="540"/>
                        </a:lnTo>
                        <a:lnTo>
                          <a:pt x="1342" y="542"/>
                        </a:lnTo>
                        <a:lnTo>
                          <a:pt x="1352" y="544"/>
                        </a:lnTo>
                        <a:lnTo>
                          <a:pt x="1362" y="550"/>
                        </a:lnTo>
                        <a:lnTo>
                          <a:pt x="1370" y="556"/>
                        </a:lnTo>
                        <a:lnTo>
                          <a:pt x="1376" y="564"/>
                        </a:lnTo>
                        <a:lnTo>
                          <a:pt x="1380" y="572"/>
                        </a:lnTo>
                        <a:lnTo>
                          <a:pt x="1384" y="582"/>
                        </a:lnTo>
                        <a:lnTo>
                          <a:pt x="1384" y="594"/>
                        </a:lnTo>
                        <a:lnTo>
                          <a:pt x="1384" y="594"/>
                        </a:lnTo>
                        <a:lnTo>
                          <a:pt x="1384" y="604"/>
                        </a:lnTo>
                        <a:lnTo>
                          <a:pt x="1380" y="614"/>
                        </a:lnTo>
                        <a:lnTo>
                          <a:pt x="1376" y="622"/>
                        </a:lnTo>
                        <a:lnTo>
                          <a:pt x="1370" y="630"/>
                        </a:lnTo>
                        <a:lnTo>
                          <a:pt x="1362" y="636"/>
                        </a:lnTo>
                        <a:lnTo>
                          <a:pt x="1352" y="642"/>
                        </a:lnTo>
                        <a:lnTo>
                          <a:pt x="1342" y="644"/>
                        </a:lnTo>
                        <a:lnTo>
                          <a:pt x="1332" y="646"/>
                        </a:lnTo>
                        <a:lnTo>
                          <a:pt x="1332" y="64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4" name="Freeform 6"/>
                  <p:cNvSpPr>
                    <a:spLocks noEditPoints="1"/>
                  </p:cNvSpPr>
                  <p:nvPr/>
                </p:nvSpPr>
                <p:spPr bwMode="auto">
                  <a:xfrm>
                    <a:off x="5757683" y="2925113"/>
                    <a:ext cx="184112" cy="184112"/>
                  </a:xfrm>
                  <a:custGeom>
                    <a:avLst/>
                    <a:gdLst>
                      <a:gd name="T0" fmla="*/ 152 w 304"/>
                      <a:gd name="T1" fmla="*/ 304 h 304"/>
                      <a:gd name="T2" fmla="*/ 122 w 304"/>
                      <a:gd name="T3" fmla="*/ 302 h 304"/>
                      <a:gd name="T4" fmla="*/ 92 w 304"/>
                      <a:gd name="T5" fmla="*/ 292 h 304"/>
                      <a:gd name="T6" fmla="*/ 66 w 304"/>
                      <a:gd name="T7" fmla="*/ 278 h 304"/>
                      <a:gd name="T8" fmla="*/ 44 w 304"/>
                      <a:gd name="T9" fmla="*/ 260 h 304"/>
                      <a:gd name="T10" fmla="*/ 26 w 304"/>
                      <a:gd name="T11" fmla="*/ 238 h 304"/>
                      <a:gd name="T12" fmla="*/ 12 w 304"/>
                      <a:gd name="T13" fmla="*/ 212 h 304"/>
                      <a:gd name="T14" fmla="*/ 2 w 304"/>
                      <a:gd name="T15" fmla="*/ 182 h 304"/>
                      <a:gd name="T16" fmla="*/ 0 w 304"/>
                      <a:gd name="T17" fmla="*/ 152 h 304"/>
                      <a:gd name="T18" fmla="*/ 0 w 304"/>
                      <a:gd name="T19" fmla="*/ 136 h 304"/>
                      <a:gd name="T20" fmla="*/ 6 w 304"/>
                      <a:gd name="T21" fmla="*/ 106 h 304"/>
                      <a:gd name="T22" fmla="*/ 18 w 304"/>
                      <a:gd name="T23" fmla="*/ 80 h 304"/>
                      <a:gd name="T24" fmla="*/ 34 w 304"/>
                      <a:gd name="T25" fmla="*/ 56 h 304"/>
                      <a:gd name="T26" fmla="*/ 56 w 304"/>
                      <a:gd name="T27" fmla="*/ 34 h 304"/>
                      <a:gd name="T28" fmla="*/ 80 w 304"/>
                      <a:gd name="T29" fmla="*/ 18 h 304"/>
                      <a:gd name="T30" fmla="*/ 106 w 304"/>
                      <a:gd name="T31" fmla="*/ 6 h 304"/>
                      <a:gd name="T32" fmla="*/ 136 w 304"/>
                      <a:gd name="T33" fmla="*/ 0 h 304"/>
                      <a:gd name="T34" fmla="*/ 152 w 304"/>
                      <a:gd name="T35" fmla="*/ 0 h 304"/>
                      <a:gd name="T36" fmla="*/ 182 w 304"/>
                      <a:gd name="T37" fmla="*/ 2 h 304"/>
                      <a:gd name="T38" fmla="*/ 212 w 304"/>
                      <a:gd name="T39" fmla="*/ 12 h 304"/>
                      <a:gd name="T40" fmla="*/ 238 w 304"/>
                      <a:gd name="T41" fmla="*/ 26 h 304"/>
                      <a:gd name="T42" fmla="*/ 260 w 304"/>
                      <a:gd name="T43" fmla="*/ 44 h 304"/>
                      <a:gd name="T44" fmla="*/ 278 w 304"/>
                      <a:gd name="T45" fmla="*/ 66 h 304"/>
                      <a:gd name="T46" fmla="*/ 292 w 304"/>
                      <a:gd name="T47" fmla="*/ 92 h 304"/>
                      <a:gd name="T48" fmla="*/ 302 w 304"/>
                      <a:gd name="T49" fmla="*/ 122 h 304"/>
                      <a:gd name="T50" fmla="*/ 304 w 304"/>
                      <a:gd name="T51" fmla="*/ 152 h 304"/>
                      <a:gd name="T52" fmla="*/ 304 w 304"/>
                      <a:gd name="T53" fmla="*/ 168 h 304"/>
                      <a:gd name="T54" fmla="*/ 298 w 304"/>
                      <a:gd name="T55" fmla="*/ 198 h 304"/>
                      <a:gd name="T56" fmla="*/ 286 w 304"/>
                      <a:gd name="T57" fmla="*/ 224 h 304"/>
                      <a:gd name="T58" fmla="*/ 270 w 304"/>
                      <a:gd name="T59" fmla="*/ 250 h 304"/>
                      <a:gd name="T60" fmla="*/ 250 w 304"/>
                      <a:gd name="T61" fmla="*/ 270 h 304"/>
                      <a:gd name="T62" fmla="*/ 224 w 304"/>
                      <a:gd name="T63" fmla="*/ 286 h 304"/>
                      <a:gd name="T64" fmla="*/ 198 w 304"/>
                      <a:gd name="T65" fmla="*/ 298 h 304"/>
                      <a:gd name="T66" fmla="*/ 168 w 304"/>
                      <a:gd name="T67" fmla="*/ 304 h 304"/>
                      <a:gd name="T68" fmla="*/ 152 w 304"/>
                      <a:gd name="T69" fmla="*/ 304 h 304"/>
                      <a:gd name="T70" fmla="*/ 152 w 304"/>
                      <a:gd name="T71" fmla="*/ 104 h 304"/>
                      <a:gd name="T72" fmla="*/ 134 w 304"/>
                      <a:gd name="T73" fmla="*/ 108 h 304"/>
                      <a:gd name="T74" fmla="*/ 118 w 304"/>
                      <a:gd name="T75" fmla="*/ 118 h 304"/>
                      <a:gd name="T76" fmla="*/ 108 w 304"/>
                      <a:gd name="T77" fmla="*/ 134 h 304"/>
                      <a:gd name="T78" fmla="*/ 104 w 304"/>
                      <a:gd name="T79" fmla="*/ 152 h 304"/>
                      <a:gd name="T80" fmla="*/ 106 w 304"/>
                      <a:gd name="T81" fmla="*/ 162 h 304"/>
                      <a:gd name="T82" fmla="*/ 112 w 304"/>
                      <a:gd name="T83" fmla="*/ 178 h 304"/>
                      <a:gd name="T84" fmla="*/ 126 w 304"/>
                      <a:gd name="T85" fmla="*/ 192 h 304"/>
                      <a:gd name="T86" fmla="*/ 142 w 304"/>
                      <a:gd name="T87" fmla="*/ 198 h 304"/>
                      <a:gd name="T88" fmla="*/ 152 w 304"/>
                      <a:gd name="T89" fmla="*/ 200 h 304"/>
                      <a:gd name="T90" fmla="*/ 170 w 304"/>
                      <a:gd name="T91" fmla="*/ 196 h 304"/>
                      <a:gd name="T92" fmla="*/ 186 w 304"/>
                      <a:gd name="T93" fmla="*/ 186 h 304"/>
                      <a:gd name="T94" fmla="*/ 196 w 304"/>
                      <a:gd name="T95" fmla="*/ 170 h 304"/>
                      <a:gd name="T96" fmla="*/ 200 w 304"/>
                      <a:gd name="T97" fmla="*/ 152 h 304"/>
                      <a:gd name="T98" fmla="*/ 198 w 304"/>
                      <a:gd name="T99" fmla="*/ 142 h 304"/>
                      <a:gd name="T100" fmla="*/ 192 w 304"/>
                      <a:gd name="T101" fmla="*/ 126 h 304"/>
                      <a:gd name="T102" fmla="*/ 178 w 304"/>
                      <a:gd name="T103" fmla="*/ 112 h 304"/>
                      <a:gd name="T104" fmla="*/ 162 w 304"/>
                      <a:gd name="T105" fmla="*/ 106 h 304"/>
                      <a:gd name="T106" fmla="*/ 152 w 304"/>
                      <a:gd name="T107" fmla="*/ 1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4">
                        <a:moveTo>
                          <a:pt x="152" y="304"/>
                        </a:moveTo>
                        <a:lnTo>
                          <a:pt x="152" y="304"/>
                        </a:lnTo>
                        <a:lnTo>
                          <a:pt x="136" y="304"/>
                        </a:lnTo>
                        <a:lnTo>
                          <a:pt x="122" y="302"/>
                        </a:lnTo>
                        <a:lnTo>
                          <a:pt x="106" y="298"/>
                        </a:lnTo>
                        <a:lnTo>
                          <a:pt x="92" y="292"/>
                        </a:lnTo>
                        <a:lnTo>
                          <a:pt x="80" y="286"/>
                        </a:lnTo>
                        <a:lnTo>
                          <a:pt x="66" y="278"/>
                        </a:lnTo>
                        <a:lnTo>
                          <a:pt x="56" y="270"/>
                        </a:lnTo>
                        <a:lnTo>
                          <a:pt x="44" y="260"/>
                        </a:lnTo>
                        <a:lnTo>
                          <a:pt x="34" y="250"/>
                        </a:lnTo>
                        <a:lnTo>
                          <a:pt x="26" y="238"/>
                        </a:lnTo>
                        <a:lnTo>
                          <a:pt x="18" y="224"/>
                        </a:lnTo>
                        <a:lnTo>
                          <a:pt x="12" y="212"/>
                        </a:lnTo>
                        <a:lnTo>
                          <a:pt x="6" y="198"/>
                        </a:lnTo>
                        <a:lnTo>
                          <a:pt x="2" y="182"/>
                        </a:lnTo>
                        <a:lnTo>
                          <a:pt x="0" y="168"/>
                        </a:lnTo>
                        <a:lnTo>
                          <a:pt x="0" y="152"/>
                        </a:lnTo>
                        <a:lnTo>
                          <a:pt x="0" y="152"/>
                        </a:lnTo>
                        <a:lnTo>
                          <a:pt x="0" y="136"/>
                        </a:lnTo>
                        <a:lnTo>
                          <a:pt x="2" y="122"/>
                        </a:lnTo>
                        <a:lnTo>
                          <a:pt x="6" y="106"/>
                        </a:lnTo>
                        <a:lnTo>
                          <a:pt x="12" y="92"/>
                        </a:lnTo>
                        <a:lnTo>
                          <a:pt x="18" y="80"/>
                        </a:lnTo>
                        <a:lnTo>
                          <a:pt x="26" y="66"/>
                        </a:lnTo>
                        <a:lnTo>
                          <a:pt x="34" y="56"/>
                        </a:lnTo>
                        <a:lnTo>
                          <a:pt x="44" y="44"/>
                        </a:lnTo>
                        <a:lnTo>
                          <a:pt x="56" y="34"/>
                        </a:lnTo>
                        <a:lnTo>
                          <a:pt x="66" y="26"/>
                        </a:lnTo>
                        <a:lnTo>
                          <a:pt x="80" y="18"/>
                        </a:lnTo>
                        <a:lnTo>
                          <a:pt x="92" y="12"/>
                        </a:lnTo>
                        <a:lnTo>
                          <a:pt x="106" y="6"/>
                        </a:lnTo>
                        <a:lnTo>
                          <a:pt x="122" y="2"/>
                        </a:lnTo>
                        <a:lnTo>
                          <a:pt x="136" y="0"/>
                        </a:lnTo>
                        <a:lnTo>
                          <a:pt x="152" y="0"/>
                        </a:lnTo>
                        <a:lnTo>
                          <a:pt x="152" y="0"/>
                        </a:lnTo>
                        <a:lnTo>
                          <a:pt x="168" y="0"/>
                        </a:lnTo>
                        <a:lnTo>
                          <a:pt x="182" y="2"/>
                        </a:lnTo>
                        <a:lnTo>
                          <a:pt x="198" y="6"/>
                        </a:lnTo>
                        <a:lnTo>
                          <a:pt x="212" y="12"/>
                        </a:lnTo>
                        <a:lnTo>
                          <a:pt x="224" y="18"/>
                        </a:lnTo>
                        <a:lnTo>
                          <a:pt x="238" y="26"/>
                        </a:lnTo>
                        <a:lnTo>
                          <a:pt x="250" y="34"/>
                        </a:lnTo>
                        <a:lnTo>
                          <a:pt x="260" y="44"/>
                        </a:lnTo>
                        <a:lnTo>
                          <a:pt x="270" y="56"/>
                        </a:lnTo>
                        <a:lnTo>
                          <a:pt x="278" y="66"/>
                        </a:lnTo>
                        <a:lnTo>
                          <a:pt x="286" y="80"/>
                        </a:lnTo>
                        <a:lnTo>
                          <a:pt x="292" y="92"/>
                        </a:lnTo>
                        <a:lnTo>
                          <a:pt x="298" y="106"/>
                        </a:lnTo>
                        <a:lnTo>
                          <a:pt x="302" y="122"/>
                        </a:lnTo>
                        <a:lnTo>
                          <a:pt x="304" y="136"/>
                        </a:lnTo>
                        <a:lnTo>
                          <a:pt x="304" y="152"/>
                        </a:lnTo>
                        <a:lnTo>
                          <a:pt x="304" y="152"/>
                        </a:lnTo>
                        <a:lnTo>
                          <a:pt x="304" y="168"/>
                        </a:lnTo>
                        <a:lnTo>
                          <a:pt x="302" y="182"/>
                        </a:lnTo>
                        <a:lnTo>
                          <a:pt x="298" y="198"/>
                        </a:lnTo>
                        <a:lnTo>
                          <a:pt x="292" y="212"/>
                        </a:lnTo>
                        <a:lnTo>
                          <a:pt x="286" y="224"/>
                        </a:lnTo>
                        <a:lnTo>
                          <a:pt x="278" y="238"/>
                        </a:lnTo>
                        <a:lnTo>
                          <a:pt x="270" y="250"/>
                        </a:lnTo>
                        <a:lnTo>
                          <a:pt x="260" y="260"/>
                        </a:lnTo>
                        <a:lnTo>
                          <a:pt x="250" y="270"/>
                        </a:lnTo>
                        <a:lnTo>
                          <a:pt x="238" y="278"/>
                        </a:lnTo>
                        <a:lnTo>
                          <a:pt x="224" y="286"/>
                        </a:lnTo>
                        <a:lnTo>
                          <a:pt x="212" y="292"/>
                        </a:lnTo>
                        <a:lnTo>
                          <a:pt x="198" y="298"/>
                        </a:lnTo>
                        <a:lnTo>
                          <a:pt x="182" y="302"/>
                        </a:lnTo>
                        <a:lnTo>
                          <a:pt x="168" y="304"/>
                        </a:lnTo>
                        <a:lnTo>
                          <a:pt x="152" y="304"/>
                        </a:lnTo>
                        <a:lnTo>
                          <a:pt x="152" y="304"/>
                        </a:lnTo>
                        <a:close/>
                        <a:moveTo>
                          <a:pt x="152" y="104"/>
                        </a:moveTo>
                        <a:lnTo>
                          <a:pt x="152" y="104"/>
                        </a:lnTo>
                        <a:lnTo>
                          <a:pt x="142" y="106"/>
                        </a:lnTo>
                        <a:lnTo>
                          <a:pt x="134" y="108"/>
                        </a:lnTo>
                        <a:lnTo>
                          <a:pt x="126" y="112"/>
                        </a:lnTo>
                        <a:lnTo>
                          <a:pt x="118" y="118"/>
                        </a:lnTo>
                        <a:lnTo>
                          <a:pt x="112" y="126"/>
                        </a:lnTo>
                        <a:lnTo>
                          <a:pt x="108" y="134"/>
                        </a:lnTo>
                        <a:lnTo>
                          <a:pt x="106" y="142"/>
                        </a:lnTo>
                        <a:lnTo>
                          <a:pt x="104" y="152"/>
                        </a:lnTo>
                        <a:lnTo>
                          <a:pt x="104" y="152"/>
                        </a:lnTo>
                        <a:lnTo>
                          <a:pt x="106" y="162"/>
                        </a:lnTo>
                        <a:lnTo>
                          <a:pt x="108" y="170"/>
                        </a:lnTo>
                        <a:lnTo>
                          <a:pt x="112" y="178"/>
                        </a:lnTo>
                        <a:lnTo>
                          <a:pt x="118" y="186"/>
                        </a:lnTo>
                        <a:lnTo>
                          <a:pt x="126" y="192"/>
                        </a:lnTo>
                        <a:lnTo>
                          <a:pt x="134" y="196"/>
                        </a:lnTo>
                        <a:lnTo>
                          <a:pt x="142" y="198"/>
                        </a:lnTo>
                        <a:lnTo>
                          <a:pt x="152" y="200"/>
                        </a:lnTo>
                        <a:lnTo>
                          <a:pt x="152" y="200"/>
                        </a:lnTo>
                        <a:lnTo>
                          <a:pt x="162" y="198"/>
                        </a:lnTo>
                        <a:lnTo>
                          <a:pt x="170" y="196"/>
                        </a:lnTo>
                        <a:lnTo>
                          <a:pt x="178" y="192"/>
                        </a:lnTo>
                        <a:lnTo>
                          <a:pt x="186" y="186"/>
                        </a:lnTo>
                        <a:lnTo>
                          <a:pt x="192" y="178"/>
                        </a:lnTo>
                        <a:lnTo>
                          <a:pt x="196" y="170"/>
                        </a:lnTo>
                        <a:lnTo>
                          <a:pt x="198" y="162"/>
                        </a:lnTo>
                        <a:lnTo>
                          <a:pt x="200" y="152"/>
                        </a:lnTo>
                        <a:lnTo>
                          <a:pt x="200" y="152"/>
                        </a:lnTo>
                        <a:lnTo>
                          <a:pt x="198" y="142"/>
                        </a:lnTo>
                        <a:lnTo>
                          <a:pt x="196" y="134"/>
                        </a:lnTo>
                        <a:lnTo>
                          <a:pt x="192" y="126"/>
                        </a:lnTo>
                        <a:lnTo>
                          <a:pt x="186" y="118"/>
                        </a:lnTo>
                        <a:lnTo>
                          <a:pt x="178" y="112"/>
                        </a:lnTo>
                        <a:lnTo>
                          <a:pt x="170" y="108"/>
                        </a:lnTo>
                        <a:lnTo>
                          <a:pt x="162" y="106"/>
                        </a:lnTo>
                        <a:lnTo>
                          <a:pt x="152" y="104"/>
                        </a:lnTo>
                        <a:lnTo>
                          <a:pt x="152" y="104"/>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5" name="Freeform 7"/>
                  <p:cNvSpPr>
                    <a:spLocks noEditPoints="1"/>
                  </p:cNvSpPr>
                  <p:nvPr/>
                </p:nvSpPr>
                <p:spPr bwMode="auto">
                  <a:xfrm>
                    <a:off x="6002359" y="2994156"/>
                    <a:ext cx="184112" cy="185323"/>
                  </a:xfrm>
                  <a:custGeom>
                    <a:avLst/>
                    <a:gdLst>
                      <a:gd name="T0" fmla="*/ 152 w 304"/>
                      <a:gd name="T1" fmla="*/ 306 h 306"/>
                      <a:gd name="T2" fmla="*/ 120 w 304"/>
                      <a:gd name="T3" fmla="*/ 302 h 306"/>
                      <a:gd name="T4" fmla="*/ 92 w 304"/>
                      <a:gd name="T5" fmla="*/ 294 h 306"/>
                      <a:gd name="T6" fmla="*/ 66 w 304"/>
                      <a:gd name="T7" fmla="*/ 280 h 306"/>
                      <a:gd name="T8" fmla="*/ 44 w 304"/>
                      <a:gd name="T9" fmla="*/ 262 h 306"/>
                      <a:gd name="T10" fmla="*/ 26 w 304"/>
                      <a:gd name="T11" fmla="*/ 238 h 306"/>
                      <a:gd name="T12" fmla="*/ 12 w 304"/>
                      <a:gd name="T13" fmla="*/ 212 h 306"/>
                      <a:gd name="T14" fmla="*/ 2 w 304"/>
                      <a:gd name="T15" fmla="*/ 184 h 306"/>
                      <a:gd name="T16" fmla="*/ 0 w 304"/>
                      <a:gd name="T17" fmla="*/ 154 h 306"/>
                      <a:gd name="T18" fmla="*/ 0 w 304"/>
                      <a:gd name="T19" fmla="*/ 138 h 306"/>
                      <a:gd name="T20" fmla="*/ 6 w 304"/>
                      <a:gd name="T21" fmla="*/ 108 h 306"/>
                      <a:gd name="T22" fmla="*/ 18 w 304"/>
                      <a:gd name="T23" fmla="*/ 80 h 306"/>
                      <a:gd name="T24" fmla="*/ 34 w 304"/>
                      <a:gd name="T25" fmla="*/ 56 h 306"/>
                      <a:gd name="T26" fmla="*/ 54 w 304"/>
                      <a:gd name="T27" fmla="*/ 36 h 306"/>
                      <a:gd name="T28" fmla="*/ 78 w 304"/>
                      <a:gd name="T29" fmla="*/ 20 h 306"/>
                      <a:gd name="T30" fmla="*/ 106 w 304"/>
                      <a:gd name="T31" fmla="*/ 8 h 306"/>
                      <a:gd name="T32" fmla="*/ 136 w 304"/>
                      <a:gd name="T33" fmla="*/ 2 h 306"/>
                      <a:gd name="T34" fmla="*/ 152 w 304"/>
                      <a:gd name="T35" fmla="*/ 0 h 306"/>
                      <a:gd name="T36" fmla="*/ 182 w 304"/>
                      <a:gd name="T37" fmla="*/ 4 h 306"/>
                      <a:gd name="T38" fmla="*/ 212 w 304"/>
                      <a:gd name="T39" fmla="*/ 12 h 306"/>
                      <a:gd name="T40" fmla="*/ 236 w 304"/>
                      <a:gd name="T41" fmla="*/ 26 h 306"/>
                      <a:gd name="T42" fmla="*/ 260 w 304"/>
                      <a:gd name="T43" fmla="*/ 46 h 306"/>
                      <a:gd name="T44" fmla="*/ 278 w 304"/>
                      <a:gd name="T45" fmla="*/ 68 h 306"/>
                      <a:gd name="T46" fmla="*/ 292 w 304"/>
                      <a:gd name="T47" fmla="*/ 94 h 306"/>
                      <a:gd name="T48" fmla="*/ 302 w 304"/>
                      <a:gd name="T49" fmla="*/ 122 h 306"/>
                      <a:gd name="T50" fmla="*/ 304 w 304"/>
                      <a:gd name="T51" fmla="*/ 154 h 306"/>
                      <a:gd name="T52" fmla="*/ 304 w 304"/>
                      <a:gd name="T53" fmla="*/ 168 h 306"/>
                      <a:gd name="T54" fmla="*/ 298 w 304"/>
                      <a:gd name="T55" fmla="*/ 198 h 306"/>
                      <a:gd name="T56" fmla="*/ 286 w 304"/>
                      <a:gd name="T57" fmla="*/ 226 h 306"/>
                      <a:gd name="T58" fmla="*/ 270 w 304"/>
                      <a:gd name="T59" fmla="*/ 250 h 306"/>
                      <a:gd name="T60" fmla="*/ 248 w 304"/>
                      <a:gd name="T61" fmla="*/ 272 h 306"/>
                      <a:gd name="T62" fmla="*/ 224 w 304"/>
                      <a:gd name="T63" fmla="*/ 288 h 306"/>
                      <a:gd name="T64" fmla="*/ 198 w 304"/>
                      <a:gd name="T65" fmla="*/ 300 h 306"/>
                      <a:gd name="T66" fmla="*/ 168 w 304"/>
                      <a:gd name="T67" fmla="*/ 306 h 306"/>
                      <a:gd name="T68" fmla="*/ 152 w 304"/>
                      <a:gd name="T69" fmla="*/ 306 h 306"/>
                      <a:gd name="T70" fmla="*/ 152 w 304"/>
                      <a:gd name="T71" fmla="*/ 106 h 306"/>
                      <a:gd name="T72" fmla="*/ 134 w 304"/>
                      <a:gd name="T73" fmla="*/ 110 h 306"/>
                      <a:gd name="T74" fmla="*/ 118 w 304"/>
                      <a:gd name="T75" fmla="*/ 120 h 306"/>
                      <a:gd name="T76" fmla="*/ 108 w 304"/>
                      <a:gd name="T77" fmla="*/ 134 h 306"/>
                      <a:gd name="T78" fmla="*/ 104 w 304"/>
                      <a:gd name="T79" fmla="*/ 154 h 306"/>
                      <a:gd name="T80" fmla="*/ 106 w 304"/>
                      <a:gd name="T81" fmla="*/ 164 h 306"/>
                      <a:gd name="T82" fmla="*/ 112 w 304"/>
                      <a:gd name="T83" fmla="*/ 180 h 306"/>
                      <a:gd name="T84" fmla="*/ 126 w 304"/>
                      <a:gd name="T85" fmla="*/ 192 h 306"/>
                      <a:gd name="T86" fmla="*/ 142 w 304"/>
                      <a:gd name="T87" fmla="*/ 200 h 306"/>
                      <a:gd name="T88" fmla="*/ 152 w 304"/>
                      <a:gd name="T89" fmla="*/ 202 h 306"/>
                      <a:gd name="T90" fmla="*/ 170 w 304"/>
                      <a:gd name="T91" fmla="*/ 198 h 306"/>
                      <a:gd name="T92" fmla="*/ 186 w 304"/>
                      <a:gd name="T93" fmla="*/ 188 h 306"/>
                      <a:gd name="T94" fmla="*/ 196 w 304"/>
                      <a:gd name="T95" fmla="*/ 172 h 306"/>
                      <a:gd name="T96" fmla="*/ 200 w 304"/>
                      <a:gd name="T97" fmla="*/ 154 h 306"/>
                      <a:gd name="T98" fmla="*/ 198 w 304"/>
                      <a:gd name="T99" fmla="*/ 144 h 306"/>
                      <a:gd name="T100" fmla="*/ 192 w 304"/>
                      <a:gd name="T101" fmla="*/ 126 h 306"/>
                      <a:gd name="T102" fmla="*/ 178 w 304"/>
                      <a:gd name="T103" fmla="*/ 114 h 306"/>
                      <a:gd name="T104" fmla="*/ 162 w 304"/>
                      <a:gd name="T105" fmla="*/ 106 h 306"/>
                      <a:gd name="T106" fmla="*/ 152 w 304"/>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06">
                        <a:moveTo>
                          <a:pt x="152" y="306"/>
                        </a:moveTo>
                        <a:lnTo>
                          <a:pt x="152" y="306"/>
                        </a:lnTo>
                        <a:lnTo>
                          <a:pt x="136" y="306"/>
                        </a:lnTo>
                        <a:lnTo>
                          <a:pt x="120" y="302"/>
                        </a:lnTo>
                        <a:lnTo>
                          <a:pt x="106" y="300"/>
                        </a:lnTo>
                        <a:lnTo>
                          <a:pt x="92" y="294"/>
                        </a:lnTo>
                        <a:lnTo>
                          <a:pt x="78" y="288"/>
                        </a:lnTo>
                        <a:lnTo>
                          <a:pt x="66" y="280"/>
                        </a:lnTo>
                        <a:lnTo>
                          <a:pt x="54" y="272"/>
                        </a:lnTo>
                        <a:lnTo>
                          <a:pt x="44" y="262"/>
                        </a:lnTo>
                        <a:lnTo>
                          <a:pt x="34" y="250"/>
                        </a:lnTo>
                        <a:lnTo>
                          <a:pt x="26" y="238"/>
                        </a:lnTo>
                        <a:lnTo>
                          <a:pt x="18" y="226"/>
                        </a:lnTo>
                        <a:lnTo>
                          <a:pt x="12" y="212"/>
                        </a:lnTo>
                        <a:lnTo>
                          <a:pt x="6" y="198"/>
                        </a:lnTo>
                        <a:lnTo>
                          <a:pt x="2" y="184"/>
                        </a:lnTo>
                        <a:lnTo>
                          <a:pt x="0" y="168"/>
                        </a:lnTo>
                        <a:lnTo>
                          <a:pt x="0" y="154"/>
                        </a:lnTo>
                        <a:lnTo>
                          <a:pt x="0" y="154"/>
                        </a:lnTo>
                        <a:lnTo>
                          <a:pt x="0" y="138"/>
                        </a:lnTo>
                        <a:lnTo>
                          <a:pt x="2" y="122"/>
                        </a:lnTo>
                        <a:lnTo>
                          <a:pt x="6" y="108"/>
                        </a:lnTo>
                        <a:lnTo>
                          <a:pt x="12" y="94"/>
                        </a:lnTo>
                        <a:lnTo>
                          <a:pt x="18" y="80"/>
                        </a:lnTo>
                        <a:lnTo>
                          <a:pt x="26" y="68"/>
                        </a:lnTo>
                        <a:lnTo>
                          <a:pt x="34" y="56"/>
                        </a:lnTo>
                        <a:lnTo>
                          <a:pt x="44" y="46"/>
                        </a:lnTo>
                        <a:lnTo>
                          <a:pt x="54" y="36"/>
                        </a:lnTo>
                        <a:lnTo>
                          <a:pt x="66" y="26"/>
                        </a:lnTo>
                        <a:lnTo>
                          <a:pt x="78" y="20"/>
                        </a:lnTo>
                        <a:lnTo>
                          <a:pt x="92" y="12"/>
                        </a:lnTo>
                        <a:lnTo>
                          <a:pt x="106" y="8"/>
                        </a:lnTo>
                        <a:lnTo>
                          <a:pt x="120" y="4"/>
                        </a:lnTo>
                        <a:lnTo>
                          <a:pt x="136" y="2"/>
                        </a:lnTo>
                        <a:lnTo>
                          <a:pt x="152" y="0"/>
                        </a:lnTo>
                        <a:lnTo>
                          <a:pt x="152" y="0"/>
                        </a:lnTo>
                        <a:lnTo>
                          <a:pt x="168" y="2"/>
                        </a:lnTo>
                        <a:lnTo>
                          <a:pt x="182" y="4"/>
                        </a:lnTo>
                        <a:lnTo>
                          <a:pt x="198" y="8"/>
                        </a:lnTo>
                        <a:lnTo>
                          <a:pt x="212" y="12"/>
                        </a:lnTo>
                        <a:lnTo>
                          <a:pt x="224" y="20"/>
                        </a:lnTo>
                        <a:lnTo>
                          <a:pt x="236" y="26"/>
                        </a:lnTo>
                        <a:lnTo>
                          <a:pt x="248" y="36"/>
                        </a:lnTo>
                        <a:lnTo>
                          <a:pt x="260" y="46"/>
                        </a:lnTo>
                        <a:lnTo>
                          <a:pt x="270" y="56"/>
                        </a:lnTo>
                        <a:lnTo>
                          <a:pt x="278" y="68"/>
                        </a:lnTo>
                        <a:lnTo>
                          <a:pt x="286" y="80"/>
                        </a:lnTo>
                        <a:lnTo>
                          <a:pt x="292" y="94"/>
                        </a:lnTo>
                        <a:lnTo>
                          <a:pt x="298" y="108"/>
                        </a:lnTo>
                        <a:lnTo>
                          <a:pt x="302" y="122"/>
                        </a:lnTo>
                        <a:lnTo>
                          <a:pt x="304" y="138"/>
                        </a:lnTo>
                        <a:lnTo>
                          <a:pt x="304" y="154"/>
                        </a:lnTo>
                        <a:lnTo>
                          <a:pt x="304" y="154"/>
                        </a:lnTo>
                        <a:lnTo>
                          <a:pt x="304" y="168"/>
                        </a:lnTo>
                        <a:lnTo>
                          <a:pt x="302" y="184"/>
                        </a:lnTo>
                        <a:lnTo>
                          <a:pt x="298" y="198"/>
                        </a:lnTo>
                        <a:lnTo>
                          <a:pt x="292" y="212"/>
                        </a:lnTo>
                        <a:lnTo>
                          <a:pt x="286" y="226"/>
                        </a:lnTo>
                        <a:lnTo>
                          <a:pt x="278" y="238"/>
                        </a:lnTo>
                        <a:lnTo>
                          <a:pt x="270" y="250"/>
                        </a:lnTo>
                        <a:lnTo>
                          <a:pt x="260" y="262"/>
                        </a:lnTo>
                        <a:lnTo>
                          <a:pt x="248" y="272"/>
                        </a:lnTo>
                        <a:lnTo>
                          <a:pt x="236" y="280"/>
                        </a:lnTo>
                        <a:lnTo>
                          <a:pt x="224" y="288"/>
                        </a:lnTo>
                        <a:lnTo>
                          <a:pt x="212" y="294"/>
                        </a:lnTo>
                        <a:lnTo>
                          <a:pt x="198" y="300"/>
                        </a:lnTo>
                        <a:lnTo>
                          <a:pt x="182" y="302"/>
                        </a:lnTo>
                        <a:lnTo>
                          <a:pt x="168" y="306"/>
                        </a:lnTo>
                        <a:lnTo>
                          <a:pt x="152" y="306"/>
                        </a:lnTo>
                        <a:lnTo>
                          <a:pt x="152" y="306"/>
                        </a:lnTo>
                        <a:close/>
                        <a:moveTo>
                          <a:pt x="152" y="106"/>
                        </a:moveTo>
                        <a:lnTo>
                          <a:pt x="152" y="106"/>
                        </a:lnTo>
                        <a:lnTo>
                          <a:pt x="142" y="106"/>
                        </a:lnTo>
                        <a:lnTo>
                          <a:pt x="134" y="110"/>
                        </a:lnTo>
                        <a:lnTo>
                          <a:pt x="126" y="114"/>
                        </a:lnTo>
                        <a:lnTo>
                          <a:pt x="118" y="120"/>
                        </a:lnTo>
                        <a:lnTo>
                          <a:pt x="112" y="126"/>
                        </a:lnTo>
                        <a:lnTo>
                          <a:pt x="108" y="134"/>
                        </a:lnTo>
                        <a:lnTo>
                          <a:pt x="106" y="144"/>
                        </a:lnTo>
                        <a:lnTo>
                          <a:pt x="104" y="154"/>
                        </a:lnTo>
                        <a:lnTo>
                          <a:pt x="104" y="154"/>
                        </a:lnTo>
                        <a:lnTo>
                          <a:pt x="106" y="164"/>
                        </a:lnTo>
                        <a:lnTo>
                          <a:pt x="108" y="172"/>
                        </a:lnTo>
                        <a:lnTo>
                          <a:pt x="112" y="180"/>
                        </a:lnTo>
                        <a:lnTo>
                          <a:pt x="118" y="188"/>
                        </a:lnTo>
                        <a:lnTo>
                          <a:pt x="126" y="192"/>
                        </a:lnTo>
                        <a:lnTo>
                          <a:pt x="134" y="198"/>
                        </a:lnTo>
                        <a:lnTo>
                          <a:pt x="142" y="200"/>
                        </a:lnTo>
                        <a:lnTo>
                          <a:pt x="152" y="202"/>
                        </a:lnTo>
                        <a:lnTo>
                          <a:pt x="152" y="202"/>
                        </a:lnTo>
                        <a:lnTo>
                          <a:pt x="162" y="200"/>
                        </a:lnTo>
                        <a:lnTo>
                          <a:pt x="170" y="198"/>
                        </a:lnTo>
                        <a:lnTo>
                          <a:pt x="178" y="192"/>
                        </a:lnTo>
                        <a:lnTo>
                          <a:pt x="186" y="188"/>
                        </a:lnTo>
                        <a:lnTo>
                          <a:pt x="192" y="180"/>
                        </a:lnTo>
                        <a:lnTo>
                          <a:pt x="196" y="172"/>
                        </a:lnTo>
                        <a:lnTo>
                          <a:pt x="198" y="164"/>
                        </a:lnTo>
                        <a:lnTo>
                          <a:pt x="200" y="154"/>
                        </a:lnTo>
                        <a:lnTo>
                          <a:pt x="200" y="154"/>
                        </a:lnTo>
                        <a:lnTo>
                          <a:pt x="198" y="144"/>
                        </a:lnTo>
                        <a:lnTo>
                          <a:pt x="196" y="134"/>
                        </a:lnTo>
                        <a:lnTo>
                          <a:pt x="192" y="126"/>
                        </a:lnTo>
                        <a:lnTo>
                          <a:pt x="186" y="120"/>
                        </a:lnTo>
                        <a:lnTo>
                          <a:pt x="178" y="114"/>
                        </a:lnTo>
                        <a:lnTo>
                          <a:pt x="170" y="110"/>
                        </a:lnTo>
                        <a:lnTo>
                          <a:pt x="162" y="106"/>
                        </a:lnTo>
                        <a:lnTo>
                          <a:pt x="152" y="106"/>
                        </a:lnTo>
                        <a:lnTo>
                          <a:pt x="152" y="10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6" name="Freeform 8"/>
                  <p:cNvSpPr>
                    <a:spLocks noEditPoints="1"/>
                  </p:cNvSpPr>
                  <p:nvPr/>
                </p:nvSpPr>
                <p:spPr bwMode="auto">
                  <a:xfrm>
                    <a:off x="6245822" y="2850015"/>
                    <a:ext cx="185323" cy="185323"/>
                  </a:xfrm>
                  <a:custGeom>
                    <a:avLst/>
                    <a:gdLst>
                      <a:gd name="T0" fmla="*/ 154 w 306"/>
                      <a:gd name="T1" fmla="*/ 306 h 306"/>
                      <a:gd name="T2" fmla="*/ 122 w 306"/>
                      <a:gd name="T3" fmla="*/ 302 h 306"/>
                      <a:gd name="T4" fmla="*/ 94 w 306"/>
                      <a:gd name="T5" fmla="*/ 294 h 306"/>
                      <a:gd name="T6" fmla="*/ 68 w 306"/>
                      <a:gd name="T7" fmla="*/ 280 h 306"/>
                      <a:gd name="T8" fmla="*/ 46 w 306"/>
                      <a:gd name="T9" fmla="*/ 262 h 306"/>
                      <a:gd name="T10" fmla="*/ 26 w 306"/>
                      <a:gd name="T11" fmla="*/ 238 h 306"/>
                      <a:gd name="T12" fmla="*/ 12 w 306"/>
                      <a:gd name="T13" fmla="*/ 212 h 306"/>
                      <a:gd name="T14" fmla="*/ 4 w 306"/>
                      <a:gd name="T15" fmla="*/ 184 h 306"/>
                      <a:gd name="T16" fmla="*/ 0 w 306"/>
                      <a:gd name="T17" fmla="*/ 154 h 306"/>
                      <a:gd name="T18" fmla="*/ 2 w 306"/>
                      <a:gd name="T19" fmla="*/ 138 h 306"/>
                      <a:gd name="T20" fmla="*/ 8 w 306"/>
                      <a:gd name="T21" fmla="*/ 108 h 306"/>
                      <a:gd name="T22" fmla="*/ 18 w 306"/>
                      <a:gd name="T23" fmla="*/ 80 h 306"/>
                      <a:gd name="T24" fmla="*/ 36 w 306"/>
                      <a:gd name="T25" fmla="*/ 56 h 306"/>
                      <a:gd name="T26" fmla="*/ 56 w 306"/>
                      <a:gd name="T27" fmla="*/ 36 h 306"/>
                      <a:gd name="T28" fmla="*/ 80 w 306"/>
                      <a:gd name="T29" fmla="*/ 18 h 306"/>
                      <a:gd name="T30" fmla="*/ 108 w 306"/>
                      <a:gd name="T31" fmla="*/ 8 h 306"/>
                      <a:gd name="T32" fmla="*/ 138 w 306"/>
                      <a:gd name="T33" fmla="*/ 2 h 306"/>
                      <a:gd name="T34" fmla="*/ 154 w 306"/>
                      <a:gd name="T35" fmla="*/ 0 h 306"/>
                      <a:gd name="T36" fmla="*/ 184 w 306"/>
                      <a:gd name="T37" fmla="*/ 4 h 306"/>
                      <a:gd name="T38" fmla="*/ 212 w 306"/>
                      <a:gd name="T39" fmla="*/ 12 h 306"/>
                      <a:gd name="T40" fmla="*/ 238 w 306"/>
                      <a:gd name="T41" fmla="*/ 26 h 306"/>
                      <a:gd name="T42" fmla="*/ 260 w 306"/>
                      <a:gd name="T43" fmla="*/ 46 h 306"/>
                      <a:gd name="T44" fmla="*/ 280 w 306"/>
                      <a:gd name="T45" fmla="*/ 68 h 306"/>
                      <a:gd name="T46" fmla="*/ 294 w 306"/>
                      <a:gd name="T47" fmla="*/ 94 h 306"/>
                      <a:gd name="T48" fmla="*/ 302 w 306"/>
                      <a:gd name="T49" fmla="*/ 122 h 306"/>
                      <a:gd name="T50" fmla="*/ 306 w 306"/>
                      <a:gd name="T51" fmla="*/ 154 h 306"/>
                      <a:gd name="T52" fmla="*/ 304 w 306"/>
                      <a:gd name="T53" fmla="*/ 168 h 306"/>
                      <a:gd name="T54" fmla="*/ 298 w 306"/>
                      <a:gd name="T55" fmla="*/ 198 h 306"/>
                      <a:gd name="T56" fmla="*/ 288 w 306"/>
                      <a:gd name="T57" fmla="*/ 226 h 306"/>
                      <a:gd name="T58" fmla="*/ 270 w 306"/>
                      <a:gd name="T59" fmla="*/ 250 h 306"/>
                      <a:gd name="T60" fmla="*/ 250 w 306"/>
                      <a:gd name="T61" fmla="*/ 270 h 306"/>
                      <a:gd name="T62" fmla="*/ 226 w 306"/>
                      <a:gd name="T63" fmla="*/ 288 h 306"/>
                      <a:gd name="T64" fmla="*/ 198 w 306"/>
                      <a:gd name="T65" fmla="*/ 298 h 306"/>
                      <a:gd name="T66" fmla="*/ 168 w 306"/>
                      <a:gd name="T67" fmla="*/ 306 h 306"/>
                      <a:gd name="T68" fmla="*/ 154 w 306"/>
                      <a:gd name="T69" fmla="*/ 306 h 306"/>
                      <a:gd name="T70" fmla="*/ 154 w 306"/>
                      <a:gd name="T71" fmla="*/ 106 h 306"/>
                      <a:gd name="T72" fmla="*/ 134 w 306"/>
                      <a:gd name="T73" fmla="*/ 110 h 306"/>
                      <a:gd name="T74" fmla="*/ 120 w 306"/>
                      <a:gd name="T75" fmla="*/ 120 h 306"/>
                      <a:gd name="T76" fmla="*/ 110 w 306"/>
                      <a:gd name="T77" fmla="*/ 134 h 306"/>
                      <a:gd name="T78" fmla="*/ 106 w 306"/>
                      <a:gd name="T79" fmla="*/ 154 h 306"/>
                      <a:gd name="T80" fmla="*/ 106 w 306"/>
                      <a:gd name="T81" fmla="*/ 162 h 306"/>
                      <a:gd name="T82" fmla="*/ 114 w 306"/>
                      <a:gd name="T83" fmla="*/ 180 h 306"/>
                      <a:gd name="T84" fmla="*/ 126 w 306"/>
                      <a:gd name="T85" fmla="*/ 192 h 306"/>
                      <a:gd name="T86" fmla="*/ 144 w 306"/>
                      <a:gd name="T87" fmla="*/ 200 h 306"/>
                      <a:gd name="T88" fmla="*/ 154 w 306"/>
                      <a:gd name="T89" fmla="*/ 200 h 306"/>
                      <a:gd name="T90" fmla="*/ 172 w 306"/>
                      <a:gd name="T91" fmla="*/ 198 h 306"/>
                      <a:gd name="T92" fmla="*/ 186 w 306"/>
                      <a:gd name="T93" fmla="*/ 186 h 306"/>
                      <a:gd name="T94" fmla="*/ 196 w 306"/>
                      <a:gd name="T95" fmla="*/ 172 h 306"/>
                      <a:gd name="T96" fmla="*/ 200 w 306"/>
                      <a:gd name="T97" fmla="*/ 154 h 306"/>
                      <a:gd name="T98" fmla="*/ 200 w 306"/>
                      <a:gd name="T99" fmla="*/ 144 h 306"/>
                      <a:gd name="T100" fmla="*/ 192 w 306"/>
                      <a:gd name="T101" fmla="*/ 126 h 306"/>
                      <a:gd name="T102" fmla="*/ 180 w 306"/>
                      <a:gd name="T103" fmla="*/ 114 h 306"/>
                      <a:gd name="T104" fmla="*/ 162 w 306"/>
                      <a:gd name="T105" fmla="*/ 106 h 306"/>
                      <a:gd name="T106" fmla="*/ 154 w 306"/>
                      <a:gd name="T107" fmla="*/ 1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6" h="306">
                        <a:moveTo>
                          <a:pt x="154" y="306"/>
                        </a:moveTo>
                        <a:lnTo>
                          <a:pt x="154" y="306"/>
                        </a:lnTo>
                        <a:lnTo>
                          <a:pt x="138" y="306"/>
                        </a:lnTo>
                        <a:lnTo>
                          <a:pt x="122" y="302"/>
                        </a:lnTo>
                        <a:lnTo>
                          <a:pt x="108" y="298"/>
                        </a:lnTo>
                        <a:lnTo>
                          <a:pt x="94" y="294"/>
                        </a:lnTo>
                        <a:lnTo>
                          <a:pt x="80" y="288"/>
                        </a:lnTo>
                        <a:lnTo>
                          <a:pt x="68" y="280"/>
                        </a:lnTo>
                        <a:lnTo>
                          <a:pt x="56" y="270"/>
                        </a:lnTo>
                        <a:lnTo>
                          <a:pt x="46" y="262"/>
                        </a:lnTo>
                        <a:lnTo>
                          <a:pt x="36" y="250"/>
                        </a:lnTo>
                        <a:lnTo>
                          <a:pt x="26" y="238"/>
                        </a:lnTo>
                        <a:lnTo>
                          <a:pt x="18" y="226"/>
                        </a:lnTo>
                        <a:lnTo>
                          <a:pt x="12" y="212"/>
                        </a:lnTo>
                        <a:lnTo>
                          <a:pt x="8" y="198"/>
                        </a:lnTo>
                        <a:lnTo>
                          <a:pt x="4" y="184"/>
                        </a:lnTo>
                        <a:lnTo>
                          <a:pt x="2" y="168"/>
                        </a:lnTo>
                        <a:lnTo>
                          <a:pt x="0" y="154"/>
                        </a:lnTo>
                        <a:lnTo>
                          <a:pt x="0" y="154"/>
                        </a:lnTo>
                        <a:lnTo>
                          <a:pt x="2" y="138"/>
                        </a:lnTo>
                        <a:lnTo>
                          <a:pt x="4" y="122"/>
                        </a:lnTo>
                        <a:lnTo>
                          <a:pt x="8" y="108"/>
                        </a:lnTo>
                        <a:lnTo>
                          <a:pt x="12" y="94"/>
                        </a:lnTo>
                        <a:lnTo>
                          <a:pt x="18" y="80"/>
                        </a:lnTo>
                        <a:lnTo>
                          <a:pt x="26" y="68"/>
                        </a:lnTo>
                        <a:lnTo>
                          <a:pt x="36" y="56"/>
                        </a:lnTo>
                        <a:lnTo>
                          <a:pt x="46" y="46"/>
                        </a:lnTo>
                        <a:lnTo>
                          <a:pt x="56" y="36"/>
                        </a:lnTo>
                        <a:lnTo>
                          <a:pt x="68" y="26"/>
                        </a:lnTo>
                        <a:lnTo>
                          <a:pt x="80" y="18"/>
                        </a:lnTo>
                        <a:lnTo>
                          <a:pt x="94" y="12"/>
                        </a:lnTo>
                        <a:lnTo>
                          <a:pt x="108" y="8"/>
                        </a:lnTo>
                        <a:lnTo>
                          <a:pt x="122" y="4"/>
                        </a:lnTo>
                        <a:lnTo>
                          <a:pt x="138" y="2"/>
                        </a:lnTo>
                        <a:lnTo>
                          <a:pt x="154" y="0"/>
                        </a:lnTo>
                        <a:lnTo>
                          <a:pt x="154" y="0"/>
                        </a:lnTo>
                        <a:lnTo>
                          <a:pt x="168" y="2"/>
                        </a:lnTo>
                        <a:lnTo>
                          <a:pt x="184" y="4"/>
                        </a:lnTo>
                        <a:lnTo>
                          <a:pt x="198" y="8"/>
                        </a:lnTo>
                        <a:lnTo>
                          <a:pt x="212" y="12"/>
                        </a:lnTo>
                        <a:lnTo>
                          <a:pt x="226" y="18"/>
                        </a:lnTo>
                        <a:lnTo>
                          <a:pt x="238" y="26"/>
                        </a:lnTo>
                        <a:lnTo>
                          <a:pt x="250" y="36"/>
                        </a:lnTo>
                        <a:lnTo>
                          <a:pt x="260" y="46"/>
                        </a:lnTo>
                        <a:lnTo>
                          <a:pt x="270" y="56"/>
                        </a:lnTo>
                        <a:lnTo>
                          <a:pt x="280" y="68"/>
                        </a:lnTo>
                        <a:lnTo>
                          <a:pt x="288" y="80"/>
                        </a:lnTo>
                        <a:lnTo>
                          <a:pt x="294" y="94"/>
                        </a:lnTo>
                        <a:lnTo>
                          <a:pt x="298" y="108"/>
                        </a:lnTo>
                        <a:lnTo>
                          <a:pt x="302" y="122"/>
                        </a:lnTo>
                        <a:lnTo>
                          <a:pt x="304" y="138"/>
                        </a:lnTo>
                        <a:lnTo>
                          <a:pt x="306" y="154"/>
                        </a:lnTo>
                        <a:lnTo>
                          <a:pt x="306" y="154"/>
                        </a:lnTo>
                        <a:lnTo>
                          <a:pt x="304" y="168"/>
                        </a:lnTo>
                        <a:lnTo>
                          <a:pt x="302" y="184"/>
                        </a:lnTo>
                        <a:lnTo>
                          <a:pt x="298" y="198"/>
                        </a:lnTo>
                        <a:lnTo>
                          <a:pt x="294" y="212"/>
                        </a:lnTo>
                        <a:lnTo>
                          <a:pt x="288" y="226"/>
                        </a:lnTo>
                        <a:lnTo>
                          <a:pt x="280" y="238"/>
                        </a:lnTo>
                        <a:lnTo>
                          <a:pt x="270" y="250"/>
                        </a:lnTo>
                        <a:lnTo>
                          <a:pt x="260" y="262"/>
                        </a:lnTo>
                        <a:lnTo>
                          <a:pt x="250" y="270"/>
                        </a:lnTo>
                        <a:lnTo>
                          <a:pt x="238" y="280"/>
                        </a:lnTo>
                        <a:lnTo>
                          <a:pt x="226" y="288"/>
                        </a:lnTo>
                        <a:lnTo>
                          <a:pt x="212" y="294"/>
                        </a:lnTo>
                        <a:lnTo>
                          <a:pt x="198" y="298"/>
                        </a:lnTo>
                        <a:lnTo>
                          <a:pt x="184" y="302"/>
                        </a:lnTo>
                        <a:lnTo>
                          <a:pt x="168" y="306"/>
                        </a:lnTo>
                        <a:lnTo>
                          <a:pt x="154" y="306"/>
                        </a:lnTo>
                        <a:lnTo>
                          <a:pt x="154" y="306"/>
                        </a:lnTo>
                        <a:close/>
                        <a:moveTo>
                          <a:pt x="154" y="106"/>
                        </a:moveTo>
                        <a:lnTo>
                          <a:pt x="154" y="106"/>
                        </a:lnTo>
                        <a:lnTo>
                          <a:pt x="144" y="106"/>
                        </a:lnTo>
                        <a:lnTo>
                          <a:pt x="134" y="110"/>
                        </a:lnTo>
                        <a:lnTo>
                          <a:pt x="126" y="114"/>
                        </a:lnTo>
                        <a:lnTo>
                          <a:pt x="120" y="120"/>
                        </a:lnTo>
                        <a:lnTo>
                          <a:pt x="114" y="126"/>
                        </a:lnTo>
                        <a:lnTo>
                          <a:pt x="110" y="134"/>
                        </a:lnTo>
                        <a:lnTo>
                          <a:pt x="106" y="144"/>
                        </a:lnTo>
                        <a:lnTo>
                          <a:pt x="106" y="154"/>
                        </a:lnTo>
                        <a:lnTo>
                          <a:pt x="106" y="154"/>
                        </a:lnTo>
                        <a:lnTo>
                          <a:pt x="106" y="162"/>
                        </a:lnTo>
                        <a:lnTo>
                          <a:pt x="110" y="172"/>
                        </a:lnTo>
                        <a:lnTo>
                          <a:pt x="114" y="180"/>
                        </a:lnTo>
                        <a:lnTo>
                          <a:pt x="120" y="186"/>
                        </a:lnTo>
                        <a:lnTo>
                          <a:pt x="126" y="192"/>
                        </a:lnTo>
                        <a:lnTo>
                          <a:pt x="134" y="198"/>
                        </a:lnTo>
                        <a:lnTo>
                          <a:pt x="144" y="200"/>
                        </a:lnTo>
                        <a:lnTo>
                          <a:pt x="154" y="200"/>
                        </a:lnTo>
                        <a:lnTo>
                          <a:pt x="154" y="200"/>
                        </a:lnTo>
                        <a:lnTo>
                          <a:pt x="162" y="200"/>
                        </a:lnTo>
                        <a:lnTo>
                          <a:pt x="172" y="198"/>
                        </a:lnTo>
                        <a:lnTo>
                          <a:pt x="180" y="192"/>
                        </a:lnTo>
                        <a:lnTo>
                          <a:pt x="186" y="186"/>
                        </a:lnTo>
                        <a:lnTo>
                          <a:pt x="192" y="180"/>
                        </a:lnTo>
                        <a:lnTo>
                          <a:pt x="196" y="172"/>
                        </a:lnTo>
                        <a:lnTo>
                          <a:pt x="200" y="162"/>
                        </a:lnTo>
                        <a:lnTo>
                          <a:pt x="200" y="154"/>
                        </a:lnTo>
                        <a:lnTo>
                          <a:pt x="200" y="154"/>
                        </a:lnTo>
                        <a:lnTo>
                          <a:pt x="200" y="144"/>
                        </a:lnTo>
                        <a:lnTo>
                          <a:pt x="196" y="134"/>
                        </a:lnTo>
                        <a:lnTo>
                          <a:pt x="192" y="126"/>
                        </a:lnTo>
                        <a:lnTo>
                          <a:pt x="186" y="120"/>
                        </a:lnTo>
                        <a:lnTo>
                          <a:pt x="180" y="114"/>
                        </a:lnTo>
                        <a:lnTo>
                          <a:pt x="172" y="110"/>
                        </a:lnTo>
                        <a:lnTo>
                          <a:pt x="162" y="106"/>
                        </a:lnTo>
                        <a:lnTo>
                          <a:pt x="154" y="106"/>
                        </a:lnTo>
                        <a:lnTo>
                          <a:pt x="154" y="106"/>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7" name="Freeform 9"/>
                  <p:cNvSpPr>
                    <a:spLocks/>
                  </p:cNvSpPr>
                  <p:nvPr/>
                </p:nvSpPr>
                <p:spPr bwMode="auto">
                  <a:xfrm>
                    <a:off x="5875176" y="3006268"/>
                    <a:ext cx="190168" cy="102957"/>
                  </a:xfrm>
                  <a:custGeom>
                    <a:avLst/>
                    <a:gdLst>
                      <a:gd name="T0" fmla="*/ 262 w 314"/>
                      <a:gd name="T1" fmla="*/ 170 h 170"/>
                      <a:gd name="T2" fmla="*/ 262 w 314"/>
                      <a:gd name="T3" fmla="*/ 170 h 170"/>
                      <a:gd name="T4" fmla="*/ 254 w 314"/>
                      <a:gd name="T5" fmla="*/ 170 h 170"/>
                      <a:gd name="T6" fmla="*/ 246 w 314"/>
                      <a:gd name="T7" fmla="*/ 168 h 170"/>
                      <a:gd name="T8" fmla="*/ 36 w 314"/>
                      <a:gd name="T9" fmla="*/ 104 h 170"/>
                      <a:gd name="T10" fmla="*/ 36 w 314"/>
                      <a:gd name="T11" fmla="*/ 104 h 170"/>
                      <a:gd name="T12" fmla="*/ 26 w 314"/>
                      <a:gd name="T13" fmla="*/ 100 h 170"/>
                      <a:gd name="T14" fmla="*/ 18 w 314"/>
                      <a:gd name="T15" fmla="*/ 94 h 170"/>
                      <a:gd name="T16" fmla="*/ 10 w 314"/>
                      <a:gd name="T17" fmla="*/ 86 h 170"/>
                      <a:gd name="T18" fmla="*/ 6 w 314"/>
                      <a:gd name="T19" fmla="*/ 78 h 170"/>
                      <a:gd name="T20" fmla="*/ 2 w 314"/>
                      <a:gd name="T21" fmla="*/ 68 h 170"/>
                      <a:gd name="T22" fmla="*/ 0 w 314"/>
                      <a:gd name="T23" fmla="*/ 58 h 170"/>
                      <a:gd name="T24" fmla="*/ 0 w 314"/>
                      <a:gd name="T25" fmla="*/ 48 h 170"/>
                      <a:gd name="T26" fmla="*/ 2 w 314"/>
                      <a:gd name="T27" fmla="*/ 38 h 170"/>
                      <a:gd name="T28" fmla="*/ 2 w 314"/>
                      <a:gd name="T29" fmla="*/ 38 h 170"/>
                      <a:gd name="T30" fmla="*/ 6 w 314"/>
                      <a:gd name="T31" fmla="*/ 28 h 170"/>
                      <a:gd name="T32" fmla="*/ 12 w 314"/>
                      <a:gd name="T33" fmla="*/ 20 h 170"/>
                      <a:gd name="T34" fmla="*/ 18 w 314"/>
                      <a:gd name="T35" fmla="*/ 12 h 170"/>
                      <a:gd name="T36" fmla="*/ 28 w 314"/>
                      <a:gd name="T37" fmla="*/ 6 h 170"/>
                      <a:gd name="T38" fmla="*/ 36 w 314"/>
                      <a:gd name="T39" fmla="*/ 2 h 170"/>
                      <a:gd name="T40" fmla="*/ 46 w 314"/>
                      <a:gd name="T41" fmla="*/ 0 h 170"/>
                      <a:gd name="T42" fmla="*/ 56 w 314"/>
                      <a:gd name="T43" fmla="*/ 0 h 170"/>
                      <a:gd name="T44" fmla="*/ 68 w 314"/>
                      <a:gd name="T45" fmla="*/ 4 h 170"/>
                      <a:gd name="T46" fmla="*/ 278 w 314"/>
                      <a:gd name="T47" fmla="*/ 68 h 170"/>
                      <a:gd name="T48" fmla="*/ 278 w 314"/>
                      <a:gd name="T49" fmla="*/ 68 h 170"/>
                      <a:gd name="T50" fmla="*/ 286 w 314"/>
                      <a:gd name="T51" fmla="*/ 72 h 170"/>
                      <a:gd name="T52" fmla="*/ 296 w 314"/>
                      <a:gd name="T53" fmla="*/ 78 h 170"/>
                      <a:gd name="T54" fmla="*/ 302 w 314"/>
                      <a:gd name="T55" fmla="*/ 86 h 170"/>
                      <a:gd name="T56" fmla="*/ 308 w 314"/>
                      <a:gd name="T57" fmla="*/ 94 h 170"/>
                      <a:gd name="T58" fmla="*/ 312 w 314"/>
                      <a:gd name="T59" fmla="*/ 104 h 170"/>
                      <a:gd name="T60" fmla="*/ 314 w 314"/>
                      <a:gd name="T61" fmla="*/ 114 h 170"/>
                      <a:gd name="T62" fmla="*/ 314 w 314"/>
                      <a:gd name="T63" fmla="*/ 124 h 170"/>
                      <a:gd name="T64" fmla="*/ 312 w 314"/>
                      <a:gd name="T65" fmla="*/ 134 h 170"/>
                      <a:gd name="T66" fmla="*/ 312 w 314"/>
                      <a:gd name="T67" fmla="*/ 134 h 170"/>
                      <a:gd name="T68" fmla="*/ 308 w 314"/>
                      <a:gd name="T69" fmla="*/ 142 h 170"/>
                      <a:gd name="T70" fmla="*/ 304 w 314"/>
                      <a:gd name="T71" fmla="*/ 150 h 170"/>
                      <a:gd name="T72" fmla="*/ 298 w 314"/>
                      <a:gd name="T73" fmla="*/ 156 h 170"/>
                      <a:gd name="T74" fmla="*/ 292 w 314"/>
                      <a:gd name="T75" fmla="*/ 160 h 170"/>
                      <a:gd name="T76" fmla="*/ 286 w 314"/>
                      <a:gd name="T77" fmla="*/ 166 h 170"/>
                      <a:gd name="T78" fmla="*/ 278 w 314"/>
                      <a:gd name="T79" fmla="*/ 168 h 170"/>
                      <a:gd name="T80" fmla="*/ 270 w 314"/>
                      <a:gd name="T81" fmla="*/ 170 h 170"/>
                      <a:gd name="T82" fmla="*/ 262 w 314"/>
                      <a:gd name="T83" fmla="*/ 170 h 170"/>
                      <a:gd name="T84" fmla="*/ 262 w 314"/>
                      <a:gd name="T85"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4" h="170">
                        <a:moveTo>
                          <a:pt x="262" y="170"/>
                        </a:moveTo>
                        <a:lnTo>
                          <a:pt x="262" y="170"/>
                        </a:lnTo>
                        <a:lnTo>
                          <a:pt x="254" y="170"/>
                        </a:lnTo>
                        <a:lnTo>
                          <a:pt x="246" y="168"/>
                        </a:lnTo>
                        <a:lnTo>
                          <a:pt x="36" y="104"/>
                        </a:lnTo>
                        <a:lnTo>
                          <a:pt x="36" y="104"/>
                        </a:lnTo>
                        <a:lnTo>
                          <a:pt x="26" y="100"/>
                        </a:lnTo>
                        <a:lnTo>
                          <a:pt x="18" y="94"/>
                        </a:lnTo>
                        <a:lnTo>
                          <a:pt x="10" y="86"/>
                        </a:lnTo>
                        <a:lnTo>
                          <a:pt x="6" y="78"/>
                        </a:lnTo>
                        <a:lnTo>
                          <a:pt x="2" y="68"/>
                        </a:lnTo>
                        <a:lnTo>
                          <a:pt x="0" y="58"/>
                        </a:lnTo>
                        <a:lnTo>
                          <a:pt x="0" y="48"/>
                        </a:lnTo>
                        <a:lnTo>
                          <a:pt x="2" y="38"/>
                        </a:lnTo>
                        <a:lnTo>
                          <a:pt x="2" y="38"/>
                        </a:lnTo>
                        <a:lnTo>
                          <a:pt x="6" y="28"/>
                        </a:lnTo>
                        <a:lnTo>
                          <a:pt x="12" y="20"/>
                        </a:lnTo>
                        <a:lnTo>
                          <a:pt x="18" y="12"/>
                        </a:lnTo>
                        <a:lnTo>
                          <a:pt x="28" y="6"/>
                        </a:lnTo>
                        <a:lnTo>
                          <a:pt x="36" y="2"/>
                        </a:lnTo>
                        <a:lnTo>
                          <a:pt x="46" y="0"/>
                        </a:lnTo>
                        <a:lnTo>
                          <a:pt x="56" y="0"/>
                        </a:lnTo>
                        <a:lnTo>
                          <a:pt x="68" y="4"/>
                        </a:lnTo>
                        <a:lnTo>
                          <a:pt x="278" y="68"/>
                        </a:lnTo>
                        <a:lnTo>
                          <a:pt x="278" y="68"/>
                        </a:lnTo>
                        <a:lnTo>
                          <a:pt x="286" y="72"/>
                        </a:lnTo>
                        <a:lnTo>
                          <a:pt x="296" y="78"/>
                        </a:lnTo>
                        <a:lnTo>
                          <a:pt x="302" y="86"/>
                        </a:lnTo>
                        <a:lnTo>
                          <a:pt x="308" y="94"/>
                        </a:lnTo>
                        <a:lnTo>
                          <a:pt x="312" y="104"/>
                        </a:lnTo>
                        <a:lnTo>
                          <a:pt x="314" y="114"/>
                        </a:lnTo>
                        <a:lnTo>
                          <a:pt x="314" y="124"/>
                        </a:lnTo>
                        <a:lnTo>
                          <a:pt x="312" y="134"/>
                        </a:lnTo>
                        <a:lnTo>
                          <a:pt x="312" y="134"/>
                        </a:lnTo>
                        <a:lnTo>
                          <a:pt x="308" y="142"/>
                        </a:lnTo>
                        <a:lnTo>
                          <a:pt x="304" y="150"/>
                        </a:lnTo>
                        <a:lnTo>
                          <a:pt x="298" y="156"/>
                        </a:lnTo>
                        <a:lnTo>
                          <a:pt x="292" y="160"/>
                        </a:lnTo>
                        <a:lnTo>
                          <a:pt x="286" y="166"/>
                        </a:lnTo>
                        <a:lnTo>
                          <a:pt x="278" y="168"/>
                        </a:lnTo>
                        <a:lnTo>
                          <a:pt x="270" y="170"/>
                        </a:lnTo>
                        <a:lnTo>
                          <a:pt x="262" y="170"/>
                        </a:lnTo>
                        <a:lnTo>
                          <a:pt x="262" y="170"/>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8" name="Freeform 10"/>
                  <p:cNvSpPr>
                    <a:spLocks/>
                  </p:cNvSpPr>
                  <p:nvPr/>
                </p:nvSpPr>
                <p:spPr bwMode="auto">
                  <a:xfrm>
                    <a:off x="6123485" y="2952972"/>
                    <a:ext cx="202281" cy="156253"/>
                  </a:xfrm>
                  <a:custGeom>
                    <a:avLst/>
                    <a:gdLst>
                      <a:gd name="T0" fmla="*/ 52 w 334"/>
                      <a:gd name="T1" fmla="*/ 258 h 258"/>
                      <a:gd name="T2" fmla="*/ 52 w 334"/>
                      <a:gd name="T3" fmla="*/ 258 h 258"/>
                      <a:gd name="T4" fmla="*/ 40 w 334"/>
                      <a:gd name="T5" fmla="*/ 258 h 258"/>
                      <a:gd name="T6" fmla="*/ 28 w 334"/>
                      <a:gd name="T7" fmla="*/ 252 h 258"/>
                      <a:gd name="T8" fmla="*/ 16 w 334"/>
                      <a:gd name="T9" fmla="*/ 246 h 258"/>
                      <a:gd name="T10" fmla="*/ 8 w 334"/>
                      <a:gd name="T11" fmla="*/ 236 h 258"/>
                      <a:gd name="T12" fmla="*/ 8 w 334"/>
                      <a:gd name="T13" fmla="*/ 236 h 258"/>
                      <a:gd name="T14" fmla="*/ 4 w 334"/>
                      <a:gd name="T15" fmla="*/ 226 h 258"/>
                      <a:gd name="T16" fmla="*/ 0 w 334"/>
                      <a:gd name="T17" fmla="*/ 216 h 258"/>
                      <a:gd name="T18" fmla="*/ 0 w 334"/>
                      <a:gd name="T19" fmla="*/ 206 h 258"/>
                      <a:gd name="T20" fmla="*/ 0 w 334"/>
                      <a:gd name="T21" fmla="*/ 196 h 258"/>
                      <a:gd name="T22" fmla="*/ 4 w 334"/>
                      <a:gd name="T23" fmla="*/ 186 h 258"/>
                      <a:gd name="T24" fmla="*/ 8 w 334"/>
                      <a:gd name="T25" fmla="*/ 178 h 258"/>
                      <a:gd name="T26" fmla="*/ 14 w 334"/>
                      <a:gd name="T27" fmla="*/ 170 h 258"/>
                      <a:gd name="T28" fmla="*/ 22 w 334"/>
                      <a:gd name="T29" fmla="*/ 162 h 258"/>
                      <a:gd name="T30" fmla="*/ 252 w 334"/>
                      <a:gd name="T31" fmla="*/ 8 h 258"/>
                      <a:gd name="T32" fmla="*/ 252 w 334"/>
                      <a:gd name="T33" fmla="*/ 8 h 258"/>
                      <a:gd name="T34" fmla="*/ 262 w 334"/>
                      <a:gd name="T35" fmla="*/ 4 h 258"/>
                      <a:gd name="T36" fmla="*/ 272 w 334"/>
                      <a:gd name="T37" fmla="*/ 0 h 258"/>
                      <a:gd name="T38" fmla="*/ 282 w 334"/>
                      <a:gd name="T39" fmla="*/ 0 h 258"/>
                      <a:gd name="T40" fmla="*/ 292 w 334"/>
                      <a:gd name="T41" fmla="*/ 0 h 258"/>
                      <a:gd name="T42" fmla="*/ 302 w 334"/>
                      <a:gd name="T43" fmla="*/ 4 h 258"/>
                      <a:gd name="T44" fmla="*/ 310 w 334"/>
                      <a:gd name="T45" fmla="*/ 8 h 258"/>
                      <a:gd name="T46" fmla="*/ 318 w 334"/>
                      <a:gd name="T47" fmla="*/ 14 h 258"/>
                      <a:gd name="T48" fmla="*/ 326 w 334"/>
                      <a:gd name="T49" fmla="*/ 22 h 258"/>
                      <a:gd name="T50" fmla="*/ 326 w 334"/>
                      <a:gd name="T51" fmla="*/ 22 h 258"/>
                      <a:gd name="T52" fmla="*/ 330 w 334"/>
                      <a:gd name="T53" fmla="*/ 32 h 258"/>
                      <a:gd name="T54" fmla="*/ 334 w 334"/>
                      <a:gd name="T55" fmla="*/ 42 h 258"/>
                      <a:gd name="T56" fmla="*/ 334 w 334"/>
                      <a:gd name="T57" fmla="*/ 52 h 258"/>
                      <a:gd name="T58" fmla="*/ 334 w 334"/>
                      <a:gd name="T59" fmla="*/ 62 h 258"/>
                      <a:gd name="T60" fmla="*/ 330 w 334"/>
                      <a:gd name="T61" fmla="*/ 72 h 258"/>
                      <a:gd name="T62" fmla="*/ 326 w 334"/>
                      <a:gd name="T63" fmla="*/ 80 h 258"/>
                      <a:gd name="T64" fmla="*/ 320 w 334"/>
                      <a:gd name="T65" fmla="*/ 88 h 258"/>
                      <a:gd name="T66" fmla="*/ 312 w 334"/>
                      <a:gd name="T67" fmla="*/ 96 h 258"/>
                      <a:gd name="T68" fmla="*/ 82 w 334"/>
                      <a:gd name="T69" fmla="*/ 250 h 258"/>
                      <a:gd name="T70" fmla="*/ 82 w 334"/>
                      <a:gd name="T71" fmla="*/ 250 h 258"/>
                      <a:gd name="T72" fmla="*/ 74 w 334"/>
                      <a:gd name="T73" fmla="*/ 254 h 258"/>
                      <a:gd name="T74" fmla="*/ 66 w 334"/>
                      <a:gd name="T75" fmla="*/ 256 h 258"/>
                      <a:gd name="T76" fmla="*/ 52 w 334"/>
                      <a:gd name="T77" fmla="*/ 258 h 258"/>
                      <a:gd name="T78" fmla="*/ 52 w 334"/>
                      <a:gd name="T79" fmla="*/ 25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4" h="258">
                        <a:moveTo>
                          <a:pt x="52" y="258"/>
                        </a:moveTo>
                        <a:lnTo>
                          <a:pt x="52" y="258"/>
                        </a:lnTo>
                        <a:lnTo>
                          <a:pt x="40" y="258"/>
                        </a:lnTo>
                        <a:lnTo>
                          <a:pt x="28" y="252"/>
                        </a:lnTo>
                        <a:lnTo>
                          <a:pt x="16" y="246"/>
                        </a:lnTo>
                        <a:lnTo>
                          <a:pt x="8" y="236"/>
                        </a:lnTo>
                        <a:lnTo>
                          <a:pt x="8" y="236"/>
                        </a:lnTo>
                        <a:lnTo>
                          <a:pt x="4" y="226"/>
                        </a:lnTo>
                        <a:lnTo>
                          <a:pt x="0" y="216"/>
                        </a:lnTo>
                        <a:lnTo>
                          <a:pt x="0" y="206"/>
                        </a:lnTo>
                        <a:lnTo>
                          <a:pt x="0" y="196"/>
                        </a:lnTo>
                        <a:lnTo>
                          <a:pt x="4" y="186"/>
                        </a:lnTo>
                        <a:lnTo>
                          <a:pt x="8" y="178"/>
                        </a:lnTo>
                        <a:lnTo>
                          <a:pt x="14" y="170"/>
                        </a:lnTo>
                        <a:lnTo>
                          <a:pt x="22" y="162"/>
                        </a:lnTo>
                        <a:lnTo>
                          <a:pt x="252" y="8"/>
                        </a:lnTo>
                        <a:lnTo>
                          <a:pt x="252" y="8"/>
                        </a:lnTo>
                        <a:lnTo>
                          <a:pt x="262" y="4"/>
                        </a:lnTo>
                        <a:lnTo>
                          <a:pt x="272" y="0"/>
                        </a:lnTo>
                        <a:lnTo>
                          <a:pt x="282" y="0"/>
                        </a:lnTo>
                        <a:lnTo>
                          <a:pt x="292" y="0"/>
                        </a:lnTo>
                        <a:lnTo>
                          <a:pt x="302" y="4"/>
                        </a:lnTo>
                        <a:lnTo>
                          <a:pt x="310" y="8"/>
                        </a:lnTo>
                        <a:lnTo>
                          <a:pt x="318" y="14"/>
                        </a:lnTo>
                        <a:lnTo>
                          <a:pt x="326" y="22"/>
                        </a:lnTo>
                        <a:lnTo>
                          <a:pt x="326" y="22"/>
                        </a:lnTo>
                        <a:lnTo>
                          <a:pt x="330" y="32"/>
                        </a:lnTo>
                        <a:lnTo>
                          <a:pt x="334" y="42"/>
                        </a:lnTo>
                        <a:lnTo>
                          <a:pt x="334" y="52"/>
                        </a:lnTo>
                        <a:lnTo>
                          <a:pt x="334" y="62"/>
                        </a:lnTo>
                        <a:lnTo>
                          <a:pt x="330" y="72"/>
                        </a:lnTo>
                        <a:lnTo>
                          <a:pt x="326" y="80"/>
                        </a:lnTo>
                        <a:lnTo>
                          <a:pt x="320" y="88"/>
                        </a:lnTo>
                        <a:lnTo>
                          <a:pt x="312" y="96"/>
                        </a:lnTo>
                        <a:lnTo>
                          <a:pt x="82" y="250"/>
                        </a:lnTo>
                        <a:lnTo>
                          <a:pt x="82" y="250"/>
                        </a:lnTo>
                        <a:lnTo>
                          <a:pt x="74" y="254"/>
                        </a:lnTo>
                        <a:lnTo>
                          <a:pt x="66" y="256"/>
                        </a:lnTo>
                        <a:lnTo>
                          <a:pt x="52" y="258"/>
                        </a:lnTo>
                        <a:lnTo>
                          <a:pt x="52" y="258"/>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49" name="Freeform 11"/>
                  <p:cNvSpPr>
                    <a:spLocks/>
                  </p:cNvSpPr>
                  <p:nvPr/>
                </p:nvSpPr>
                <p:spPr bwMode="auto">
                  <a:xfrm>
                    <a:off x="5628079" y="3026859"/>
                    <a:ext cx="208337" cy="180478"/>
                  </a:xfrm>
                  <a:custGeom>
                    <a:avLst/>
                    <a:gdLst>
                      <a:gd name="T0" fmla="*/ 52 w 344"/>
                      <a:gd name="T1" fmla="*/ 298 h 298"/>
                      <a:gd name="T2" fmla="*/ 52 w 344"/>
                      <a:gd name="T3" fmla="*/ 298 h 298"/>
                      <a:gd name="T4" fmla="*/ 42 w 344"/>
                      <a:gd name="T5" fmla="*/ 298 h 298"/>
                      <a:gd name="T6" fmla="*/ 30 w 344"/>
                      <a:gd name="T7" fmla="*/ 294 h 298"/>
                      <a:gd name="T8" fmla="*/ 20 w 344"/>
                      <a:gd name="T9" fmla="*/ 288 h 298"/>
                      <a:gd name="T10" fmla="*/ 12 w 344"/>
                      <a:gd name="T11" fmla="*/ 278 h 298"/>
                      <a:gd name="T12" fmla="*/ 12 w 344"/>
                      <a:gd name="T13" fmla="*/ 278 h 298"/>
                      <a:gd name="T14" fmla="*/ 6 w 344"/>
                      <a:gd name="T15" fmla="*/ 270 h 298"/>
                      <a:gd name="T16" fmla="*/ 2 w 344"/>
                      <a:gd name="T17" fmla="*/ 260 h 298"/>
                      <a:gd name="T18" fmla="*/ 0 w 344"/>
                      <a:gd name="T19" fmla="*/ 250 h 298"/>
                      <a:gd name="T20" fmla="*/ 0 w 344"/>
                      <a:gd name="T21" fmla="*/ 240 h 298"/>
                      <a:gd name="T22" fmla="*/ 2 w 344"/>
                      <a:gd name="T23" fmla="*/ 230 h 298"/>
                      <a:gd name="T24" fmla="*/ 6 w 344"/>
                      <a:gd name="T25" fmla="*/ 220 h 298"/>
                      <a:gd name="T26" fmla="*/ 12 w 344"/>
                      <a:gd name="T27" fmla="*/ 212 h 298"/>
                      <a:gd name="T28" fmla="*/ 20 w 344"/>
                      <a:gd name="T29" fmla="*/ 204 h 298"/>
                      <a:gd name="T30" fmla="*/ 260 w 344"/>
                      <a:gd name="T31" fmla="*/ 10 h 298"/>
                      <a:gd name="T32" fmla="*/ 260 w 344"/>
                      <a:gd name="T33" fmla="*/ 10 h 298"/>
                      <a:gd name="T34" fmla="*/ 268 w 344"/>
                      <a:gd name="T35" fmla="*/ 6 h 298"/>
                      <a:gd name="T36" fmla="*/ 278 w 344"/>
                      <a:gd name="T37" fmla="*/ 2 h 298"/>
                      <a:gd name="T38" fmla="*/ 288 w 344"/>
                      <a:gd name="T39" fmla="*/ 0 h 298"/>
                      <a:gd name="T40" fmla="*/ 298 w 344"/>
                      <a:gd name="T41" fmla="*/ 0 h 298"/>
                      <a:gd name="T42" fmla="*/ 308 w 344"/>
                      <a:gd name="T43" fmla="*/ 2 h 298"/>
                      <a:gd name="T44" fmla="*/ 318 w 344"/>
                      <a:gd name="T45" fmla="*/ 6 h 298"/>
                      <a:gd name="T46" fmla="*/ 326 w 344"/>
                      <a:gd name="T47" fmla="*/ 12 h 298"/>
                      <a:gd name="T48" fmla="*/ 334 w 344"/>
                      <a:gd name="T49" fmla="*/ 18 h 298"/>
                      <a:gd name="T50" fmla="*/ 334 w 344"/>
                      <a:gd name="T51" fmla="*/ 18 h 298"/>
                      <a:gd name="T52" fmla="*/ 340 w 344"/>
                      <a:gd name="T53" fmla="*/ 28 h 298"/>
                      <a:gd name="T54" fmla="*/ 344 w 344"/>
                      <a:gd name="T55" fmla="*/ 38 h 298"/>
                      <a:gd name="T56" fmla="*/ 344 w 344"/>
                      <a:gd name="T57" fmla="*/ 48 h 298"/>
                      <a:gd name="T58" fmla="*/ 344 w 344"/>
                      <a:gd name="T59" fmla="*/ 58 h 298"/>
                      <a:gd name="T60" fmla="*/ 342 w 344"/>
                      <a:gd name="T61" fmla="*/ 68 h 298"/>
                      <a:gd name="T62" fmla="*/ 338 w 344"/>
                      <a:gd name="T63" fmla="*/ 76 h 298"/>
                      <a:gd name="T64" fmla="*/ 334 w 344"/>
                      <a:gd name="T65" fmla="*/ 86 h 298"/>
                      <a:gd name="T66" fmla="*/ 326 w 344"/>
                      <a:gd name="T67" fmla="*/ 92 h 298"/>
                      <a:gd name="T68" fmla="*/ 86 w 344"/>
                      <a:gd name="T69" fmla="*/ 286 h 298"/>
                      <a:gd name="T70" fmla="*/ 86 w 344"/>
                      <a:gd name="T71" fmla="*/ 286 h 298"/>
                      <a:gd name="T72" fmla="*/ 78 w 344"/>
                      <a:gd name="T73" fmla="*/ 292 h 298"/>
                      <a:gd name="T74" fmla="*/ 70 w 344"/>
                      <a:gd name="T75" fmla="*/ 296 h 298"/>
                      <a:gd name="T76" fmla="*/ 62 w 344"/>
                      <a:gd name="T77" fmla="*/ 298 h 298"/>
                      <a:gd name="T78" fmla="*/ 52 w 344"/>
                      <a:gd name="T79" fmla="*/ 298 h 298"/>
                      <a:gd name="T80" fmla="*/ 52 w 344"/>
                      <a:gd name="T81" fmla="*/ 29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4" h="298">
                        <a:moveTo>
                          <a:pt x="52" y="298"/>
                        </a:moveTo>
                        <a:lnTo>
                          <a:pt x="52" y="298"/>
                        </a:lnTo>
                        <a:lnTo>
                          <a:pt x="42" y="298"/>
                        </a:lnTo>
                        <a:lnTo>
                          <a:pt x="30" y="294"/>
                        </a:lnTo>
                        <a:lnTo>
                          <a:pt x="20" y="288"/>
                        </a:lnTo>
                        <a:lnTo>
                          <a:pt x="12" y="278"/>
                        </a:lnTo>
                        <a:lnTo>
                          <a:pt x="12" y="278"/>
                        </a:lnTo>
                        <a:lnTo>
                          <a:pt x="6" y="270"/>
                        </a:lnTo>
                        <a:lnTo>
                          <a:pt x="2" y="260"/>
                        </a:lnTo>
                        <a:lnTo>
                          <a:pt x="0" y="250"/>
                        </a:lnTo>
                        <a:lnTo>
                          <a:pt x="0" y="240"/>
                        </a:lnTo>
                        <a:lnTo>
                          <a:pt x="2" y="230"/>
                        </a:lnTo>
                        <a:lnTo>
                          <a:pt x="6" y="220"/>
                        </a:lnTo>
                        <a:lnTo>
                          <a:pt x="12" y="212"/>
                        </a:lnTo>
                        <a:lnTo>
                          <a:pt x="20" y="204"/>
                        </a:lnTo>
                        <a:lnTo>
                          <a:pt x="260" y="10"/>
                        </a:lnTo>
                        <a:lnTo>
                          <a:pt x="260" y="10"/>
                        </a:lnTo>
                        <a:lnTo>
                          <a:pt x="268" y="6"/>
                        </a:lnTo>
                        <a:lnTo>
                          <a:pt x="278" y="2"/>
                        </a:lnTo>
                        <a:lnTo>
                          <a:pt x="288" y="0"/>
                        </a:lnTo>
                        <a:lnTo>
                          <a:pt x="298" y="0"/>
                        </a:lnTo>
                        <a:lnTo>
                          <a:pt x="308" y="2"/>
                        </a:lnTo>
                        <a:lnTo>
                          <a:pt x="318" y="6"/>
                        </a:lnTo>
                        <a:lnTo>
                          <a:pt x="326" y="12"/>
                        </a:lnTo>
                        <a:lnTo>
                          <a:pt x="334" y="18"/>
                        </a:lnTo>
                        <a:lnTo>
                          <a:pt x="334" y="18"/>
                        </a:lnTo>
                        <a:lnTo>
                          <a:pt x="340" y="28"/>
                        </a:lnTo>
                        <a:lnTo>
                          <a:pt x="344" y="38"/>
                        </a:lnTo>
                        <a:lnTo>
                          <a:pt x="344" y="48"/>
                        </a:lnTo>
                        <a:lnTo>
                          <a:pt x="344" y="58"/>
                        </a:lnTo>
                        <a:lnTo>
                          <a:pt x="342" y="68"/>
                        </a:lnTo>
                        <a:lnTo>
                          <a:pt x="338" y="76"/>
                        </a:lnTo>
                        <a:lnTo>
                          <a:pt x="334" y="86"/>
                        </a:lnTo>
                        <a:lnTo>
                          <a:pt x="326" y="92"/>
                        </a:lnTo>
                        <a:lnTo>
                          <a:pt x="86" y="286"/>
                        </a:lnTo>
                        <a:lnTo>
                          <a:pt x="86" y="286"/>
                        </a:lnTo>
                        <a:lnTo>
                          <a:pt x="78" y="292"/>
                        </a:lnTo>
                        <a:lnTo>
                          <a:pt x="70" y="296"/>
                        </a:lnTo>
                        <a:lnTo>
                          <a:pt x="62" y="298"/>
                        </a:lnTo>
                        <a:lnTo>
                          <a:pt x="52" y="298"/>
                        </a:lnTo>
                        <a:lnTo>
                          <a:pt x="52" y="298"/>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defTabSz="932750">
                      <a:defRPr/>
                    </a:pPr>
                    <a:endParaRPr lang="en-US" sz="1836" kern="0"/>
                  </a:p>
                </p:txBody>
              </p:sp>
              <p:sp>
                <p:nvSpPr>
                  <p:cNvPr id="150" name="Oval 149"/>
                  <p:cNvSpPr/>
                  <p:nvPr/>
                </p:nvSpPr>
                <p:spPr bwMode="auto">
                  <a:xfrm>
                    <a:off x="5413104" y="2598477"/>
                    <a:ext cx="1326042" cy="1326043"/>
                  </a:xfrm>
                  <a:prstGeom prst="ellipse">
                    <a:avLst/>
                  </a:prstGeom>
                  <a:noFill/>
                  <a:ln w="25400" cap="flat" cmpd="sng" algn="ctr">
                    <a:solidFill>
                      <a:schemeClr val="bg1"/>
                    </a:solidFill>
                    <a:prstDash val="solid"/>
                    <a:headEnd type="none" w="med" len="med"/>
                    <a:tailEnd type="none" w="med" len="med"/>
                  </a:ln>
                  <a:effectLst/>
                </p:spPr>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183" fontAlgn="base">
                      <a:lnSpc>
                        <a:spcPct val="90000"/>
                      </a:lnSpc>
                      <a:spcBef>
                        <a:spcPct val="0"/>
                      </a:spcBef>
                      <a:spcAft>
                        <a:spcPct val="0"/>
                      </a:spcAft>
                      <a:defRPr/>
                    </a:pPr>
                    <a:endParaRPr lang="en-US" sz="2448" kern="0" dirty="0" err="1">
                      <a:latin typeface="Segoe UI"/>
                      <a:ea typeface="Segoe UI" pitchFamily="34" charset="0"/>
                      <a:cs typeface="Segoe UI" pitchFamily="34" charset="0"/>
                    </a:endParaRPr>
                  </a:p>
                </p:txBody>
              </p:sp>
            </p:grpSp>
          </p:grpSp>
          <p:sp>
            <p:nvSpPr>
              <p:cNvPr id="132" name="Freeform 10"/>
              <p:cNvSpPr>
                <a:spLocks/>
              </p:cNvSpPr>
              <p:nvPr/>
            </p:nvSpPr>
            <p:spPr bwMode="auto">
              <a:xfrm>
                <a:off x="3852280" y="4071228"/>
                <a:ext cx="102005" cy="186198"/>
              </a:xfrm>
              <a:custGeom>
                <a:avLst/>
                <a:gdLst>
                  <a:gd name="T0" fmla="*/ 18 w 127"/>
                  <a:gd name="T1" fmla="*/ 231 h 231"/>
                  <a:gd name="T2" fmla="*/ 18 w 127"/>
                  <a:gd name="T3" fmla="*/ 231 h 231"/>
                  <a:gd name="T4" fmla="*/ 10 w 127"/>
                  <a:gd name="T5" fmla="*/ 231 h 231"/>
                  <a:gd name="T6" fmla="*/ 6 w 127"/>
                  <a:gd name="T7" fmla="*/ 226 h 231"/>
                  <a:gd name="T8" fmla="*/ 6 w 127"/>
                  <a:gd name="T9" fmla="*/ 226 h 231"/>
                  <a:gd name="T10" fmla="*/ 2 w 127"/>
                  <a:gd name="T11" fmla="*/ 221 h 231"/>
                  <a:gd name="T12" fmla="*/ 0 w 127"/>
                  <a:gd name="T13" fmla="*/ 215 h 231"/>
                  <a:gd name="T14" fmla="*/ 2 w 127"/>
                  <a:gd name="T15" fmla="*/ 209 h 231"/>
                  <a:gd name="T16" fmla="*/ 6 w 127"/>
                  <a:gd name="T17" fmla="*/ 203 h 231"/>
                  <a:gd name="T18" fmla="*/ 94 w 127"/>
                  <a:gd name="T19" fmla="*/ 115 h 231"/>
                  <a:gd name="T20" fmla="*/ 6 w 127"/>
                  <a:gd name="T21" fmla="*/ 28 h 231"/>
                  <a:gd name="T22" fmla="*/ 6 w 127"/>
                  <a:gd name="T23" fmla="*/ 28 h 231"/>
                  <a:gd name="T24" fmla="*/ 2 w 127"/>
                  <a:gd name="T25" fmla="*/ 22 h 231"/>
                  <a:gd name="T26" fmla="*/ 0 w 127"/>
                  <a:gd name="T27" fmla="*/ 16 h 231"/>
                  <a:gd name="T28" fmla="*/ 2 w 127"/>
                  <a:gd name="T29" fmla="*/ 11 h 231"/>
                  <a:gd name="T30" fmla="*/ 6 w 127"/>
                  <a:gd name="T31" fmla="*/ 5 h 231"/>
                  <a:gd name="T32" fmla="*/ 6 w 127"/>
                  <a:gd name="T33" fmla="*/ 5 h 231"/>
                  <a:gd name="T34" fmla="*/ 10 w 127"/>
                  <a:gd name="T35" fmla="*/ 2 h 231"/>
                  <a:gd name="T36" fmla="*/ 18 w 127"/>
                  <a:gd name="T37" fmla="*/ 0 h 231"/>
                  <a:gd name="T38" fmla="*/ 24 w 127"/>
                  <a:gd name="T39" fmla="*/ 2 h 231"/>
                  <a:gd name="T40" fmla="*/ 30 w 127"/>
                  <a:gd name="T41" fmla="*/ 5 h 231"/>
                  <a:gd name="T42" fmla="*/ 118 w 127"/>
                  <a:gd name="T43" fmla="*/ 93 h 231"/>
                  <a:gd name="T44" fmla="*/ 118 w 127"/>
                  <a:gd name="T45" fmla="*/ 93 h 231"/>
                  <a:gd name="T46" fmla="*/ 122 w 127"/>
                  <a:gd name="T47" fmla="*/ 99 h 231"/>
                  <a:gd name="T48" fmla="*/ 125 w 127"/>
                  <a:gd name="T49" fmla="*/ 103 h 231"/>
                  <a:gd name="T50" fmla="*/ 127 w 127"/>
                  <a:gd name="T51" fmla="*/ 109 h 231"/>
                  <a:gd name="T52" fmla="*/ 127 w 127"/>
                  <a:gd name="T53" fmla="*/ 116 h 231"/>
                  <a:gd name="T54" fmla="*/ 127 w 127"/>
                  <a:gd name="T55" fmla="*/ 116 h 231"/>
                  <a:gd name="T56" fmla="*/ 127 w 127"/>
                  <a:gd name="T57" fmla="*/ 122 h 231"/>
                  <a:gd name="T58" fmla="*/ 125 w 127"/>
                  <a:gd name="T59" fmla="*/ 128 h 231"/>
                  <a:gd name="T60" fmla="*/ 122 w 127"/>
                  <a:gd name="T61" fmla="*/ 132 h 231"/>
                  <a:gd name="T62" fmla="*/ 118 w 127"/>
                  <a:gd name="T63" fmla="*/ 138 h 231"/>
                  <a:gd name="T64" fmla="*/ 28 w 127"/>
                  <a:gd name="T65" fmla="*/ 226 h 231"/>
                  <a:gd name="T66" fmla="*/ 28 w 127"/>
                  <a:gd name="T67" fmla="*/ 226 h 231"/>
                  <a:gd name="T68" fmla="*/ 24 w 127"/>
                  <a:gd name="T69" fmla="*/ 231 h 231"/>
                  <a:gd name="T70" fmla="*/ 18 w 127"/>
                  <a:gd name="T71" fmla="*/ 231 h 231"/>
                  <a:gd name="T72" fmla="*/ 18 w 127"/>
                  <a:gd name="T73" fmla="*/ 231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7" h="231">
                    <a:moveTo>
                      <a:pt x="18" y="231"/>
                    </a:moveTo>
                    <a:lnTo>
                      <a:pt x="18" y="231"/>
                    </a:lnTo>
                    <a:lnTo>
                      <a:pt x="10" y="231"/>
                    </a:lnTo>
                    <a:lnTo>
                      <a:pt x="6" y="226"/>
                    </a:lnTo>
                    <a:lnTo>
                      <a:pt x="6" y="226"/>
                    </a:lnTo>
                    <a:lnTo>
                      <a:pt x="2" y="221"/>
                    </a:lnTo>
                    <a:lnTo>
                      <a:pt x="0" y="215"/>
                    </a:lnTo>
                    <a:lnTo>
                      <a:pt x="2" y="209"/>
                    </a:lnTo>
                    <a:lnTo>
                      <a:pt x="6" y="203"/>
                    </a:lnTo>
                    <a:lnTo>
                      <a:pt x="94" y="115"/>
                    </a:lnTo>
                    <a:lnTo>
                      <a:pt x="6" y="28"/>
                    </a:lnTo>
                    <a:lnTo>
                      <a:pt x="6" y="28"/>
                    </a:lnTo>
                    <a:lnTo>
                      <a:pt x="2" y="22"/>
                    </a:lnTo>
                    <a:lnTo>
                      <a:pt x="0" y="16"/>
                    </a:lnTo>
                    <a:lnTo>
                      <a:pt x="2" y="11"/>
                    </a:lnTo>
                    <a:lnTo>
                      <a:pt x="6" y="5"/>
                    </a:lnTo>
                    <a:lnTo>
                      <a:pt x="6" y="5"/>
                    </a:lnTo>
                    <a:lnTo>
                      <a:pt x="10" y="2"/>
                    </a:lnTo>
                    <a:lnTo>
                      <a:pt x="18" y="0"/>
                    </a:lnTo>
                    <a:lnTo>
                      <a:pt x="24" y="2"/>
                    </a:lnTo>
                    <a:lnTo>
                      <a:pt x="30" y="5"/>
                    </a:lnTo>
                    <a:lnTo>
                      <a:pt x="118" y="93"/>
                    </a:lnTo>
                    <a:lnTo>
                      <a:pt x="118" y="93"/>
                    </a:lnTo>
                    <a:lnTo>
                      <a:pt x="122" y="99"/>
                    </a:lnTo>
                    <a:lnTo>
                      <a:pt x="125" y="103"/>
                    </a:lnTo>
                    <a:lnTo>
                      <a:pt x="127" y="109"/>
                    </a:lnTo>
                    <a:lnTo>
                      <a:pt x="127" y="116"/>
                    </a:lnTo>
                    <a:lnTo>
                      <a:pt x="127" y="116"/>
                    </a:lnTo>
                    <a:lnTo>
                      <a:pt x="127" y="122"/>
                    </a:lnTo>
                    <a:lnTo>
                      <a:pt x="125" y="128"/>
                    </a:lnTo>
                    <a:lnTo>
                      <a:pt x="122" y="132"/>
                    </a:lnTo>
                    <a:lnTo>
                      <a:pt x="118" y="138"/>
                    </a:lnTo>
                    <a:lnTo>
                      <a:pt x="28" y="226"/>
                    </a:lnTo>
                    <a:lnTo>
                      <a:pt x="28" y="226"/>
                    </a:lnTo>
                    <a:lnTo>
                      <a:pt x="24" y="231"/>
                    </a:lnTo>
                    <a:lnTo>
                      <a:pt x="18" y="231"/>
                    </a:lnTo>
                    <a:lnTo>
                      <a:pt x="18" y="231"/>
                    </a:lnTo>
                    <a:close/>
                  </a:path>
                </a:pathLst>
              </a:custGeom>
              <a:solidFill>
                <a:schemeClr val="accent1">
                  <a:lumMod val="60000"/>
                  <a:lumOff val="40000"/>
                </a:schemeClr>
              </a:solidFill>
              <a:ln w="9525">
                <a:solidFill>
                  <a:srgbClr val="000000"/>
                </a:solidFill>
                <a:round/>
                <a:headEnd/>
                <a:tailEnd/>
              </a:ln>
              <a:extLst/>
            </p:spPr>
            <p:txBody>
              <a:bodyPr vert="horz" wrap="square" lIns="93260" tIns="46630" rIns="93260" bIns="46630" numCol="1" anchor="t" anchorCtr="0" compatLnSpc="1">
                <a:prstTxWarp prst="textNoShape">
                  <a:avLst/>
                </a:prstTxWarp>
              </a:bodyPr>
              <a:lstStyle/>
              <a:p>
                <a:pPr defTabSz="932750">
                  <a:defRPr/>
                </a:pPr>
                <a:endParaRPr lang="en-US" sz="1836" kern="0"/>
              </a:p>
            </p:txBody>
          </p:sp>
        </p:grpSp>
      </p:grpSp>
    </p:spTree>
    <p:extLst>
      <p:ext uri="{BB962C8B-B14F-4D97-AF65-F5344CB8AC3E}">
        <p14:creationId xmlns:p14="http://schemas.microsoft.com/office/powerpoint/2010/main" val="12780211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8"/>
                                        </p:tgtEl>
                                      </p:cBhvr>
                                    </p:animEffect>
                                    <p:set>
                                      <p:cBhvr>
                                        <p:cTn id="10" dur="1" fill="hold">
                                          <p:stCondLst>
                                            <p:cond delay="499"/>
                                          </p:stCondLst>
                                        </p:cTn>
                                        <p:tgtEl>
                                          <p:spTgt spid="38"/>
                                        </p:tgtEl>
                                        <p:attrNameLst>
                                          <p:attrName>style.visibility</p:attrName>
                                        </p:attrNameLst>
                                      </p:cBhvr>
                                      <p:to>
                                        <p:strVal val="hidden"/>
                                      </p:to>
                                    </p:set>
                                  </p:childTnLst>
                                </p:cTn>
                              </p:par>
                            </p:childTnLst>
                          </p:cTn>
                        </p:par>
                        <p:par>
                          <p:cTn id="11" fill="hold">
                            <p:stCondLst>
                              <p:cond delay="500"/>
                            </p:stCondLst>
                            <p:childTnLst>
                              <p:par>
                                <p:cTn id="12" presetID="64" presetClass="path" presetSubtype="0" accel="50000" decel="50000" fill="hold" nodeType="afterEffect">
                                  <p:stCondLst>
                                    <p:cond delay="0"/>
                                  </p:stCondLst>
                                  <p:childTnLst>
                                    <p:animMotion origin="layout" path="M -3.31631E-6 -1.10758E-6 L 0.00256 -0.14866 " pathEditMode="relative" rAng="0" ptsTypes="AA">
                                      <p:cBhvr>
                                        <p:cTn id="13" dur="1000" fill="hold"/>
                                        <p:tgtEl>
                                          <p:spTgt spid="5"/>
                                        </p:tgtEl>
                                        <p:attrNameLst>
                                          <p:attrName>ppt_x</p:attrName>
                                          <p:attrName>ppt_y</p:attrName>
                                        </p:attrNameLst>
                                      </p:cBhvr>
                                      <p:rCtr x="128" y="-74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tags/tag1.xml><?xml version="1.0" encoding="utf-8"?>
<p:tagLst xmlns:a="http://schemas.openxmlformats.org/drawingml/2006/main" xmlns:r="http://schemas.openxmlformats.org/officeDocument/2006/relationships" xmlns:p="http://schemas.openxmlformats.org/presentationml/2006/main">
  <p:tag name="ATHENA.CUSTOMXMLID" val="{D9A620E3-9288-45B8-9DEE-F771BF65171A}"/>
  <p:tag name="ATHENA.CUSTOMXMLCONTENT" val="&lt;?xml version=&quot;1.0&quot;?&gt;&lt;athena xmlns=&quot;http://schemas.microsoft.com/edu/athena&quot; version=&quot;0.1.4983.0&quot;&gt;&lt;timings duration=&quot;57120&quot;/&gt;&lt;/athena&gt;"/>
</p:tagLst>
</file>

<file path=ppt/tags/tag2.xml><?xml version="1.0" encoding="utf-8"?>
<p:tagLst xmlns:a="http://schemas.openxmlformats.org/drawingml/2006/main" xmlns:r="http://schemas.openxmlformats.org/officeDocument/2006/relationships" xmlns:p="http://schemas.openxmlformats.org/presentationml/2006/main">
  <p:tag name="ATHENA.CUSTOMXMLID" val="{F185AC06-9AC1-4BBB-AA4C-EB968644F944}"/>
  <p:tag name="ATHENA.CUSTOMXMLCONTENT" val="&lt;?xml version=&quot;1.0&quot;?&gt;&lt;athena xmlns=&quot;http://schemas.microsoft.com/edu/athena&quot; version=&quot;0.1.4983.0&quot;&gt;&lt;media streamable=&quot;true&quot; recordStart=&quot;135869&quot; recordEnd=&quot;192989&quot; recordLength=&quot;518132&quot; audioOnly=&quot;true&quot; start=&quot;135869&quot; end=&quot;192989&quot; audioFormat=&quot;{00001610-0000-0010-8000-00AA00389B71}&quot; audioRate=&quot;44100&quot; muted=&quot;false&quot; volume=&quot;0.8&quot; fadeIn=&quot;0&quot; fadeOut=&quot;0&quot; videoFormat=&quot;{34363248-0000-0010-8000-00AA00389B71}&quot; videoRate=&quot;15&quot; videoWidth=&quot;256&quot; videoHeight=&quot;256&quot;/&gt;&lt;/athena&gt;"/>
</p:tagLst>
</file>

<file path=ppt/theme/theme1.xml><?xml version="1.0" encoding="utf-8"?>
<a:theme xmlns:a="http://schemas.openxmlformats.org/drawingml/2006/main" name="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2.xml><?xml version="1.0" encoding="utf-8"?>
<a:theme xmlns:a="http://schemas.openxmlformats.org/drawingml/2006/main" name="COLOR TEMPLATE">
  <a:themeElements>
    <a:clrScheme name="Custom 11">
      <a:dk1>
        <a:srgbClr val="505050"/>
      </a:dk1>
      <a:lt1>
        <a:srgbClr val="FFFFFF"/>
      </a:lt1>
      <a:dk2>
        <a:srgbClr val="002050"/>
      </a:dk2>
      <a:lt2>
        <a:srgbClr val="CDF4FF"/>
      </a:lt2>
      <a:accent1>
        <a:srgbClr val="0078D7"/>
      </a:accent1>
      <a:accent2>
        <a:srgbClr val="D83B01"/>
      </a:accent2>
      <a:accent3>
        <a:srgbClr val="107C10"/>
      </a:accent3>
      <a:accent4>
        <a:srgbClr val="B4009E"/>
      </a:accent4>
      <a:accent5>
        <a:srgbClr val="5C2D91"/>
      </a:accent5>
      <a:accent6>
        <a:srgbClr val="008272"/>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2D6B5C47-15D3-4853-A69E-31534ABCEC6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athena xmlns="http://schemas.microsoft.com/edu/athena" version="0.1.4983.0">
  <timings duration="89057"/>
</athena>
</file>

<file path=customXml/item3.xml><?xml version="1.0" encoding="utf-8"?>
<p:properties xmlns:p="http://schemas.microsoft.com/office/2006/metadata/properties" xmlns:xsi="http://www.w3.org/2001/XMLSchema-instance" xmlns:pc="http://schemas.microsoft.com/office/infopath/2007/PartnerControls">
  <documentManagement>
    <SharedWithUsers xmlns="9bc6b55d-a734-43bd-8eab-fb065c703cf5">
      <UserInfo>
        <DisplayName>Buddy Phillips</DisplayName>
        <AccountId>143</AccountId>
        <AccountType/>
      </UserInfo>
    </SharedWithUsers>
    <_ip_UnifiedCompliancePolicyUIAction xmlns="http://schemas.microsoft.com/sharepoint/v3" xsi:nil="true"/>
    <_ip_UnifiedCompliancePolicyProperties xmlns="http://schemas.microsoft.com/sharepoint/v3" xsi:nil="true"/>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9D79205F35F1AF40BCD07C4F58D4AC80" ma:contentTypeVersion="6" ma:contentTypeDescription="Create a new document." ma:contentTypeScope="" ma:versionID="928b465a6c3029e92fc4756b1ec87666">
  <xsd:schema xmlns:xsd="http://www.w3.org/2001/XMLSchema" xmlns:xs="http://www.w3.org/2001/XMLSchema" xmlns:p="http://schemas.microsoft.com/office/2006/metadata/properties" xmlns:ns1="http://schemas.microsoft.com/sharepoint/v3" xmlns:ns2="9bc6b55d-a734-43bd-8eab-fb065c703cf5" targetNamespace="http://schemas.microsoft.com/office/2006/metadata/properties" ma:root="true" ma:fieldsID="0d30a3c16de9f4b741f5fd3773089e2c" ns1:_="" ns2:_="">
    <xsd:import namespace="http://schemas.microsoft.com/sharepoint/v3"/>
    <xsd:import namespace="9bc6b55d-a734-43bd-8eab-fb065c703cf5"/>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bc6b55d-a734-43bd-8eab-fb065c703cf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xml><?xml version="1.0" encoding="utf-8"?>
<athena xmlns="http://schemas.microsoft.com/edu/athena" version="0.1.4983.0">
  <media streamable="true" recordStart="135869" recordEnd="192989" recordLength="518132" audioOnly="true" start="135869" end="192989" audioFormat="{00001610-0000-0010-8000-00AA00389B71}" audioRate="44100" muted="false" volume="0.8" fadeIn="0" fadeOut="0" videoFormat="{34363248-0000-0010-8000-00AA00389B71}" videoRate="15" videoWidth="256" videoHeight="256"/>
</athen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84E21B1C-75A2-4D12-82CF-359B29AFF3E4}">
  <ds:schemaRefs>
    <ds:schemaRef ds:uri="http://schemas.microsoft.com/edu/athena"/>
  </ds:schemaRefs>
</ds:datastoreItem>
</file>

<file path=customXml/itemProps3.xml><?xml version="1.0" encoding="utf-8"?>
<ds:datastoreItem xmlns:ds="http://schemas.openxmlformats.org/officeDocument/2006/customXml" ds:itemID="{F990F116-B58F-4255-B05B-DA3808E0E5C6}">
  <ds:schemaRefs>
    <ds:schemaRef ds:uri="http://schemas.openxmlformats.org/package/2006/metadata/core-properties"/>
    <ds:schemaRef ds:uri="9bc6b55d-a734-43bd-8eab-fb065c703cf5"/>
    <ds:schemaRef ds:uri="http://purl.org/dc/dcmitype/"/>
    <ds:schemaRef ds:uri="http://schemas.microsoft.com/office/2006/documentManagement/types"/>
    <ds:schemaRef ds:uri="http://purl.org/dc/elements/1.1/"/>
    <ds:schemaRef ds:uri="http://schemas.microsoft.com/sharepoint/v3"/>
    <ds:schemaRef ds:uri="http://purl.org/dc/terms/"/>
    <ds:schemaRef ds:uri="http://schemas.microsoft.com/office/infopath/2007/PartnerControls"/>
    <ds:schemaRef ds:uri="http://schemas.microsoft.com/office/2006/metadata/properties"/>
    <ds:schemaRef ds:uri="http://www.w3.org/XML/1998/namespace"/>
  </ds:schemaRefs>
</ds:datastoreItem>
</file>

<file path=customXml/itemProps4.xml><?xml version="1.0" encoding="utf-8"?>
<ds:datastoreItem xmlns:ds="http://schemas.openxmlformats.org/officeDocument/2006/customXml" ds:itemID="{A0B4FB01-F376-465A-AFBA-AAC8796D7D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bc6b55d-a734-43bd-8eab-fb065c703cf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5.xml><?xml version="1.0" encoding="utf-8"?>
<ds:datastoreItem xmlns:ds="http://schemas.openxmlformats.org/officeDocument/2006/customXml" ds:itemID="{1895FD3D-DDD3-4FD7-8EDB-FE556A5D0067}">
  <ds:schemaRefs>
    <ds:schemaRef ds:uri="http://schemas.microsoft.com/edu/athena"/>
  </ds:schemaRefs>
</ds:datastoreItem>
</file>

<file path=docProps/app.xml><?xml version="1.0" encoding="utf-8"?>
<Properties xmlns="http://schemas.openxmlformats.org/officeDocument/2006/extended-properties" xmlns:vt="http://schemas.openxmlformats.org/officeDocument/2006/docPropsVTypes">
  <Template>Cortana%20Analytics_v1</Template>
  <TotalTime>14299</TotalTime>
  <Words>2797</Words>
  <Application>Microsoft Office PowerPoint</Application>
  <PresentationFormat>Custom</PresentationFormat>
  <Paragraphs>392</Paragraphs>
  <Slides>17</Slides>
  <Notes>16</Notes>
  <HiddenSlides>0</HiddenSlides>
  <MMClips>1</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17</vt:i4>
      </vt:variant>
    </vt:vector>
  </HeadingPairs>
  <TitlesOfParts>
    <vt:vector size="30" baseType="lpstr">
      <vt:lpstr>MS PGothic</vt:lpstr>
      <vt:lpstr>MS PGothic</vt:lpstr>
      <vt:lpstr>Arial</vt:lpstr>
      <vt:lpstr>Arial Unicode MS</vt:lpstr>
      <vt:lpstr>Calibri</vt:lpstr>
      <vt:lpstr>Courier New</vt:lpstr>
      <vt:lpstr>Segoe UI</vt:lpstr>
      <vt:lpstr>Segoe UI Black</vt:lpstr>
      <vt:lpstr>Segoe UI Light</vt:lpstr>
      <vt:lpstr>Segoe UI Semilight</vt:lpstr>
      <vt:lpstr>Wingdings</vt:lpstr>
      <vt:lpstr>WHITE TEMPLATE</vt:lpstr>
      <vt:lpstr>COLOR TEMPLATE</vt:lpstr>
      <vt:lpstr>Microsoft R Server Overview</vt:lpstr>
      <vt:lpstr>PowerPoint Presentation</vt:lpstr>
      <vt:lpstr>Quick Poll</vt:lpstr>
      <vt:lpstr>PowerPoint Presentation</vt:lpstr>
      <vt:lpstr>CRAN: Comprehensive R Archive Network</vt:lpstr>
      <vt:lpstr>PowerPoint Presentation</vt:lpstr>
      <vt:lpstr>Microsoft R Server</vt:lpstr>
      <vt:lpstr>PowerPoint Presentation</vt:lpstr>
      <vt:lpstr>Microsoft R Server family </vt:lpstr>
      <vt:lpstr>Microsoft R portfolio</vt:lpstr>
      <vt:lpstr>Introducing Microsoft R Server </vt:lpstr>
      <vt:lpstr>Portability &amp; investment assurance</vt:lpstr>
      <vt:lpstr>MRS in Different Contexts</vt:lpstr>
      <vt:lpstr>Available Algorithms</vt:lpstr>
      <vt:lpstr>Parallelized, Remote Execution Algorithms</vt:lpstr>
      <vt:lpstr>Summary: use MRS when…</vt:lpstr>
      <vt:lpstr>There are several R Clients</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Cortana Analytics Suite Overview</dc:title>
  <dc:subject>&lt;Speech title here&gt;</dc:subject>
  <dc:creator>Herain Oberoi</dc:creator>
  <cp:keywords/>
  <dc:description>Template: Maryfj_x000d_
Formatting: _x000d_
Audience Type:</dc:description>
  <cp:lastModifiedBy>Janet Guerrero</cp:lastModifiedBy>
  <cp:revision>492</cp:revision>
  <cp:lastPrinted>2016-09-21T15:05:42Z</cp:lastPrinted>
  <dcterms:created xsi:type="dcterms:W3CDTF">2015-07-09T12:50:36Z</dcterms:created>
  <dcterms:modified xsi:type="dcterms:W3CDTF">2017-03-09T22:13:24Z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0x0101009D79205F35F1AF40BCD07C4F58D4AC80</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Audiences">
    <vt:lpwstr/>
  </property>
  <property fmtid="{D5CDD505-2E9C-101B-9397-08002B2CF9AE}" pid="13" name="Region">
    <vt:lpwstr/>
  </property>
  <property fmtid="{D5CDD505-2E9C-101B-9397-08002B2CF9AE}" pid="14" name="Confidentiality">
    <vt:lpwstr>216;#customer ready|8986c41d-21c5-4f8f-8a12-ea4625b46858</vt:lpwstr>
  </property>
  <property fmtid="{D5CDD505-2E9C-101B-9397-08002B2CF9AE}" pid="15" name="Industries">
    <vt:lpwstr/>
  </property>
  <property fmtid="{D5CDD505-2E9C-101B-9397-08002B2CF9AE}" pid="16" name="Roles">
    <vt:lpwstr/>
  </property>
  <property fmtid="{D5CDD505-2E9C-101B-9397-08002B2CF9AE}" pid="17" name="Competitors">
    <vt:lpwstr/>
  </property>
  <property fmtid="{D5CDD505-2E9C-101B-9397-08002B2CF9AE}" pid="18" name="SMSGDomain">
    <vt:lpwstr>2654;#Cloud and Enterprise|adc2fe87-c79a-4ded-a449-3f86b954069d;#217;#Microsoft Azure Domain|d600a391-d529-4311-892b-2c05c1ab2538</vt:lpwstr>
  </property>
  <property fmtid="{D5CDD505-2E9C-101B-9397-08002B2CF9AE}" pid="19" name="BusinessArchitecture">
    <vt:lpwstr>2658;#machine learning|912b89bd-3197-4d37-838b-dea3c299099a</vt:lpwstr>
  </property>
  <property fmtid="{D5CDD505-2E9C-101B-9397-08002B2CF9AE}" pid="20" name="Products">
    <vt:lpwstr>218;#Microsoft Azure|669a3112-5edf-444b-a003-630063601f07;#3468;#Cortana|9ddf2d0d-10f8-4f45-a03c-9a1a5aa2df6a</vt:lpwstr>
  </property>
  <property fmtid="{D5CDD505-2E9C-101B-9397-08002B2CF9AE}" pid="21" name="ActivitiesAndPrograms">
    <vt:lpwstr/>
  </property>
  <property fmtid="{D5CDD505-2E9C-101B-9397-08002B2CF9AE}" pid="22" name="Segments">
    <vt:lpwstr/>
  </property>
  <property fmtid="{D5CDD505-2E9C-101B-9397-08002B2CF9AE}" pid="23" name="Partners">
    <vt:lpwstr/>
  </property>
  <property fmtid="{D5CDD505-2E9C-101B-9397-08002B2CF9AE}" pid="24" name="Topics">
    <vt:lpwstr>2716;#features|94b87768-f145-4764-adbd-fec700e47348</vt:lpwstr>
  </property>
  <property fmtid="{D5CDD505-2E9C-101B-9397-08002B2CF9AE}" pid="25" name="Groups">
    <vt:lpwstr>222;#Microsoft Azure Marketing|0958c357-5252-473f-8b4e-42f27525a99d</vt:lpwstr>
  </property>
  <property fmtid="{D5CDD505-2E9C-101B-9397-08002B2CF9AE}" pid="26" name="_dlc_policyId">
    <vt:lpwstr/>
  </property>
  <property fmtid="{D5CDD505-2E9C-101B-9397-08002B2CF9AE}" pid="27" name="ItemRetentionFormula">
    <vt:lpwstr/>
  </property>
  <property fmtid="{D5CDD505-2E9C-101B-9397-08002B2CF9AE}" pid="28" name="_dlc_DocIdItemGuid">
    <vt:lpwstr>ec15fabd-7d43-442c-b40b-9c150e05b277</vt:lpwstr>
  </property>
  <property fmtid="{D5CDD505-2E9C-101B-9397-08002B2CF9AE}" pid="29" name="p1cd454bacc149bfbcfd764edd279de7">
    <vt:lpwstr/>
  </property>
  <property fmtid="{D5CDD505-2E9C-101B-9397-08002B2CF9AE}" pid="30" name="ItemType">
    <vt:lpwstr>163;#product information|a62e948d-5e4b-4b97-9627-6d1d79eb3f6c</vt:lpwstr>
  </property>
  <property fmtid="{D5CDD505-2E9C-101B-9397-08002B2CF9AE}" pid="31" name="bc28b5f076654a3b96073bbbebfeb8c9">
    <vt:lpwstr/>
  </property>
  <property fmtid="{D5CDD505-2E9C-101B-9397-08002B2CF9AE}" pid="32" name="j4d667fb28274e85b2214f6e751c8d1f">
    <vt:lpwstr/>
  </property>
  <property fmtid="{D5CDD505-2E9C-101B-9397-08002B2CF9AE}" pid="33" name="MSProducts">
    <vt:lpwstr/>
  </property>
  <property fmtid="{D5CDD505-2E9C-101B-9397-08002B2CF9AE}" pid="34" name="SMSGTags">
    <vt:lpwstr/>
  </property>
  <property fmtid="{D5CDD505-2E9C-101B-9397-08002B2CF9AE}" pid="35" name="j031aa32f4154c8c9a646efae715ebde">
    <vt:lpwstr/>
  </property>
  <property fmtid="{D5CDD505-2E9C-101B-9397-08002B2CF9AE}" pid="36" name="EnterpriseDomainTags">
    <vt:lpwstr/>
  </property>
  <property fmtid="{D5CDD505-2E9C-101B-9397-08002B2CF9AE}" pid="37" name="l311460e3fdf46688abc31ddb7bdc05a">
    <vt:lpwstr/>
  </property>
  <property fmtid="{D5CDD505-2E9C-101B-9397-08002B2CF9AE}" pid="38" name="la4444b61d19467597d63190b69ac227">
    <vt:lpwstr/>
  </property>
  <property fmtid="{D5CDD505-2E9C-101B-9397-08002B2CF9AE}" pid="39" name="MSProductsTaxHTField0">
    <vt:lpwstr/>
  </property>
  <property fmtid="{D5CDD505-2E9C-101B-9397-08002B2CF9AE}" pid="40" name="_docset_NoMedatataSyncRequired">
    <vt:lpwstr>False</vt:lpwstr>
  </property>
  <property fmtid="{D5CDD505-2E9C-101B-9397-08002B2CF9AE}" pid="41" name="Languages">
    <vt:lpwstr/>
  </property>
  <property fmtid="{D5CDD505-2E9C-101B-9397-08002B2CF9AE}" pid="42" name="messageframeworktype">
    <vt:lpwstr/>
  </property>
  <property fmtid="{D5CDD505-2E9C-101B-9397-08002B2CF9AE}" pid="43" name="MSLanguage">
    <vt:lpwstr/>
  </property>
  <property fmtid="{D5CDD505-2E9C-101B-9397-08002B2CF9AE}" pid="44" name="cb7870d3641f4a52807a63577a9c1b08">
    <vt:lpwstr/>
  </property>
  <property fmtid="{D5CDD505-2E9C-101B-9397-08002B2CF9AE}" pid="45" name="TechnicalLevel">
    <vt:lpwstr/>
  </property>
  <property fmtid="{D5CDD505-2E9C-101B-9397-08002B2CF9AE}" pid="46" name="LearningOrganization">
    <vt:lpwstr/>
  </property>
  <property fmtid="{D5CDD505-2E9C-101B-9397-08002B2CF9AE}" pid="47" name="EmployeeRole">
    <vt:lpwstr/>
  </property>
  <property fmtid="{D5CDD505-2E9C-101B-9397-08002B2CF9AE}" pid="48" name="LearningDeliveryMethod">
    <vt:lpwstr/>
  </property>
  <property fmtid="{D5CDD505-2E9C-101B-9397-08002B2CF9AE}" pid="49" name="SalesGeography">
    <vt:lpwstr/>
  </property>
  <property fmtid="{D5CDD505-2E9C-101B-9397-08002B2CF9AE}" pid="50" name="WorkflowChangePath">
    <vt:lpwstr>4c942473-d120-4286-a51a-b65ad3d92ffb,20;</vt:lpwstr>
  </property>
  <property fmtid="{D5CDD505-2E9C-101B-9397-08002B2CF9AE}" pid="51" name="Tfs.IsStoryboard">
    <vt:bool>true</vt:bool>
  </property>
</Properties>
</file>